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607" r:id="rId5"/>
    <p:sldId id="608" r:id="rId6"/>
    <p:sldId id="609" r:id="rId7"/>
    <p:sldId id="610" r:id="rId8"/>
    <p:sldId id="611" r:id="rId9"/>
    <p:sldId id="612" r:id="rId10"/>
    <p:sldId id="613" r:id="rId11"/>
    <p:sldId id="614" r:id="rId12"/>
    <p:sldId id="615" r:id="rId13"/>
    <p:sldId id="616" r:id="rId14"/>
    <p:sldId id="617" r:id="rId15"/>
    <p:sldId id="618" r:id="rId16"/>
    <p:sldId id="619" r:id="rId17"/>
    <p:sldId id="620" r:id="rId18"/>
    <p:sldId id="621" r:id="rId19"/>
    <p:sldId id="62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As A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Identity and access management (IAM</a:t>
            </a:r>
            <a:r>
              <a:rPr lang="en-US" b="1" dirty="0" smtClean="0">
                <a:latin typeface="+mj-lt"/>
                <a:cs typeface="Arial"/>
              </a:rPr>
              <a:t>)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includes people, processes that </a:t>
            </a:r>
            <a:r>
              <a:rPr lang="en-US" dirty="0">
                <a:latin typeface="+mj-lt"/>
                <a:cs typeface="Arial"/>
              </a:rPr>
              <a:t>are used to manage access to enterprise resources by assuring that </a:t>
            </a:r>
            <a:r>
              <a:rPr lang="en-US" dirty="0" smtClean="0">
                <a:latin typeface="+mj-lt"/>
                <a:cs typeface="Arial"/>
              </a:rPr>
              <a:t>the identity </a:t>
            </a:r>
            <a:r>
              <a:rPr lang="en-US" dirty="0">
                <a:latin typeface="+mj-lt"/>
                <a:cs typeface="Arial"/>
              </a:rPr>
              <a:t>of an entity is verified, and then granting the correct level of </a:t>
            </a:r>
            <a:r>
              <a:rPr lang="en-US" dirty="0" smtClean="0">
                <a:latin typeface="+mj-lt"/>
                <a:cs typeface="Arial"/>
              </a:rPr>
              <a:t>access.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9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Data loss prevention (DLP)</a:t>
            </a:r>
            <a:r>
              <a:rPr lang="en-US" dirty="0">
                <a:latin typeface="+mj-lt"/>
                <a:cs typeface="Arial"/>
              </a:rPr>
              <a:t> is the monitoring, protecting, and verifying </a:t>
            </a:r>
            <a:r>
              <a:rPr lang="en-US" dirty="0" smtClean="0">
                <a:latin typeface="+mj-lt"/>
                <a:cs typeface="Arial"/>
              </a:rPr>
              <a:t>the security </a:t>
            </a:r>
            <a:r>
              <a:rPr lang="en-US" dirty="0">
                <a:latin typeface="+mj-lt"/>
                <a:cs typeface="Arial"/>
              </a:rPr>
              <a:t>of data at rest, in motion, and in use.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Much </a:t>
            </a:r>
            <a:r>
              <a:rPr lang="en-US" dirty="0">
                <a:latin typeface="+mj-lt"/>
                <a:cs typeface="Arial"/>
              </a:rPr>
              <a:t>of DLP can be implemented </a:t>
            </a:r>
            <a:r>
              <a:rPr lang="en-US" dirty="0" smtClean="0">
                <a:latin typeface="+mj-lt"/>
                <a:cs typeface="Arial"/>
              </a:rPr>
              <a:t>by the </a:t>
            </a:r>
            <a:r>
              <a:rPr lang="en-US" dirty="0">
                <a:latin typeface="+mj-lt"/>
                <a:cs typeface="Arial"/>
              </a:rPr>
              <a:t>cloud </a:t>
            </a:r>
            <a:r>
              <a:rPr lang="en-US" dirty="0" smtClean="0">
                <a:latin typeface="+mj-lt"/>
                <a:cs typeface="Arial"/>
              </a:rPr>
              <a:t>client.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cloud service provider (</a:t>
            </a:r>
            <a:r>
              <a:rPr lang="en-US" dirty="0" smtClean="0">
                <a:latin typeface="+mj-lt"/>
                <a:cs typeface="Arial"/>
              </a:rPr>
              <a:t>CSP) </a:t>
            </a:r>
            <a:r>
              <a:rPr lang="en-US" dirty="0">
                <a:latin typeface="+mj-lt"/>
                <a:cs typeface="Arial"/>
              </a:rPr>
              <a:t>can also provide </a:t>
            </a:r>
            <a:r>
              <a:rPr lang="en-US" dirty="0" smtClean="0">
                <a:latin typeface="+mj-lt"/>
                <a:cs typeface="Arial"/>
              </a:rPr>
              <a:t>DLP services</a:t>
            </a:r>
            <a:r>
              <a:rPr lang="en-US" dirty="0">
                <a:latin typeface="+mj-lt"/>
                <a:cs typeface="Arial"/>
              </a:rPr>
              <a:t>, such as implementing rules about what functions can be performed on </a:t>
            </a:r>
            <a:r>
              <a:rPr lang="en-US" dirty="0" smtClean="0">
                <a:latin typeface="+mj-lt"/>
                <a:cs typeface="Arial"/>
              </a:rPr>
              <a:t>data in </a:t>
            </a:r>
            <a:r>
              <a:rPr lang="en-US" dirty="0">
                <a:latin typeface="+mj-lt"/>
                <a:cs typeface="Arial"/>
              </a:rPr>
              <a:t>various contexts.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85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Web security</a:t>
            </a:r>
            <a:r>
              <a:rPr lang="en-US" dirty="0">
                <a:latin typeface="+mj-lt"/>
                <a:cs typeface="Arial"/>
              </a:rPr>
              <a:t> is real-time protection offered either on premise through software</a:t>
            </a:r>
            <a:r>
              <a:rPr lang="en-US" dirty="0" smtClean="0">
                <a:latin typeface="+mj-lt"/>
                <a:cs typeface="Arial"/>
              </a:rPr>
              <a:t>/ appliance </a:t>
            </a:r>
            <a:r>
              <a:rPr lang="en-US" dirty="0">
                <a:latin typeface="+mj-lt"/>
                <a:cs typeface="Arial"/>
              </a:rPr>
              <a:t>installation or via the cloud by </a:t>
            </a:r>
            <a:r>
              <a:rPr lang="en-US" dirty="0" err="1">
                <a:latin typeface="+mj-lt"/>
                <a:cs typeface="Arial"/>
              </a:rPr>
              <a:t>proxying</a:t>
            </a:r>
            <a:r>
              <a:rPr lang="en-US" dirty="0">
                <a:latin typeface="+mj-lt"/>
                <a:cs typeface="Arial"/>
              </a:rPr>
              <a:t> or redirecting Web </a:t>
            </a:r>
            <a:r>
              <a:rPr lang="en-US" dirty="0" smtClean="0">
                <a:latin typeface="+mj-lt"/>
                <a:cs typeface="Arial"/>
              </a:rPr>
              <a:t>traffic to </a:t>
            </a:r>
            <a:r>
              <a:rPr lang="en-US" dirty="0">
                <a:latin typeface="+mj-lt"/>
                <a:cs typeface="Arial"/>
              </a:rPr>
              <a:t>the CP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4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E-mail </a:t>
            </a:r>
            <a:r>
              <a:rPr lang="en-US" b="1" dirty="0">
                <a:latin typeface="+mj-lt"/>
                <a:cs typeface="Arial"/>
              </a:rPr>
              <a:t>security </a:t>
            </a:r>
            <a:r>
              <a:rPr lang="en-US" dirty="0">
                <a:latin typeface="+mj-lt"/>
                <a:cs typeface="Arial"/>
              </a:rPr>
              <a:t>provides control over inbound and outbound e-mail</a:t>
            </a:r>
            <a:r>
              <a:rPr lang="en-US" dirty="0" smtClean="0">
                <a:latin typeface="+mj-lt"/>
                <a:cs typeface="Arial"/>
              </a:rPr>
              <a:t>, protecting the </a:t>
            </a:r>
            <a:r>
              <a:rPr lang="en-US" dirty="0">
                <a:latin typeface="+mj-lt"/>
                <a:cs typeface="Arial"/>
              </a:rPr>
              <a:t>organization from phishing, malicious attachments, enforcing </a:t>
            </a:r>
            <a:r>
              <a:rPr lang="en-US" dirty="0" smtClean="0">
                <a:latin typeface="+mj-lt"/>
                <a:cs typeface="Arial"/>
              </a:rPr>
              <a:t>corporate polices.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0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Security assessments </a:t>
            </a:r>
            <a:r>
              <a:rPr lang="en-US" dirty="0">
                <a:latin typeface="+mj-lt"/>
                <a:cs typeface="Arial"/>
              </a:rPr>
              <a:t>are third-part audits of cloud services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b="1" dirty="0"/>
              <a:t>Intrusion management </a:t>
            </a:r>
            <a:r>
              <a:rPr lang="en-US" dirty="0"/>
              <a:t>encompasses intrusion detection, prevention, and </a:t>
            </a:r>
            <a:r>
              <a:rPr lang="en-US" dirty="0" smtClean="0"/>
              <a:t>response </a:t>
            </a:r>
            <a:r>
              <a:rPr lang="en-US" dirty="0"/>
              <a:t>to detect </a:t>
            </a:r>
            <a:r>
              <a:rPr lang="en-US" dirty="0" smtClean="0"/>
              <a:t>unauthorized access </a:t>
            </a:r>
            <a:r>
              <a:rPr lang="en-US" dirty="0"/>
              <a:t>to a host system</a:t>
            </a:r>
            <a:r>
              <a:rPr lang="en-US" dirty="0" smtClean="0"/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Security information and event management (SIEM)</a:t>
            </a:r>
            <a:r>
              <a:rPr lang="en-US" dirty="0">
                <a:latin typeface="+mj-lt"/>
                <a:cs typeface="Arial"/>
              </a:rPr>
              <a:t> aggregates (via push </a:t>
            </a:r>
            <a:r>
              <a:rPr lang="en-US" dirty="0" smtClean="0">
                <a:latin typeface="+mj-lt"/>
                <a:cs typeface="Arial"/>
              </a:rPr>
              <a:t>or pull </a:t>
            </a:r>
            <a:r>
              <a:rPr lang="en-US" dirty="0">
                <a:latin typeface="+mj-lt"/>
                <a:cs typeface="Arial"/>
              </a:rPr>
              <a:t>mechanisms) log and event data from virtual and real networks, applications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systems.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Encryption</a:t>
            </a:r>
            <a:r>
              <a:rPr lang="en-US" dirty="0">
                <a:latin typeface="+mj-lt"/>
                <a:cs typeface="Arial"/>
              </a:rPr>
              <a:t> is a pervasive service that can be provided for data at rest in </a:t>
            </a:r>
            <a:r>
              <a:rPr lang="en-US" dirty="0" smtClean="0">
                <a:latin typeface="+mj-lt"/>
                <a:cs typeface="Arial"/>
              </a:rPr>
              <a:t>the cloud</a:t>
            </a:r>
            <a:r>
              <a:rPr lang="en-US" dirty="0">
                <a:latin typeface="+mj-lt"/>
                <a:cs typeface="Arial"/>
              </a:rPr>
              <a:t>, e-mail traffic, client-specific network management information, and </a:t>
            </a:r>
            <a:r>
              <a:rPr lang="en-US" dirty="0" smtClean="0">
                <a:latin typeface="+mj-lt"/>
                <a:cs typeface="Arial"/>
              </a:rPr>
              <a:t>identity information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4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Business continuity and disaster recovery </a:t>
            </a:r>
            <a:r>
              <a:rPr lang="en-US" dirty="0"/>
              <a:t>comprise measures and </a:t>
            </a:r>
            <a:r>
              <a:rPr lang="en-US" dirty="0" smtClean="0"/>
              <a:t>mechanisms to </a:t>
            </a:r>
            <a:r>
              <a:rPr lang="en-US" dirty="0"/>
              <a:t>ensure operational resiliency in the event of any service interruptions.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2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Network security</a:t>
            </a:r>
            <a:r>
              <a:rPr lang="en-US" dirty="0"/>
              <a:t> consists of security services that allocate access, distribute</a:t>
            </a:r>
            <a:r>
              <a:rPr lang="en-US" dirty="0" smtClean="0"/>
              <a:t>, monitor</a:t>
            </a:r>
            <a:r>
              <a:rPr lang="en-US" dirty="0"/>
              <a:t>, and protect the underlying resource services</a:t>
            </a:r>
            <a:r>
              <a:rPr lang="en-US" dirty="0" smtClean="0"/>
              <a:t>.</a:t>
            </a:r>
          </a:p>
          <a:p>
            <a:r>
              <a:rPr lang="en-US" dirty="0"/>
              <a:t>Services include perimeter </a:t>
            </a:r>
            <a:r>
              <a:rPr lang="en-US" dirty="0" smtClean="0"/>
              <a:t>and server </a:t>
            </a:r>
            <a:r>
              <a:rPr lang="en-US" dirty="0"/>
              <a:t>firewalls and denial-of-service protection.</a:t>
            </a:r>
            <a:endParaRPr lang="en-US" dirty="0" smtClean="0"/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69832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cloud security </a:t>
            </a:r>
            <a:r>
              <a:rPr lang="en-US" sz="2800" dirty="0">
                <a:cs typeface="Arial" pitchFamily="34" charset="0"/>
              </a:rPr>
              <a:t>as a service.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term security as a service (</a:t>
            </a:r>
            <a:r>
              <a:rPr lang="en-US" dirty="0" err="1">
                <a:latin typeface="+mj-lt"/>
                <a:cs typeface="Arial"/>
              </a:rPr>
              <a:t>SecaaS</a:t>
            </a:r>
            <a:r>
              <a:rPr lang="en-US" dirty="0" smtClean="0">
                <a:latin typeface="+mj-lt"/>
                <a:cs typeface="Arial"/>
              </a:rPr>
              <a:t>) means </a:t>
            </a:r>
            <a:r>
              <a:rPr lang="en-US" dirty="0">
                <a:latin typeface="+mj-lt"/>
                <a:cs typeface="Arial"/>
              </a:rPr>
              <a:t>a package of </a:t>
            </a:r>
            <a:r>
              <a:rPr lang="en-US" dirty="0" smtClean="0">
                <a:latin typeface="+mj-lt"/>
                <a:cs typeface="Arial"/>
              </a:rPr>
              <a:t>security services </a:t>
            </a:r>
            <a:r>
              <a:rPr lang="en-US" dirty="0">
                <a:latin typeface="+mj-lt"/>
                <a:cs typeface="Arial"/>
              </a:rPr>
              <a:t>offered by a service provider that offloads much of the security </a:t>
            </a:r>
            <a:r>
              <a:rPr lang="en-US" dirty="0" smtClean="0">
                <a:latin typeface="+mj-lt"/>
                <a:cs typeface="Arial"/>
              </a:rPr>
              <a:t>responsibility from </a:t>
            </a:r>
            <a:r>
              <a:rPr lang="en-US" dirty="0">
                <a:latin typeface="+mj-lt"/>
                <a:cs typeface="Arial"/>
              </a:rPr>
              <a:t>an enterprise to the security service provider.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Among the </a:t>
            </a:r>
            <a:r>
              <a:rPr lang="en-US" dirty="0" smtClean="0">
                <a:latin typeface="+mj-lt"/>
                <a:cs typeface="Arial"/>
              </a:rPr>
              <a:t>services, authentication</a:t>
            </a:r>
            <a:r>
              <a:rPr lang="en-US" dirty="0">
                <a:latin typeface="+mj-lt"/>
                <a:cs typeface="Arial"/>
              </a:rPr>
              <a:t>, antivirus, antimalware/-spyware, intrusion detection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security event </a:t>
            </a:r>
            <a:r>
              <a:rPr lang="en-US" dirty="0" smtClean="0">
                <a:latin typeface="+mj-lt"/>
                <a:cs typeface="Arial"/>
              </a:rPr>
              <a:t>management are </a:t>
            </a:r>
            <a:r>
              <a:rPr lang="en-US" dirty="0" smtClean="0">
                <a:cs typeface="Arial"/>
              </a:rPr>
              <a:t>provided</a:t>
            </a:r>
            <a:r>
              <a:rPr lang="en-US" dirty="0" smtClean="0">
                <a:latin typeface="+mj-lt"/>
                <a:cs typeface="Arial"/>
              </a:rPr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In the context of cloud computing, cloud </a:t>
            </a:r>
            <a:r>
              <a:rPr lang="en-US" dirty="0" smtClean="0">
                <a:latin typeface="+mj-lt"/>
                <a:cs typeface="Arial"/>
              </a:rPr>
              <a:t>security as </a:t>
            </a:r>
            <a:r>
              <a:rPr lang="en-US" dirty="0">
                <a:latin typeface="+mj-lt"/>
                <a:cs typeface="Arial"/>
              </a:rPr>
              <a:t>a service, designated </a:t>
            </a:r>
            <a:r>
              <a:rPr lang="en-US" dirty="0" err="1">
                <a:latin typeface="+mj-lt"/>
                <a:cs typeface="Arial"/>
              </a:rPr>
              <a:t>SecaaS</a:t>
            </a:r>
            <a:r>
              <a:rPr lang="en-US" dirty="0">
                <a:latin typeface="+mj-lt"/>
                <a:cs typeface="Arial"/>
              </a:rPr>
              <a:t>, is a segment of the </a:t>
            </a:r>
            <a:r>
              <a:rPr lang="en-US" dirty="0" err="1">
                <a:latin typeface="+mj-lt"/>
                <a:cs typeface="Arial"/>
              </a:rPr>
              <a:t>SaaS</a:t>
            </a:r>
            <a:r>
              <a:rPr lang="en-US" dirty="0">
                <a:latin typeface="+mj-lt"/>
                <a:cs typeface="Arial"/>
              </a:rPr>
              <a:t> offering of a CP.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5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Cloud Security Alliance defines </a:t>
            </a:r>
            <a:r>
              <a:rPr lang="en-US" dirty="0" err="1">
                <a:latin typeface="+mj-lt"/>
                <a:cs typeface="Arial"/>
              </a:rPr>
              <a:t>SecaaS</a:t>
            </a:r>
            <a:r>
              <a:rPr lang="en-US" dirty="0">
                <a:latin typeface="+mj-lt"/>
                <a:cs typeface="Arial"/>
              </a:rPr>
              <a:t> as the provision of security </a:t>
            </a:r>
            <a:r>
              <a:rPr lang="en-US" dirty="0" smtClean="0">
                <a:latin typeface="+mj-lt"/>
                <a:cs typeface="Arial"/>
              </a:rPr>
              <a:t>applications and </a:t>
            </a:r>
            <a:r>
              <a:rPr lang="en-US" dirty="0">
                <a:latin typeface="+mj-lt"/>
                <a:cs typeface="Arial"/>
              </a:rPr>
              <a:t>services via the cloud either to cloud-based infrastructure and </a:t>
            </a:r>
            <a:r>
              <a:rPr lang="en-US" dirty="0" smtClean="0">
                <a:latin typeface="+mj-lt"/>
                <a:cs typeface="Arial"/>
              </a:rPr>
              <a:t>software or </a:t>
            </a:r>
            <a:r>
              <a:rPr lang="en-US" dirty="0">
                <a:latin typeface="+mj-lt"/>
                <a:cs typeface="Arial"/>
              </a:rPr>
              <a:t>from the cloud </a:t>
            </a:r>
            <a:r>
              <a:rPr lang="en-US" dirty="0" smtClean="0">
                <a:latin typeface="+mj-lt"/>
                <a:cs typeface="Arial"/>
              </a:rPr>
              <a:t>to </a:t>
            </a:r>
            <a:r>
              <a:rPr lang="en-US" dirty="0">
                <a:latin typeface="+mj-lt"/>
                <a:cs typeface="Arial"/>
              </a:rPr>
              <a:t>customers’ on-premise </a:t>
            </a:r>
            <a:r>
              <a:rPr lang="en-US" dirty="0" smtClean="0">
                <a:latin typeface="+mj-lt"/>
                <a:cs typeface="Arial"/>
              </a:rPr>
              <a:t>systems.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32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Cloud Security </a:t>
            </a:r>
            <a:r>
              <a:rPr lang="en-US" dirty="0">
                <a:latin typeface="+mj-lt"/>
                <a:cs typeface="Arial"/>
              </a:rPr>
              <a:t>Alliance has identified the following </a:t>
            </a:r>
            <a:r>
              <a:rPr lang="en-US" dirty="0" err="1">
                <a:latin typeface="+mj-lt"/>
                <a:cs typeface="Arial"/>
              </a:rPr>
              <a:t>SecaaS</a:t>
            </a:r>
            <a:r>
              <a:rPr lang="en-US" dirty="0">
                <a:latin typeface="+mj-lt"/>
                <a:cs typeface="Arial"/>
              </a:rPr>
              <a:t> categories of service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67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Security As A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082429"/>
            <a:ext cx="5724525" cy="5129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42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12852</TotalTime>
  <Words>594</Words>
  <Application>Microsoft Office PowerPoint</Application>
  <PresentationFormat>On-screen Show (4:3)</PresentationFormat>
  <Paragraphs>66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  <vt:lpstr>Cloud Security As A Service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7160</cp:revision>
  <cp:lastPrinted>2015-04-15T04:00:00Z</cp:lastPrinted>
  <dcterms:created xsi:type="dcterms:W3CDTF">2015-04-10T12:56:27Z</dcterms:created>
  <dcterms:modified xsi:type="dcterms:W3CDTF">2016-06-09T01:12:02Z</dcterms:modified>
</cp:coreProperties>
</file>