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3" r:id="rId2"/>
    <p:sldId id="304" r:id="rId3"/>
    <p:sldId id="338" r:id="rId4"/>
    <p:sldId id="526" r:id="rId5"/>
    <p:sldId id="527" r:id="rId6"/>
    <p:sldId id="528" r:id="rId7"/>
    <p:sldId id="529" r:id="rId8"/>
    <p:sldId id="530" r:id="rId9"/>
    <p:sldId id="531" r:id="rId10"/>
    <p:sldId id="535" r:id="rId11"/>
    <p:sldId id="532" r:id="rId12"/>
    <p:sldId id="533" r:id="rId13"/>
    <p:sldId id="534" r:id="rId14"/>
    <p:sldId id="536" r:id="rId15"/>
    <p:sldId id="537" r:id="rId16"/>
    <p:sldId id="538" r:id="rId17"/>
    <p:sldId id="539" r:id="rId18"/>
    <p:sldId id="540" r:id="rId19"/>
    <p:sldId id="541" r:id="rId20"/>
    <p:sldId id="542" r:id="rId21"/>
    <p:sldId id="543" r:id="rId22"/>
    <p:sldId id="544" r:id="rId23"/>
    <p:sldId id="545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5/19/2016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5/19/2016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5/19/2016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5/19/2016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5/19/2016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5/19/2016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5/19/2016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5/19/2016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5/19/2016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5/19/2016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5/19/2016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5/19/2016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5/19/2016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5/19/2016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 smtClean="0">
                <a:solidFill>
                  <a:srgbClr val="002060"/>
                </a:solidFill>
                <a:latin typeface="Arial"/>
                <a:cs typeface="Arial"/>
              </a:rPr>
              <a:t>Public-Key Certificates</a:t>
            </a:r>
            <a:endParaRPr lang="en-US" sz="31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For </a:t>
            </a:r>
            <a:r>
              <a:rPr lang="en-US" dirty="0"/>
              <a:t>each </a:t>
            </a:r>
            <a:r>
              <a:rPr lang="en-US" dirty="0" smtClean="0"/>
              <a:t>participant, a </a:t>
            </a:r>
            <a:r>
              <a:rPr lang="en-US" dirty="0"/>
              <a:t>{name, public key</a:t>
            </a:r>
            <a:r>
              <a:rPr lang="en-US" dirty="0" smtClean="0"/>
              <a:t>}.</a:t>
            </a:r>
          </a:p>
          <a:p>
            <a:r>
              <a:rPr lang="en-US" dirty="0"/>
              <a:t>Each participant registers a public </a:t>
            </a:r>
            <a:r>
              <a:rPr lang="en-US" dirty="0" smtClean="0"/>
              <a:t>key </a:t>
            </a:r>
            <a:r>
              <a:rPr lang="en-US" dirty="0"/>
              <a:t>by </a:t>
            </a:r>
            <a:r>
              <a:rPr lang="en-US" dirty="0" smtClean="0"/>
              <a:t>secure authenticated communication.</a:t>
            </a:r>
          </a:p>
          <a:p>
            <a:r>
              <a:rPr lang="en-US" dirty="0"/>
              <a:t>A participant may replace the existing key with a new </a:t>
            </a:r>
            <a:r>
              <a:rPr lang="en-US" dirty="0" smtClean="0"/>
              <a:t>one at anytime.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Public-Key Certificates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321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Public-Key Certificates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918028" y="1150938"/>
            <a:ext cx="7311572" cy="8084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Public-Key Publication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028" y="1959430"/>
            <a:ext cx="7311572" cy="386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712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If an adversary succeeds in obtaining </a:t>
            </a:r>
            <a:r>
              <a:rPr lang="en-US" dirty="0" smtClean="0"/>
              <a:t>the private </a:t>
            </a:r>
            <a:r>
              <a:rPr lang="en-US" dirty="0"/>
              <a:t>key of the directory authority, </a:t>
            </a:r>
            <a:r>
              <a:rPr lang="en-US" dirty="0" smtClean="0"/>
              <a:t>he can </a:t>
            </a:r>
            <a:r>
              <a:rPr lang="en-US" dirty="0"/>
              <a:t>authoritatively pass </a:t>
            </a:r>
            <a:r>
              <a:rPr lang="en-US" dirty="0" smtClean="0"/>
              <a:t>out counterfeit </a:t>
            </a:r>
            <a:r>
              <a:rPr lang="en-US" dirty="0"/>
              <a:t>public keys and </a:t>
            </a:r>
            <a:r>
              <a:rPr lang="en-US" dirty="0" smtClean="0"/>
              <a:t>then impersonate a </a:t>
            </a:r>
            <a:r>
              <a:rPr lang="en-US" dirty="0"/>
              <a:t>participant and </a:t>
            </a:r>
            <a:r>
              <a:rPr lang="en-US" dirty="0" smtClean="0"/>
              <a:t>eavesdrop on </a:t>
            </a:r>
            <a:r>
              <a:rPr lang="en-US" dirty="0"/>
              <a:t>messages </a:t>
            </a:r>
            <a:r>
              <a:rPr lang="en-US" dirty="0" smtClean="0"/>
              <a:t>sent to him.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Public-Key Certificates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985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Public-Key Authority</a:t>
            </a:r>
            <a:endParaRPr lang="en-US" b="1" dirty="0" smtClean="0"/>
          </a:p>
          <a:p>
            <a:r>
              <a:rPr lang="en-US" dirty="0" smtClean="0"/>
              <a:t>Each </a:t>
            </a:r>
            <a:r>
              <a:rPr lang="en-US" dirty="0"/>
              <a:t>participant </a:t>
            </a:r>
            <a:r>
              <a:rPr lang="en-US" dirty="0" smtClean="0"/>
              <a:t>reliably knows </a:t>
            </a:r>
            <a:r>
              <a:rPr lang="en-US" dirty="0"/>
              <a:t>a public key for the authority, with only the authority knowing the </a:t>
            </a:r>
            <a:r>
              <a:rPr lang="en-US" dirty="0" smtClean="0"/>
              <a:t>corresponding private </a:t>
            </a:r>
            <a:r>
              <a:rPr lang="en-US" dirty="0"/>
              <a:t>key.</a:t>
            </a:r>
            <a:endParaRPr lang="en-US" b="1" dirty="0" smtClean="0"/>
          </a:p>
          <a:p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Public-Key Certificates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69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Public-Key Certificates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586" y="1291771"/>
            <a:ext cx="7239000" cy="4746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9746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Public-Key </a:t>
            </a:r>
            <a:r>
              <a:rPr lang="en-US" b="1" dirty="0" smtClean="0"/>
              <a:t>Certificates:</a:t>
            </a:r>
          </a:p>
          <a:p>
            <a:r>
              <a:rPr lang="en-US" dirty="0" smtClean="0"/>
              <a:t>In previous case,  a user has to </a:t>
            </a:r>
            <a:r>
              <a:rPr lang="en-US" dirty="0"/>
              <a:t>appeal </a:t>
            </a:r>
            <a:r>
              <a:rPr lang="en-US" dirty="0" smtClean="0"/>
              <a:t>to </a:t>
            </a:r>
            <a:r>
              <a:rPr lang="en-US" dirty="0"/>
              <a:t>authority for a public key for every other </a:t>
            </a:r>
            <a:r>
              <a:rPr lang="en-US" dirty="0" smtClean="0"/>
              <a:t>user that it wishes to contact.</a:t>
            </a:r>
            <a:endParaRPr lang="en-US" b="1" dirty="0" smtClean="0"/>
          </a:p>
          <a:p>
            <a:r>
              <a:rPr lang="en-US" dirty="0" smtClean="0"/>
              <a:t>This is somewhat of a bottleneck in the system.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Public-Key Certificates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611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Also, the </a:t>
            </a:r>
            <a:r>
              <a:rPr lang="en-US" dirty="0"/>
              <a:t>directory of names and public keys maintained by the authority is </a:t>
            </a:r>
            <a:r>
              <a:rPr lang="en-US" dirty="0" smtClean="0"/>
              <a:t>vulnerable to tampering.</a:t>
            </a:r>
          </a:p>
          <a:p>
            <a:r>
              <a:rPr lang="en-US" dirty="0"/>
              <a:t>An alternative </a:t>
            </a:r>
            <a:r>
              <a:rPr lang="en-US" dirty="0" smtClean="0"/>
              <a:t>approach is to use certificates.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Public-Key Certificates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691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smtClean="0"/>
              <a:t>Certificates can </a:t>
            </a:r>
            <a:r>
              <a:rPr lang="en-US" dirty="0"/>
              <a:t>be used by participants to exchange keys without </a:t>
            </a:r>
            <a:r>
              <a:rPr lang="en-US"/>
              <a:t>contacting </a:t>
            </a:r>
            <a:r>
              <a:rPr lang="en-US" smtClean="0"/>
              <a:t>a public-key </a:t>
            </a:r>
            <a:r>
              <a:rPr lang="en-US" dirty="0"/>
              <a:t>authority, in a way that is as reliable as if the keys were </a:t>
            </a:r>
            <a:r>
              <a:rPr lang="en-US"/>
              <a:t>obtained </a:t>
            </a:r>
            <a:r>
              <a:rPr lang="en-US" smtClean="0"/>
              <a:t>directly from </a:t>
            </a:r>
            <a:r>
              <a:rPr lang="en-US" dirty="0"/>
              <a:t>a public-key authority.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Public-Key Certificates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003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A </a:t>
            </a:r>
            <a:r>
              <a:rPr lang="en-US" dirty="0"/>
              <a:t>certificate consists of a public key, </a:t>
            </a:r>
            <a:r>
              <a:rPr lang="en-US" dirty="0" smtClean="0"/>
              <a:t>an identifier </a:t>
            </a:r>
            <a:r>
              <a:rPr lang="en-US" dirty="0"/>
              <a:t>of the key owner, and the whole block signed by a trusted third </a:t>
            </a:r>
            <a:r>
              <a:rPr lang="en-US" dirty="0" smtClean="0"/>
              <a:t>party.</a:t>
            </a:r>
          </a:p>
          <a:p>
            <a:r>
              <a:rPr lang="en-US" dirty="0" smtClean="0"/>
              <a:t>TTP is </a:t>
            </a:r>
            <a:r>
              <a:rPr lang="en-US" dirty="0"/>
              <a:t>a certificate </a:t>
            </a:r>
            <a:r>
              <a:rPr lang="en-US" dirty="0" smtClean="0"/>
              <a:t>authority (CA), </a:t>
            </a:r>
            <a:r>
              <a:rPr lang="en-US" dirty="0"/>
              <a:t>such as a government agency or </a:t>
            </a:r>
            <a:r>
              <a:rPr lang="en-US" dirty="0" smtClean="0"/>
              <a:t>a financial institution.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Public-Key Certificates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814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A </a:t>
            </a:r>
            <a:r>
              <a:rPr lang="en-US" dirty="0"/>
              <a:t>user can present </a:t>
            </a:r>
            <a:r>
              <a:rPr lang="en-US" dirty="0" smtClean="0"/>
              <a:t>his public </a:t>
            </a:r>
            <a:r>
              <a:rPr lang="en-US" dirty="0"/>
              <a:t>key </a:t>
            </a:r>
            <a:r>
              <a:rPr lang="en-US" dirty="0" smtClean="0"/>
              <a:t>to CA </a:t>
            </a:r>
            <a:r>
              <a:rPr lang="en-US" dirty="0"/>
              <a:t>in a secure manner and obtain a certificate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The user can </a:t>
            </a:r>
            <a:r>
              <a:rPr lang="en-US" dirty="0"/>
              <a:t>then publish the certificate</a:t>
            </a:r>
            <a:r>
              <a:rPr lang="en-US" dirty="0" smtClean="0"/>
              <a:t>.</a:t>
            </a:r>
          </a:p>
          <a:p>
            <a:r>
              <a:rPr lang="en-US" dirty="0" smtClean="0"/>
              <a:t>Anyone </a:t>
            </a:r>
            <a:r>
              <a:rPr lang="en-US" dirty="0"/>
              <a:t>needing this user’s public key can </a:t>
            </a:r>
            <a:r>
              <a:rPr lang="en-US" dirty="0" smtClean="0"/>
              <a:t>obtain </a:t>
            </a:r>
            <a:r>
              <a:rPr lang="en-US" dirty="0"/>
              <a:t>certificate and </a:t>
            </a:r>
            <a:r>
              <a:rPr lang="en-US" dirty="0" smtClean="0"/>
              <a:t>verify it’s validity –attached </a:t>
            </a:r>
            <a:r>
              <a:rPr lang="en-US" dirty="0"/>
              <a:t>signature.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Public-Key Certificates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85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>
                <a:cs typeface="Arial" pitchFamily="34" charset="0"/>
              </a:rPr>
              <a:t>describe Public-Key Certificates</a:t>
            </a:r>
            <a:r>
              <a:rPr lang="fr-FR" sz="2800" smtClean="0">
                <a:cs typeface="Arial" pitchFamily="34" charset="0"/>
              </a:rPr>
              <a:t>.</a:t>
            </a:r>
            <a:endParaRPr lang="en-US" sz="2800" dirty="0" smtClean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Public-Key Certificates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Requirements:</a:t>
            </a:r>
          </a:p>
          <a:p>
            <a:r>
              <a:rPr lang="en-US" dirty="0"/>
              <a:t>1. Any participant can read a certificate to determine the name and public key </a:t>
            </a:r>
            <a:r>
              <a:rPr lang="en-US" dirty="0" smtClean="0"/>
              <a:t>of the </a:t>
            </a:r>
            <a:r>
              <a:rPr lang="en-US" dirty="0"/>
              <a:t>certificate’s owner.</a:t>
            </a:r>
          </a:p>
          <a:p>
            <a:r>
              <a:rPr lang="en-US" dirty="0"/>
              <a:t>2. Any participant can verify </a:t>
            </a:r>
            <a:r>
              <a:rPr lang="en-US" dirty="0" smtClean="0"/>
              <a:t>that </a:t>
            </a:r>
            <a:r>
              <a:rPr lang="en-US" dirty="0"/>
              <a:t>certificate originated from the </a:t>
            </a:r>
            <a:r>
              <a:rPr lang="en-US" dirty="0" smtClean="0"/>
              <a:t>certificate authority </a:t>
            </a:r>
            <a:r>
              <a:rPr lang="en-US" dirty="0"/>
              <a:t>and is not </a:t>
            </a:r>
            <a:r>
              <a:rPr lang="en-US" dirty="0" smtClean="0"/>
              <a:t>counterfeit</a:t>
            </a:r>
            <a:r>
              <a:rPr lang="en-US" dirty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Public-Key Certificates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475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3</a:t>
            </a:r>
            <a:r>
              <a:rPr lang="en-US" dirty="0"/>
              <a:t>. Only the certificate authority can create and update certificates.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Public-Key Certificates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292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Public-Key Certificates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22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325" y="1150939"/>
            <a:ext cx="7124246" cy="5032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3268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One scheme has become universally accepted for </a:t>
            </a:r>
            <a:r>
              <a:rPr lang="en-US" dirty="0" smtClean="0"/>
              <a:t>public-key </a:t>
            </a:r>
            <a:r>
              <a:rPr lang="en-US" dirty="0"/>
              <a:t>certificates</a:t>
            </a:r>
            <a:r>
              <a:rPr lang="en-US" dirty="0" smtClean="0"/>
              <a:t>: the </a:t>
            </a:r>
            <a:r>
              <a:rPr lang="en-US" dirty="0"/>
              <a:t>X.509 standard.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Public-Key Certificates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23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3930390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Stallings, </a:t>
            </a:r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Essentials”</a:t>
            </a:r>
            <a:r>
              <a:rPr lang="en-US" dirty="0" smtClean="0">
                <a:latin typeface="+mj-lt"/>
                <a:cs typeface="Arial"/>
              </a:rPr>
              <a:t>, 2014</a:t>
            </a:r>
            <a:r>
              <a:rPr lang="en-US" dirty="0" smtClean="0">
                <a:cs typeface="Arial"/>
              </a:rPr>
              <a:t>.</a:t>
            </a:r>
          </a:p>
          <a:p>
            <a:r>
              <a:rPr lang="en-US" dirty="0" smtClean="0">
                <a:cs typeface="Arial"/>
              </a:rPr>
              <a:t>William </a:t>
            </a:r>
            <a:r>
              <a:rPr lang="en-US" dirty="0">
                <a:cs typeface="Arial"/>
              </a:rPr>
              <a:t>Stallings, </a:t>
            </a:r>
            <a:r>
              <a:rPr lang="en-US" i="1" dirty="0">
                <a:cs typeface="Arial"/>
              </a:rPr>
              <a:t>“Cryptography and Network Security Principles </a:t>
            </a:r>
            <a:r>
              <a:rPr lang="en-US" i="1" dirty="0" smtClean="0">
                <a:cs typeface="Arial"/>
              </a:rPr>
              <a:t>and Practice”</a:t>
            </a:r>
            <a:r>
              <a:rPr lang="en-US" dirty="0" smtClean="0">
                <a:cs typeface="Arial"/>
              </a:rPr>
              <a:t>, </a:t>
            </a:r>
            <a:r>
              <a:rPr lang="en-US" dirty="0">
                <a:cs typeface="Arial"/>
              </a:rPr>
              <a:t>2014</a:t>
            </a:r>
            <a:endParaRPr lang="en-US" dirty="0" smtClean="0"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Public-Key Certificates</a:t>
            </a:r>
            <a:endParaRPr lang="en-US" sz="3100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On the face of it, the point of public-key encryption is that the public key is public</a:t>
            </a:r>
            <a:r>
              <a:rPr lang="en-US" dirty="0" smtClean="0">
                <a:cs typeface="Arial"/>
              </a:rPr>
              <a:t>.</a:t>
            </a:r>
          </a:p>
          <a:p>
            <a:r>
              <a:rPr lang="en-US" dirty="0"/>
              <a:t>A</a:t>
            </a:r>
            <a:r>
              <a:rPr lang="en-US" dirty="0" smtClean="0"/>
              <a:t>ny </a:t>
            </a:r>
            <a:r>
              <a:rPr lang="en-US" dirty="0"/>
              <a:t>participant can send his public key to any other participant or broadcast it  to </a:t>
            </a:r>
            <a:r>
              <a:rPr lang="en-US" dirty="0" smtClean="0"/>
              <a:t>the community at large.</a:t>
            </a:r>
            <a:endParaRPr lang="en-US" dirty="0"/>
          </a:p>
          <a:p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Public-Key Certificates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503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Several </a:t>
            </a:r>
            <a:r>
              <a:rPr lang="en-US" dirty="0"/>
              <a:t>techniques </a:t>
            </a:r>
            <a:r>
              <a:rPr lang="en-US" dirty="0" smtClean="0"/>
              <a:t>proposed </a:t>
            </a:r>
            <a:r>
              <a:rPr lang="en-US" dirty="0"/>
              <a:t>for the distribution of public </a:t>
            </a:r>
            <a:r>
              <a:rPr lang="en-US" dirty="0" smtClean="0"/>
              <a:t>keys can be grouped as:</a:t>
            </a:r>
          </a:p>
          <a:p>
            <a:r>
              <a:rPr lang="en-US" dirty="0" smtClean="0"/>
              <a:t>Public </a:t>
            </a:r>
            <a:r>
              <a:rPr lang="en-US" dirty="0"/>
              <a:t>announcement</a:t>
            </a:r>
          </a:p>
          <a:p>
            <a:r>
              <a:rPr lang="en-US" dirty="0" smtClean="0"/>
              <a:t>Publicly </a:t>
            </a:r>
            <a:r>
              <a:rPr lang="en-US" dirty="0"/>
              <a:t>available directory</a:t>
            </a:r>
          </a:p>
          <a:p>
            <a:r>
              <a:rPr lang="en-US" dirty="0" smtClean="0"/>
              <a:t>Public-key </a:t>
            </a:r>
            <a:r>
              <a:rPr lang="en-US" dirty="0"/>
              <a:t>authority</a:t>
            </a:r>
          </a:p>
          <a:p>
            <a:r>
              <a:rPr lang="en-US" dirty="0" smtClean="0"/>
              <a:t>Public-key </a:t>
            </a:r>
            <a:r>
              <a:rPr lang="en-US" dirty="0"/>
              <a:t>certificates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Public-Key Certificates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152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1. </a:t>
            </a:r>
            <a:r>
              <a:rPr lang="en-US" b="1" dirty="0"/>
              <a:t>Public </a:t>
            </a:r>
            <a:r>
              <a:rPr lang="en-US" b="1" dirty="0" smtClean="0"/>
              <a:t>Announcement:</a:t>
            </a:r>
            <a:endParaRPr lang="en-US" dirty="0" smtClean="0"/>
          </a:p>
          <a:p>
            <a:r>
              <a:rPr lang="en-US" dirty="0" smtClean="0"/>
              <a:t>Users append </a:t>
            </a:r>
            <a:r>
              <a:rPr lang="en-US" dirty="0"/>
              <a:t>their public key to messages </a:t>
            </a:r>
            <a:r>
              <a:rPr lang="en-US" dirty="0" smtClean="0"/>
              <a:t>they </a:t>
            </a:r>
            <a:r>
              <a:rPr lang="en-US" dirty="0"/>
              <a:t>send to public </a:t>
            </a:r>
            <a:r>
              <a:rPr lang="en-US" dirty="0" smtClean="0"/>
              <a:t>forums such as </a:t>
            </a:r>
            <a:r>
              <a:rPr lang="en-US" dirty="0"/>
              <a:t>USENET </a:t>
            </a:r>
            <a:r>
              <a:rPr lang="en-US" dirty="0" smtClean="0"/>
              <a:t>newsgroups and Internet </a:t>
            </a:r>
            <a:r>
              <a:rPr lang="en-US" dirty="0"/>
              <a:t>mailing lists.</a:t>
            </a:r>
          </a:p>
          <a:p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Public-Key Certificates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150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Public-Key Certificates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918028" y="1150938"/>
            <a:ext cx="7311572" cy="8084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Uncontrolled Public-Key Distribution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00" y="2172147"/>
            <a:ext cx="7416800" cy="318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0715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Major weakness:</a:t>
            </a:r>
          </a:p>
          <a:p>
            <a:r>
              <a:rPr lang="en-US" dirty="0" smtClean="0"/>
              <a:t>Anyone can forge </a:t>
            </a:r>
            <a:r>
              <a:rPr lang="en-US" dirty="0"/>
              <a:t>such a public </a:t>
            </a:r>
            <a:r>
              <a:rPr lang="en-US" dirty="0" smtClean="0"/>
              <a:t>announcement.</a:t>
            </a:r>
          </a:p>
          <a:p>
            <a:r>
              <a:rPr lang="en-US" dirty="0"/>
              <a:t>S</a:t>
            </a:r>
            <a:r>
              <a:rPr lang="en-US" dirty="0" smtClean="0"/>
              <a:t>ome </a:t>
            </a:r>
            <a:r>
              <a:rPr lang="en-US" dirty="0"/>
              <a:t>user could pretend to be user </a:t>
            </a:r>
            <a:r>
              <a:rPr lang="en-US" dirty="0" smtClean="0"/>
              <a:t>A and </a:t>
            </a:r>
            <a:r>
              <a:rPr lang="en-US" dirty="0"/>
              <a:t>send a public key to another participant or broadcast such a public key.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Public-Key Certificates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Publicly Available </a:t>
            </a:r>
            <a:r>
              <a:rPr lang="en-US" b="1" dirty="0" smtClean="0"/>
              <a:t>Directory</a:t>
            </a:r>
          </a:p>
          <a:p>
            <a:r>
              <a:rPr lang="en-US" dirty="0"/>
              <a:t>A greater degree of security can be achieved by maintaining a publicly </a:t>
            </a:r>
            <a:r>
              <a:rPr lang="en-US" dirty="0" smtClean="0"/>
              <a:t>available dynamic </a:t>
            </a:r>
            <a:r>
              <a:rPr lang="en-US" dirty="0"/>
              <a:t>directory of public keys. </a:t>
            </a:r>
            <a:endParaRPr lang="en-US" dirty="0" smtClean="0"/>
          </a:p>
          <a:p>
            <a:r>
              <a:rPr lang="en-US" dirty="0" smtClean="0"/>
              <a:t>Responsibility of some </a:t>
            </a:r>
            <a:r>
              <a:rPr lang="en-US" dirty="0"/>
              <a:t>trusted </a:t>
            </a:r>
            <a:r>
              <a:rPr lang="en-US" dirty="0" smtClean="0"/>
              <a:t>organization.</a:t>
            </a:r>
            <a:endParaRPr lang="en-US" b="1" dirty="0" smtClean="0"/>
          </a:p>
          <a:p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Public-Key Certificates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693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13147</TotalTime>
  <Words>625</Words>
  <Application>Microsoft Office PowerPoint</Application>
  <PresentationFormat>On-screen Show (4:3)</PresentationFormat>
  <Paragraphs>97</Paragraphs>
  <Slides>23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Public-Key Certificates</vt:lpstr>
      <vt:lpstr>Public-Key Certificates</vt:lpstr>
      <vt:lpstr>Public-Key Certificates</vt:lpstr>
      <vt:lpstr>Public-Key Certificates</vt:lpstr>
      <vt:lpstr>Public-Key Certificates</vt:lpstr>
      <vt:lpstr>Public-Key Certificates</vt:lpstr>
      <vt:lpstr>Public-Key Certificates</vt:lpstr>
      <vt:lpstr>Public-Key Certificates</vt:lpstr>
      <vt:lpstr>Public-Key Certificates</vt:lpstr>
      <vt:lpstr>Public-Key Certificates</vt:lpstr>
      <vt:lpstr>Public-Key Certificates</vt:lpstr>
      <vt:lpstr>Public-Key Certificates</vt:lpstr>
      <vt:lpstr>Public-Key Certificates</vt:lpstr>
      <vt:lpstr>Public-Key Certificates</vt:lpstr>
      <vt:lpstr>Public-Key Certificates</vt:lpstr>
      <vt:lpstr>Public-Key Certificates</vt:lpstr>
      <vt:lpstr>Public-Key Certificates</vt:lpstr>
      <vt:lpstr>Public-Key Certificates</vt:lpstr>
      <vt:lpstr>Public-Key Certificates</vt:lpstr>
      <vt:lpstr>Public-Key Certificates</vt:lpstr>
      <vt:lpstr>Public-Key Certificates</vt:lpstr>
      <vt:lpstr>Public-Key Certificates</vt:lpstr>
      <vt:lpstr>Public-Key Certificates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5940</cp:revision>
  <cp:lastPrinted>2015-04-15T04:00:00Z</cp:lastPrinted>
  <dcterms:created xsi:type="dcterms:W3CDTF">2015-04-10T12:56:27Z</dcterms:created>
  <dcterms:modified xsi:type="dcterms:W3CDTF">2016-05-19T01:19:09Z</dcterms:modified>
</cp:coreProperties>
</file>