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466" r:id="rId5"/>
    <p:sldId id="467" r:id="rId6"/>
    <p:sldId id="468" r:id="rId7"/>
    <p:sldId id="469" r:id="rId8"/>
    <p:sldId id="470" r:id="rId9"/>
    <p:sldId id="471" r:id="rId10"/>
    <p:sldId id="472" r:id="rId11"/>
    <p:sldId id="473" r:id="rId12"/>
    <p:sldId id="474" r:id="rId13"/>
    <p:sldId id="476" r:id="rId14"/>
    <p:sldId id="477" r:id="rId15"/>
    <p:sldId id="478" r:id="rId16"/>
    <p:sldId id="479" r:id="rId17"/>
    <p:sldId id="464" r:id="rId18"/>
    <p:sldId id="480" r:id="rId19"/>
    <p:sldId id="481" r:id="rId20"/>
    <p:sldId id="484" r:id="rId21"/>
    <p:sldId id="48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Distribution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Options 1 and 2  call for manual delivery of a key.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link encryption, this </a:t>
            </a:r>
            <a:r>
              <a:rPr lang="en-US" dirty="0" smtClean="0">
                <a:latin typeface="+mj-lt"/>
                <a:cs typeface="Arial"/>
              </a:rPr>
              <a:t>is a </a:t>
            </a:r>
            <a:r>
              <a:rPr lang="en-US" dirty="0">
                <a:latin typeface="+mj-lt"/>
                <a:cs typeface="Arial"/>
              </a:rPr>
              <a:t>reasonable requirement, because each link encryption device is only going to </a:t>
            </a:r>
            <a:r>
              <a:rPr lang="en-US" dirty="0" smtClean="0">
                <a:latin typeface="+mj-lt"/>
                <a:cs typeface="Arial"/>
              </a:rPr>
              <a:t>be exchanging </a:t>
            </a:r>
            <a:r>
              <a:rPr lang="en-US" dirty="0">
                <a:latin typeface="+mj-lt"/>
                <a:cs typeface="Arial"/>
              </a:rPr>
              <a:t>data with its partner on the other end of the link.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However, for </a:t>
            </a:r>
            <a:r>
              <a:rPr lang="en-US" dirty="0" smtClean="0">
                <a:latin typeface="+mj-lt"/>
                <a:cs typeface="Arial"/>
              </a:rPr>
              <a:t>end-to-end encryption </a:t>
            </a:r>
            <a:r>
              <a:rPr lang="en-US" dirty="0">
                <a:latin typeface="+mj-lt"/>
                <a:cs typeface="Arial"/>
              </a:rPr>
              <a:t>over a network, manual delivery is awkward.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In a distributed system</a:t>
            </a:r>
            <a:r>
              <a:rPr lang="en-US" dirty="0" smtClean="0">
                <a:latin typeface="+mj-lt"/>
                <a:cs typeface="Arial"/>
              </a:rPr>
              <a:t>, any </a:t>
            </a:r>
            <a:r>
              <a:rPr lang="en-US" dirty="0">
                <a:latin typeface="+mj-lt"/>
                <a:cs typeface="Arial"/>
              </a:rPr>
              <a:t>given host </a:t>
            </a:r>
            <a:r>
              <a:rPr lang="en-US" dirty="0" smtClean="0">
                <a:latin typeface="+mj-lt"/>
                <a:cs typeface="Arial"/>
              </a:rPr>
              <a:t>may </a:t>
            </a:r>
            <a:r>
              <a:rPr lang="en-US" dirty="0">
                <a:latin typeface="+mj-lt"/>
                <a:cs typeface="Arial"/>
              </a:rPr>
              <a:t>need to engage in exchanges with many other </a:t>
            </a:r>
            <a:r>
              <a:rPr lang="en-US" dirty="0" smtClean="0">
                <a:latin typeface="+mj-lt"/>
                <a:cs typeface="Arial"/>
              </a:rPr>
              <a:t>hosts over </a:t>
            </a:r>
            <a:r>
              <a:rPr lang="en-US" dirty="0">
                <a:latin typeface="+mj-lt"/>
                <a:cs typeface="Arial"/>
              </a:rPr>
              <a:t>time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Each </a:t>
            </a:r>
            <a:r>
              <a:rPr lang="en-US" dirty="0">
                <a:latin typeface="+mj-lt"/>
                <a:cs typeface="Arial"/>
              </a:rPr>
              <a:t>device needs a number of keys supplied dynamically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D</a:t>
            </a:r>
            <a:r>
              <a:rPr lang="en-US" smtClean="0">
                <a:cs typeface="Arial"/>
              </a:rPr>
              <a:t>ifficult </a:t>
            </a:r>
            <a:r>
              <a:rPr lang="en-US" dirty="0">
                <a:cs typeface="Arial"/>
              </a:rPr>
              <a:t>in a wide-area distributed system.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2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Option 3  is a possibility for either link encryption or end-to-end encryption</a:t>
            </a:r>
            <a:r>
              <a:rPr lang="en-US" dirty="0" smtClean="0">
                <a:latin typeface="+mj-lt"/>
                <a:cs typeface="Arial"/>
              </a:rPr>
              <a:t>, but </a:t>
            </a:r>
            <a:r>
              <a:rPr lang="en-US" dirty="0">
                <a:latin typeface="+mj-lt"/>
                <a:cs typeface="Arial"/>
              </a:rPr>
              <a:t>if an attacker ever succeeds in gaining access to one key, then all </a:t>
            </a:r>
            <a:r>
              <a:rPr lang="en-US" dirty="0" smtClean="0">
                <a:latin typeface="+mj-lt"/>
                <a:cs typeface="Arial"/>
              </a:rPr>
              <a:t>subsequent keys </a:t>
            </a:r>
            <a:r>
              <a:rPr lang="en-US" dirty="0">
                <a:latin typeface="+mj-lt"/>
                <a:cs typeface="Arial"/>
              </a:rPr>
              <a:t>are revealed.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17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To provide keys for end-to-end encryption, </a:t>
            </a:r>
            <a:r>
              <a:rPr lang="en-US" dirty="0" smtClean="0">
                <a:latin typeface="+mj-lt"/>
                <a:cs typeface="Arial"/>
              </a:rPr>
              <a:t>option 4 </a:t>
            </a:r>
            <a:r>
              <a:rPr lang="en-US" dirty="0">
                <a:latin typeface="+mj-lt"/>
                <a:cs typeface="Arial"/>
              </a:rPr>
              <a:t>is preferable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For option 4 , two kinds of keys are used: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6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Session </a:t>
            </a:r>
            <a:r>
              <a:rPr lang="en-US" b="1" dirty="0">
                <a:latin typeface="+mj-lt"/>
                <a:cs typeface="Arial"/>
              </a:rPr>
              <a:t>key: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 When two </a:t>
            </a:r>
            <a:r>
              <a:rPr lang="en-US" dirty="0">
                <a:latin typeface="+mj-lt"/>
                <a:cs typeface="Arial"/>
              </a:rPr>
              <a:t>end systems </a:t>
            </a:r>
            <a:r>
              <a:rPr lang="en-US" dirty="0" smtClean="0">
                <a:latin typeface="+mj-lt"/>
                <a:cs typeface="Arial"/>
              </a:rPr>
              <a:t>wish to communicate, they establish </a:t>
            </a:r>
            <a:r>
              <a:rPr lang="en-US" dirty="0">
                <a:latin typeface="+mj-lt"/>
                <a:cs typeface="Arial"/>
              </a:rPr>
              <a:t>a logical </a:t>
            </a:r>
            <a:r>
              <a:rPr lang="en-US" dirty="0" smtClean="0">
                <a:latin typeface="+mj-lt"/>
                <a:cs typeface="Arial"/>
              </a:rPr>
              <a:t>connection. </a:t>
            </a: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duration of </a:t>
            </a:r>
            <a:r>
              <a:rPr lang="en-US" dirty="0">
                <a:latin typeface="+mj-lt"/>
                <a:cs typeface="Arial"/>
              </a:rPr>
              <a:t>that logical connection, called a session, all user data are encrypted </a:t>
            </a:r>
            <a:r>
              <a:rPr lang="en-US" dirty="0" smtClean="0">
                <a:latin typeface="+mj-lt"/>
                <a:cs typeface="Arial"/>
              </a:rPr>
              <a:t>with a </a:t>
            </a:r>
            <a:r>
              <a:rPr lang="en-US" dirty="0">
                <a:latin typeface="+mj-lt"/>
                <a:cs typeface="Arial"/>
              </a:rPr>
              <a:t>one-time session key.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5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At </a:t>
            </a:r>
            <a:r>
              <a:rPr lang="en-US" dirty="0">
                <a:latin typeface="+mj-lt"/>
                <a:cs typeface="Arial"/>
              </a:rPr>
              <a:t>the conclusion of the </a:t>
            </a:r>
            <a:r>
              <a:rPr lang="en-US" dirty="0" smtClean="0">
                <a:latin typeface="+mj-lt"/>
                <a:cs typeface="Arial"/>
              </a:rPr>
              <a:t>session, </a:t>
            </a:r>
            <a:r>
              <a:rPr lang="en-US" dirty="0">
                <a:latin typeface="+mj-lt"/>
                <a:cs typeface="Arial"/>
              </a:rPr>
              <a:t>the session key </a:t>
            </a:r>
            <a:r>
              <a:rPr lang="en-US" dirty="0" smtClean="0">
                <a:latin typeface="+mj-lt"/>
                <a:cs typeface="Arial"/>
              </a:rPr>
              <a:t>is destroyed.</a:t>
            </a:r>
          </a:p>
          <a:p>
            <a:r>
              <a:rPr lang="en-US" b="1" dirty="0">
                <a:cs typeface="Arial"/>
              </a:rPr>
              <a:t>Permanent key:</a:t>
            </a:r>
            <a:r>
              <a:rPr lang="en-US" dirty="0">
                <a:cs typeface="Arial"/>
              </a:rPr>
              <a:t>  </a:t>
            </a:r>
            <a:r>
              <a:rPr lang="en-US" dirty="0" smtClean="0">
                <a:cs typeface="Arial"/>
              </a:rPr>
              <a:t> is </a:t>
            </a:r>
            <a:r>
              <a:rPr lang="en-US" dirty="0">
                <a:cs typeface="Arial"/>
              </a:rPr>
              <a:t>a key used between entities for the purpose of distributing session keys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 necessary element of option 4 is a key distribution center (KDC) 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operation of a KDC proceeds as follows</a:t>
            </a:r>
            <a:r>
              <a:rPr lang="en-US" dirty="0" smtClean="0">
                <a:cs typeface="Arial"/>
              </a:rPr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63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 When host A wishes to set up a connection to host B, it transmits a connection </a:t>
            </a:r>
            <a:r>
              <a:rPr lang="en-US" dirty="0" smtClean="0">
                <a:cs typeface="Arial"/>
              </a:rPr>
              <a:t>request packet </a:t>
            </a:r>
            <a:r>
              <a:rPr lang="en-US" dirty="0">
                <a:cs typeface="Arial"/>
              </a:rPr>
              <a:t>to the KDC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C</a:t>
            </a:r>
            <a:r>
              <a:rPr lang="en-US" dirty="0" smtClean="0">
                <a:cs typeface="Arial"/>
              </a:rPr>
              <a:t>ommunication bet. </a:t>
            </a:r>
            <a:r>
              <a:rPr lang="en-US" dirty="0">
                <a:cs typeface="Arial"/>
              </a:rPr>
              <a:t>A and </a:t>
            </a:r>
            <a:r>
              <a:rPr lang="en-US" dirty="0" smtClean="0">
                <a:cs typeface="Arial"/>
              </a:rPr>
              <a:t>KDC is encrypted </a:t>
            </a:r>
            <a:r>
              <a:rPr lang="en-US" dirty="0">
                <a:cs typeface="Arial"/>
              </a:rPr>
              <a:t>using a master key shared only by A and the KDC.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2. </a:t>
            </a:r>
            <a:r>
              <a:rPr lang="en-US" dirty="0" smtClean="0">
                <a:cs typeface="Arial"/>
              </a:rPr>
              <a:t>If </a:t>
            </a:r>
            <a:r>
              <a:rPr lang="en-US" dirty="0">
                <a:cs typeface="Arial"/>
              </a:rPr>
              <a:t>KDC approves the connection request, it generates a unique </a:t>
            </a:r>
            <a:r>
              <a:rPr lang="en-US" dirty="0" smtClean="0">
                <a:cs typeface="Arial"/>
              </a:rPr>
              <a:t>one-time session </a:t>
            </a:r>
            <a:r>
              <a:rPr lang="en-US" dirty="0">
                <a:cs typeface="Arial"/>
              </a:rPr>
              <a:t>key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encrypts the session key using the permanent key it shares </a:t>
            </a:r>
            <a:r>
              <a:rPr lang="en-US" dirty="0" smtClean="0">
                <a:cs typeface="Arial"/>
              </a:rPr>
              <a:t>with A </a:t>
            </a:r>
            <a:r>
              <a:rPr lang="en-US" dirty="0">
                <a:cs typeface="Arial"/>
              </a:rPr>
              <a:t>and delivers the encrypted session key to A</a:t>
            </a:r>
            <a:r>
              <a:rPr lang="en-US" dirty="0" smtClean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2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how symmetric </a:t>
            </a:r>
            <a:r>
              <a:rPr lang="en-US" sz="2800" dirty="0">
                <a:cs typeface="Arial" pitchFamily="34" charset="0"/>
              </a:rPr>
              <a:t>key can </a:t>
            </a:r>
            <a:r>
              <a:rPr lang="en-US" sz="2800" dirty="0" smtClean="0">
                <a:cs typeface="Arial" pitchFamily="34" charset="0"/>
              </a:rPr>
              <a:t>be distributed with symmetric encryption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Similarly</a:t>
            </a:r>
            <a:r>
              <a:rPr lang="en-US" dirty="0">
                <a:cs typeface="Arial"/>
              </a:rPr>
              <a:t>, it encrypts the </a:t>
            </a:r>
            <a:r>
              <a:rPr lang="en-US" dirty="0" smtClean="0">
                <a:cs typeface="Arial"/>
              </a:rPr>
              <a:t>session key </a:t>
            </a:r>
            <a:r>
              <a:rPr lang="en-US" dirty="0">
                <a:cs typeface="Arial"/>
              </a:rPr>
              <a:t>using the permanent key it shares with B and delivers the encrypted </a:t>
            </a:r>
            <a:r>
              <a:rPr lang="en-US" dirty="0" smtClean="0">
                <a:cs typeface="Arial"/>
              </a:rPr>
              <a:t>session key </a:t>
            </a:r>
            <a:r>
              <a:rPr lang="en-US" dirty="0">
                <a:cs typeface="Arial"/>
              </a:rPr>
              <a:t>to B.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3.  A and B can now set up a logical connection and exchange messages and data</a:t>
            </a:r>
            <a:r>
              <a:rPr lang="en-US" dirty="0" smtClean="0">
                <a:cs typeface="Arial"/>
              </a:rPr>
              <a:t>, all </a:t>
            </a:r>
            <a:r>
              <a:rPr lang="en-US" dirty="0">
                <a:cs typeface="Arial"/>
              </a:rPr>
              <a:t>encrypted using the temporary session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4122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For symmetric encryption to work, the two parties to an exchange must share </a:t>
            </a:r>
            <a:r>
              <a:rPr lang="en-US" dirty="0" smtClean="0">
                <a:cs typeface="Arial"/>
              </a:rPr>
              <a:t>the same </a:t>
            </a:r>
            <a:r>
              <a:rPr lang="en-US" dirty="0">
                <a:cs typeface="Arial"/>
              </a:rPr>
              <a:t>key, and that key must be protected from access by others.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Frequent key </a:t>
            </a:r>
            <a:r>
              <a:rPr lang="en-US" dirty="0">
                <a:cs typeface="Arial"/>
              </a:rPr>
              <a:t>changes are usually desirable to limit the amount of data compromised </a:t>
            </a:r>
            <a:r>
              <a:rPr lang="en-US" dirty="0" smtClean="0">
                <a:cs typeface="Arial"/>
              </a:rPr>
              <a:t>if an </a:t>
            </a:r>
            <a:r>
              <a:rPr lang="en-US" dirty="0">
                <a:cs typeface="Arial"/>
              </a:rPr>
              <a:t>attacker learns the key</a:t>
            </a:r>
            <a:r>
              <a:rPr lang="en-US" dirty="0" smtClean="0"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strength of any </a:t>
            </a:r>
            <a:r>
              <a:rPr lang="en-US" dirty="0" smtClean="0">
                <a:cs typeface="Arial"/>
              </a:rPr>
              <a:t>cryptographic system </a:t>
            </a:r>
            <a:r>
              <a:rPr lang="en-US" dirty="0">
                <a:cs typeface="Arial"/>
              </a:rPr>
              <a:t>rests with the “key distribution </a:t>
            </a:r>
            <a:r>
              <a:rPr lang="en-US" dirty="0" smtClean="0">
                <a:cs typeface="Arial"/>
              </a:rPr>
              <a:t>technique” --- the </a:t>
            </a:r>
            <a:r>
              <a:rPr lang="en-US" dirty="0">
                <a:cs typeface="Arial"/>
              </a:rPr>
              <a:t>means </a:t>
            </a:r>
            <a:r>
              <a:rPr lang="en-US" dirty="0" smtClean="0">
                <a:cs typeface="Arial"/>
              </a:rPr>
              <a:t>of delivering </a:t>
            </a:r>
            <a:r>
              <a:rPr lang="en-US" dirty="0">
                <a:cs typeface="Arial"/>
              </a:rPr>
              <a:t>a key to two parties that wish to exchange data, without allowing </a:t>
            </a:r>
            <a:r>
              <a:rPr lang="en-US" dirty="0" smtClean="0">
                <a:cs typeface="Arial"/>
              </a:rPr>
              <a:t>others to </a:t>
            </a:r>
            <a:r>
              <a:rPr lang="en-US" dirty="0">
                <a:cs typeface="Arial"/>
              </a:rPr>
              <a:t>see the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1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Key D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istribution Options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For two parties A and B</a:t>
            </a:r>
            <a:r>
              <a:rPr lang="en-US" dirty="0" smtClean="0">
                <a:latin typeface="+mj-lt"/>
                <a:cs typeface="Arial"/>
              </a:rPr>
              <a:t>, there </a:t>
            </a:r>
            <a:r>
              <a:rPr lang="en-US" dirty="0">
                <a:latin typeface="+mj-lt"/>
                <a:cs typeface="Arial"/>
              </a:rPr>
              <a:t>are the following options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/>
              <a:t>1.</a:t>
            </a:r>
            <a:r>
              <a:rPr lang="en-US" b="1" dirty="0"/>
              <a:t> </a:t>
            </a:r>
            <a:r>
              <a:rPr lang="en-US" dirty="0"/>
              <a:t>A key could be selected by A and physically delivered to B.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2. A third party could select the key and physically deliver it to A and B.</a:t>
            </a:r>
          </a:p>
          <a:p>
            <a:r>
              <a:rPr lang="en-US" dirty="0">
                <a:latin typeface="+mj-lt"/>
                <a:cs typeface="Arial"/>
              </a:rPr>
              <a:t>3. If A and B have </a:t>
            </a:r>
            <a:r>
              <a:rPr lang="en-US" dirty="0" smtClean="0">
                <a:latin typeface="+mj-lt"/>
                <a:cs typeface="Arial"/>
              </a:rPr>
              <a:t>recently </a:t>
            </a:r>
            <a:r>
              <a:rPr lang="en-US" dirty="0">
                <a:latin typeface="+mj-lt"/>
                <a:cs typeface="Arial"/>
              </a:rPr>
              <a:t>used a key, one party could transmit </a:t>
            </a:r>
            <a:r>
              <a:rPr lang="en-US" dirty="0" smtClean="0">
                <a:latin typeface="+mj-lt"/>
                <a:cs typeface="Arial"/>
              </a:rPr>
              <a:t>the new </a:t>
            </a:r>
            <a:r>
              <a:rPr lang="en-US" dirty="0">
                <a:latin typeface="+mj-lt"/>
                <a:cs typeface="Arial"/>
              </a:rPr>
              <a:t>key to the other, using the old key to encrypt the new key.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4. If A and B each have an encrypted connection to a third party C, C </a:t>
            </a:r>
            <a:r>
              <a:rPr lang="en-US" dirty="0" smtClean="0">
                <a:latin typeface="+mj-lt"/>
                <a:cs typeface="Arial"/>
              </a:rPr>
              <a:t>could deliver </a:t>
            </a:r>
            <a:r>
              <a:rPr lang="en-US" dirty="0">
                <a:latin typeface="+mj-lt"/>
                <a:cs typeface="Arial"/>
              </a:rPr>
              <a:t>a key on the encrypted links to A and B.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Symmetric Key Distribution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9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10591</TotalTime>
  <Words>719</Words>
  <Application>Microsoft Office PowerPoint</Application>
  <PresentationFormat>On-screen Show (4:3)</PresentationFormat>
  <Paragraphs>84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  <vt:lpstr>Symmetric Key Distribution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4829</cp:revision>
  <cp:lastPrinted>2015-04-15T04:00:00Z</cp:lastPrinted>
  <dcterms:created xsi:type="dcterms:W3CDTF">2015-04-10T12:56:27Z</dcterms:created>
  <dcterms:modified xsi:type="dcterms:W3CDTF">2016-05-10T10:07:17Z</dcterms:modified>
</cp:coreProperties>
</file>