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3" r:id="rId2"/>
    <p:sldId id="304" r:id="rId3"/>
    <p:sldId id="338" r:id="rId4"/>
    <p:sldId id="526" r:id="rId5"/>
    <p:sldId id="528" r:id="rId6"/>
    <p:sldId id="529" r:id="rId7"/>
    <p:sldId id="530" r:id="rId8"/>
    <p:sldId id="531" r:id="rId9"/>
    <p:sldId id="532" r:id="rId10"/>
    <p:sldId id="533" r:id="rId11"/>
    <p:sldId id="534" r:id="rId12"/>
    <p:sldId id="535" r:id="rId13"/>
    <p:sldId id="536" r:id="rId14"/>
    <p:sldId id="537" r:id="rId15"/>
    <p:sldId id="539" r:id="rId16"/>
    <p:sldId id="538" r:id="rId17"/>
    <p:sldId id="540" r:id="rId18"/>
    <p:sldId id="541" r:id="rId19"/>
    <p:sldId id="542" r:id="rId20"/>
    <p:sldId id="543" r:id="rId21"/>
    <p:sldId id="544" r:id="rId22"/>
    <p:sldId id="546" r:id="rId23"/>
    <p:sldId id="545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404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5/16/2016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5/16/2016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5/16/2016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5/16/2016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5/16/2016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5/16/2016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5/16/2016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5/16/2016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5/16/2016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5/16/2016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5/16/2016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5/16/2016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Certificates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of X.509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Certificates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heart </a:t>
            </a:r>
            <a:r>
              <a:rPr lang="en-US" dirty="0" smtClean="0"/>
              <a:t>of </a:t>
            </a:r>
            <a:r>
              <a:rPr lang="en-US" dirty="0"/>
              <a:t>X.509 scheme </a:t>
            </a:r>
            <a:r>
              <a:rPr lang="en-US" dirty="0" smtClean="0"/>
              <a:t>is </a:t>
            </a:r>
            <a:r>
              <a:rPr lang="en-US" dirty="0"/>
              <a:t>public-key certificate associated with </a:t>
            </a:r>
            <a:r>
              <a:rPr lang="en-US" dirty="0" smtClean="0"/>
              <a:t>each user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These </a:t>
            </a:r>
            <a:r>
              <a:rPr lang="en-US" dirty="0"/>
              <a:t>user certificates are </a:t>
            </a:r>
            <a:r>
              <a:rPr lang="en-US" dirty="0" smtClean="0"/>
              <a:t>created </a:t>
            </a:r>
            <a:r>
              <a:rPr lang="en-US" dirty="0"/>
              <a:t>by some trusted </a:t>
            </a:r>
            <a:r>
              <a:rPr lang="en-US" dirty="0" smtClean="0"/>
              <a:t>certification authority </a:t>
            </a:r>
            <a:r>
              <a:rPr lang="en-US" dirty="0"/>
              <a:t>(CA) and placed in the directory by the CA or by the user. 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Certificates of X.509 Certificates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676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directory server only provides </a:t>
            </a:r>
            <a:r>
              <a:rPr lang="en-US" dirty="0"/>
              <a:t>an easily accessible location for users to </a:t>
            </a:r>
            <a:r>
              <a:rPr lang="en-US" dirty="0" smtClean="0"/>
              <a:t>obtain certificates</a:t>
            </a:r>
            <a:r>
              <a:rPr lang="en-US" dirty="0"/>
              <a:t>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Certificates of X.509 Certificates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12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28914" y="1142271"/>
            <a:ext cx="2670629" cy="59944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X.509 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Format</a:t>
            </a:r>
            <a:endParaRPr lang="en-US" sz="3200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Certificates of X.509 Certificates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302" y="1150938"/>
            <a:ext cx="4162425" cy="5003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437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Version:</a:t>
            </a:r>
            <a:r>
              <a:rPr lang="en-US" dirty="0"/>
              <a:t> Differentiates among </a:t>
            </a:r>
            <a:r>
              <a:rPr lang="en-US" dirty="0" smtClean="0"/>
              <a:t>versions </a:t>
            </a:r>
            <a:r>
              <a:rPr lang="en-US" dirty="0"/>
              <a:t>of the certificate </a:t>
            </a:r>
            <a:r>
              <a:rPr lang="en-US" dirty="0" smtClean="0"/>
              <a:t>format.</a:t>
            </a:r>
            <a:endParaRPr lang="en-US" dirty="0"/>
          </a:p>
          <a:p>
            <a:r>
              <a:rPr lang="en-US" dirty="0"/>
              <a:t>D</a:t>
            </a:r>
            <a:r>
              <a:rPr lang="en-US" dirty="0" smtClean="0"/>
              <a:t>efault version is 1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If </a:t>
            </a:r>
            <a:r>
              <a:rPr lang="en-US" dirty="0"/>
              <a:t>the issuer unique identifier or subject unique </a:t>
            </a:r>
            <a:r>
              <a:rPr lang="en-US" dirty="0" smtClean="0"/>
              <a:t>identifier are </a:t>
            </a:r>
            <a:r>
              <a:rPr lang="en-US" dirty="0"/>
              <a:t>present, the value must be version 2.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Certificates of X.509 Certificates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173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If </a:t>
            </a:r>
            <a:r>
              <a:rPr lang="en-US" dirty="0"/>
              <a:t>one or more extensions </a:t>
            </a:r>
            <a:r>
              <a:rPr lang="en-US" dirty="0" smtClean="0"/>
              <a:t>are present</a:t>
            </a:r>
            <a:r>
              <a:rPr lang="en-US" dirty="0"/>
              <a:t>, the version must be version 3</a:t>
            </a:r>
            <a:r>
              <a:rPr lang="en-US" dirty="0" smtClean="0"/>
              <a:t>.</a:t>
            </a:r>
          </a:p>
          <a:p>
            <a:r>
              <a:rPr lang="en-US" b="1" dirty="0"/>
              <a:t>Serial number: </a:t>
            </a:r>
            <a:r>
              <a:rPr lang="en-US" dirty="0"/>
              <a:t>An integer value unique within the issuing CA that is </a:t>
            </a:r>
            <a:r>
              <a:rPr lang="en-US" dirty="0" smtClean="0"/>
              <a:t>unambiguously associated </a:t>
            </a:r>
            <a:r>
              <a:rPr lang="en-US" dirty="0"/>
              <a:t>with this certificate.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Certificates of X.509 Certificates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681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Signature algorithm identifier:</a:t>
            </a:r>
            <a:r>
              <a:rPr lang="en-US" dirty="0"/>
              <a:t> The algorithm used to sign the </a:t>
            </a:r>
            <a:r>
              <a:rPr lang="en-US" dirty="0" smtClean="0"/>
              <a:t>certificate together with </a:t>
            </a:r>
            <a:r>
              <a:rPr lang="en-US" dirty="0"/>
              <a:t>any associated parameters. </a:t>
            </a:r>
            <a:endParaRPr lang="en-US" dirty="0" smtClean="0"/>
          </a:p>
          <a:p>
            <a:r>
              <a:rPr lang="en-US" dirty="0" smtClean="0"/>
              <a:t>This information </a:t>
            </a:r>
            <a:r>
              <a:rPr lang="en-US" dirty="0"/>
              <a:t>is </a:t>
            </a:r>
            <a:r>
              <a:rPr lang="en-US" dirty="0" smtClean="0"/>
              <a:t>also repeated in </a:t>
            </a:r>
            <a:r>
              <a:rPr lang="en-US" dirty="0"/>
              <a:t>the signature field at the end of the </a:t>
            </a:r>
            <a:r>
              <a:rPr lang="en-US" dirty="0" smtClean="0"/>
              <a:t>certificate</a:t>
            </a:r>
            <a:r>
              <a:rPr lang="en-US" dirty="0"/>
              <a:t>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Certificates of X.509 Certificates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447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Issuer name: </a:t>
            </a:r>
            <a:r>
              <a:rPr lang="en-US" dirty="0"/>
              <a:t>X.500 name of the CA that created and signed this certificate.</a:t>
            </a:r>
          </a:p>
          <a:p>
            <a:r>
              <a:rPr lang="en-US" b="1" dirty="0" smtClean="0"/>
              <a:t>Period </a:t>
            </a:r>
            <a:r>
              <a:rPr lang="en-US" b="1" dirty="0"/>
              <a:t>of validity: </a:t>
            </a:r>
            <a:r>
              <a:rPr lang="en-US" dirty="0"/>
              <a:t>Consists of two dates: the first and last on which the </a:t>
            </a:r>
            <a:r>
              <a:rPr lang="en-US" dirty="0" smtClean="0"/>
              <a:t>certificate is </a:t>
            </a:r>
            <a:r>
              <a:rPr lang="en-US" dirty="0"/>
              <a:t>valid.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Certificates of X.509 Certificates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880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Subject name: </a:t>
            </a:r>
            <a:r>
              <a:rPr lang="en-US" dirty="0"/>
              <a:t>The name of the user to whom this certificate refers. </a:t>
            </a:r>
            <a:endParaRPr lang="en-US" dirty="0" smtClean="0"/>
          </a:p>
          <a:p>
            <a:r>
              <a:rPr lang="en-US" dirty="0" smtClean="0"/>
              <a:t>This </a:t>
            </a:r>
            <a:r>
              <a:rPr lang="en-US" dirty="0"/>
              <a:t>certificate certifies the public key of the subject who </a:t>
            </a:r>
            <a:r>
              <a:rPr lang="en-US" dirty="0" smtClean="0"/>
              <a:t>holds corresponding private </a:t>
            </a:r>
            <a:r>
              <a:rPr lang="en-US" dirty="0"/>
              <a:t>key.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Certificates of X.509 Certificates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512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Subject’s public-key information: </a:t>
            </a:r>
            <a:r>
              <a:rPr lang="en-US" dirty="0"/>
              <a:t>The public key of the subject, plus an </a:t>
            </a:r>
            <a:r>
              <a:rPr lang="en-US" dirty="0" smtClean="0"/>
              <a:t>identifier of </a:t>
            </a:r>
            <a:r>
              <a:rPr lang="en-US" dirty="0"/>
              <a:t>the algorithm for which this key is to be used, together with any </a:t>
            </a:r>
            <a:r>
              <a:rPr lang="en-US" dirty="0" smtClean="0"/>
              <a:t>associated parameters</a:t>
            </a:r>
            <a:r>
              <a:rPr lang="en-US" dirty="0"/>
              <a:t>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Certificates of X.509 Certificates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922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Issuer unique identifier: </a:t>
            </a:r>
            <a:r>
              <a:rPr lang="en-US" dirty="0"/>
              <a:t>An optional-bit string field used to identify </a:t>
            </a:r>
            <a:r>
              <a:rPr lang="en-US" dirty="0" smtClean="0"/>
              <a:t>uniquely the </a:t>
            </a:r>
            <a:r>
              <a:rPr lang="en-US" dirty="0"/>
              <a:t>issuing CA in the event the X.500 name has been reused for </a:t>
            </a:r>
            <a:r>
              <a:rPr lang="en-US" dirty="0" smtClean="0"/>
              <a:t>different entities</a:t>
            </a:r>
            <a:r>
              <a:rPr lang="en-US" dirty="0"/>
              <a:t>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Certificates of X.509 Certificates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515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explain basics of </a:t>
            </a:r>
            <a:r>
              <a:rPr lang="en-US" sz="2800" dirty="0">
                <a:cs typeface="Arial" pitchFamily="34" charset="0"/>
              </a:rPr>
              <a:t>X.509 Certificates</a:t>
            </a:r>
            <a:r>
              <a:rPr lang="fr-FR" sz="2800" dirty="0" smtClean="0">
                <a:cs typeface="Arial" pitchFamily="34" charset="0"/>
              </a:rPr>
              <a:t>.</a:t>
            </a:r>
            <a:endParaRPr lang="en-US" sz="2800" dirty="0" smtClean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Certificates of X.509 Certificates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Subject unique identifier: </a:t>
            </a:r>
            <a:r>
              <a:rPr lang="en-US" dirty="0"/>
              <a:t>An optional-bit string field used to identify </a:t>
            </a:r>
            <a:r>
              <a:rPr lang="en-US" dirty="0" smtClean="0"/>
              <a:t>uniquely the </a:t>
            </a:r>
            <a:r>
              <a:rPr lang="en-US" dirty="0"/>
              <a:t>subject in the event the X.500 name has been reused for different entities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Certificates of X.509 Certificates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70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Extensions</a:t>
            </a:r>
            <a:r>
              <a:rPr lang="en-US" b="1" dirty="0"/>
              <a:t>: </a:t>
            </a:r>
            <a:r>
              <a:rPr lang="en-US" dirty="0"/>
              <a:t>A set of one or more extension fields. Extensions were added </a:t>
            </a:r>
            <a:r>
              <a:rPr lang="en-US" dirty="0" smtClean="0"/>
              <a:t>in version 3.</a:t>
            </a:r>
          </a:p>
          <a:p>
            <a:r>
              <a:rPr lang="en-US" b="1" dirty="0"/>
              <a:t>Signature: </a:t>
            </a:r>
            <a:r>
              <a:rPr lang="en-US" dirty="0" smtClean="0"/>
              <a:t>contains hash </a:t>
            </a:r>
            <a:r>
              <a:rPr lang="en-US" dirty="0"/>
              <a:t>code of </a:t>
            </a:r>
            <a:r>
              <a:rPr lang="en-US" dirty="0" smtClean="0"/>
              <a:t>other </a:t>
            </a:r>
            <a:r>
              <a:rPr lang="en-US" dirty="0"/>
              <a:t>fields encrypted with </a:t>
            </a:r>
            <a:r>
              <a:rPr lang="en-US" dirty="0" smtClean="0"/>
              <a:t>CA’s </a:t>
            </a:r>
            <a:r>
              <a:rPr lang="en-US" dirty="0"/>
              <a:t>private key. </a:t>
            </a:r>
            <a:r>
              <a:rPr lang="en-US" dirty="0" smtClean="0"/>
              <a:t>It includes signature algorithm ID.</a:t>
            </a:r>
          </a:p>
          <a:p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Certificates of X.509 Certificates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722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Certificates of X.509 Certificates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22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143" y="1582053"/>
            <a:ext cx="7141029" cy="4585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28914" y="1096945"/>
            <a:ext cx="7289799" cy="52865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Notation </a:t>
            </a:r>
            <a:r>
              <a:rPr lang="en-US" sz="3200" b="1" dirty="0">
                <a:solidFill>
                  <a:srgbClr val="5B0505"/>
                </a:solidFill>
                <a:cs typeface="Arial"/>
              </a:rPr>
              <a:t>to define a certificate</a:t>
            </a:r>
            <a:endParaRPr lang="en-US" sz="3200" dirty="0" smtClean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34439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CA signs the certificate with its private key. </a:t>
            </a:r>
            <a:endParaRPr lang="en-US" dirty="0" smtClean="0"/>
          </a:p>
          <a:p>
            <a:r>
              <a:rPr lang="en-US" dirty="0" smtClean="0"/>
              <a:t>If </a:t>
            </a:r>
            <a:r>
              <a:rPr lang="en-US" dirty="0"/>
              <a:t>the corresponding </a:t>
            </a:r>
            <a:r>
              <a:rPr lang="en-US" dirty="0" smtClean="0"/>
              <a:t>public key </a:t>
            </a:r>
            <a:r>
              <a:rPr lang="en-US" dirty="0"/>
              <a:t>is known to a user, then that user can verify that a certificate signed by the CA </a:t>
            </a:r>
            <a:r>
              <a:rPr lang="en-US" dirty="0" smtClean="0"/>
              <a:t>is valid</a:t>
            </a:r>
            <a:r>
              <a:rPr lang="en-US" dirty="0"/>
              <a:t>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Certificates of X.509 Certificates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23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1715745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Stallings, </a:t>
            </a:r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</a:t>
            </a:r>
            <a:r>
              <a:rPr lang="en-US" dirty="0" smtClean="0">
                <a:cs typeface="Arial"/>
              </a:rPr>
              <a:t>.</a:t>
            </a:r>
          </a:p>
          <a:p>
            <a:endParaRPr lang="en-US" dirty="0" smtClean="0"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Certificates of X.509 Certificates</a:t>
            </a:r>
            <a:endParaRPr lang="en-US" sz="3200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ITU-T recommendation X.509 is part of the X.500 series of recommendations </a:t>
            </a:r>
            <a:r>
              <a:rPr lang="en-US" dirty="0" smtClean="0">
                <a:cs typeface="Arial"/>
              </a:rPr>
              <a:t>that define </a:t>
            </a:r>
            <a:r>
              <a:rPr lang="en-US" dirty="0">
                <a:cs typeface="Arial"/>
              </a:rPr>
              <a:t>a directory </a:t>
            </a:r>
            <a:r>
              <a:rPr lang="en-US" dirty="0" smtClean="0">
                <a:cs typeface="Arial"/>
              </a:rPr>
              <a:t>service, which is a </a:t>
            </a:r>
            <a:r>
              <a:rPr lang="en-US" dirty="0" smtClean="0"/>
              <a:t>server </a:t>
            </a:r>
            <a:r>
              <a:rPr lang="en-US" dirty="0"/>
              <a:t>or distributed set of servers that maintains a database of information about users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Certificates of X.509 Certificates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503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X.509 defines a framework for the provision of authentication services by </a:t>
            </a:r>
            <a:r>
              <a:rPr lang="en-US" dirty="0" smtClean="0"/>
              <a:t>the X.500 </a:t>
            </a:r>
            <a:r>
              <a:rPr lang="en-US" dirty="0"/>
              <a:t>directory to its users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The </a:t>
            </a:r>
            <a:r>
              <a:rPr lang="en-US" dirty="0"/>
              <a:t>directory may serve as a repository of </a:t>
            </a:r>
            <a:r>
              <a:rPr lang="en-US" dirty="0" smtClean="0"/>
              <a:t>public-key certificates.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Certificates of X.509 Certificates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104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Also, X.509 </a:t>
            </a:r>
            <a:r>
              <a:rPr lang="en-US" dirty="0"/>
              <a:t>defines alternative authentication protocols based on the use </a:t>
            </a:r>
            <a:r>
              <a:rPr lang="en-US" dirty="0" smtClean="0"/>
              <a:t>of public-key </a:t>
            </a:r>
            <a:r>
              <a:rPr lang="en-US" dirty="0"/>
              <a:t>certificates</a:t>
            </a:r>
            <a:r>
              <a:rPr lang="en-US" dirty="0" smtClean="0"/>
              <a:t>.</a:t>
            </a:r>
          </a:p>
          <a:p>
            <a:r>
              <a:rPr lang="en-US" dirty="0"/>
              <a:t>X.509 certificate format is used in </a:t>
            </a:r>
            <a:r>
              <a:rPr lang="en-US" dirty="0" smtClean="0"/>
              <a:t>S/MIME, IP Security, and </a:t>
            </a:r>
            <a:r>
              <a:rPr lang="en-US" dirty="0"/>
              <a:t>SSL/TLS </a:t>
            </a:r>
            <a:r>
              <a:rPr lang="en-US" dirty="0" smtClean="0"/>
              <a:t>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Certificates of X.509 Certificates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481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X.509 was initially issued in 1988. </a:t>
            </a:r>
            <a:endParaRPr lang="en-US" dirty="0" smtClean="0"/>
          </a:p>
          <a:p>
            <a:r>
              <a:rPr lang="en-US" dirty="0" smtClean="0"/>
              <a:t>It was </a:t>
            </a:r>
            <a:r>
              <a:rPr lang="en-US" dirty="0"/>
              <a:t>subsequently revised </a:t>
            </a:r>
            <a:r>
              <a:rPr lang="en-US" dirty="0" smtClean="0"/>
              <a:t>in 1993 to address </a:t>
            </a:r>
            <a:r>
              <a:rPr lang="en-US" dirty="0"/>
              <a:t>some of the security </a:t>
            </a:r>
            <a:r>
              <a:rPr lang="en-US" dirty="0" smtClean="0"/>
              <a:t>concerns. </a:t>
            </a:r>
          </a:p>
          <a:p>
            <a:r>
              <a:rPr lang="en-US" dirty="0" smtClean="0"/>
              <a:t>A </a:t>
            </a:r>
            <a:r>
              <a:rPr lang="en-US" dirty="0"/>
              <a:t>third version was issued in 1995 </a:t>
            </a:r>
            <a:r>
              <a:rPr lang="en-US" dirty="0" smtClean="0"/>
              <a:t>and revised </a:t>
            </a:r>
            <a:r>
              <a:rPr lang="en-US" dirty="0"/>
              <a:t>in 2000.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Certificates of X.509 Certificates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28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X.509 is based on the use of public-key cryptography and digital signatures.</a:t>
            </a:r>
          </a:p>
          <a:p>
            <a:r>
              <a:rPr lang="en-US" dirty="0"/>
              <a:t>The standard does not dictate the use of a specific algorithm but </a:t>
            </a:r>
            <a:r>
              <a:rPr lang="en-US" dirty="0" smtClean="0"/>
              <a:t>recommends RSA. 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Certificates of X.509 Certificates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218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28914" y="1142271"/>
            <a:ext cx="7505212" cy="59944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Public-Key Certificate Use</a:t>
            </a:r>
            <a:endParaRPr lang="en-US" sz="3200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Certificates of X.509 Certificates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914" y="1741714"/>
            <a:ext cx="7242630" cy="4306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4129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13271</TotalTime>
  <Words>708</Words>
  <Application>Microsoft Office PowerPoint</Application>
  <PresentationFormat>On-screen Show (4:3)</PresentationFormat>
  <Paragraphs>92</Paragraphs>
  <Slides>23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Certificates of X.509 Certificates</vt:lpstr>
      <vt:lpstr>Certificates of X.509 Certificates</vt:lpstr>
      <vt:lpstr>Certificates of X.509 Certificates</vt:lpstr>
      <vt:lpstr>Certificates of X.509 Certificates</vt:lpstr>
      <vt:lpstr>Certificates of X.509 Certificates</vt:lpstr>
      <vt:lpstr>Certificates of X.509 Certificates</vt:lpstr>
      <vt:lpstr>Certificates of X.509 Certificates</vt:lpstr>
      <vt:lpstr>Certificates of X.509 Certificates</vt:lpstr>
      <vt:lpstr>Certificates of X.509 Certificates</vt:lpstr>
      <vt:lpstr>Certificates of X.509 Certificates</vt:lpstr>
      <vt:lpstr>Certificates of X.509 Certificates</vt:lpstr>
      <vt:lpstr>Certificates of X.509 Certificates</vt:lpstr>
      <vt:lpstr>Certificates of X.509 Certificates</vt:lpstr>
      <vt:lpstr>Certificates of X.509 Certificates</vt:lpstr>
      <vt:lpstr>Certificates of X.509 Certificates</vt:lpstr>
      <vt:lpstr>Certificates of X.509 Certificates</vt:lpstr>
      <vt:lpstr>Certificates of X.509 Certificates</vt:lpstr>
      <vt:lpstr>Certificates of X.509 Certificates</vt:lpstr>
      <vt:lpstr>Certificates of X.509 Certificates</vt:lpstr>
      <vt:lpstr>Certificates of X.509 Certificates</vt:lpstr>
      <vt:lpstr>Certificates of X.509 Certificates</vt:lpstr>
      <vt:lpstr>Certificates of X.509 Certificates</vt:lpstr>
      <vt:lpstr>Certificates of X.509 Certificates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6196</cp:revision>
  <cp:lastPrinted>2015-04-15T04:00:00Z</cp:lastPrinted>
  <dcterms:created xsi:type="dcterms:W3CDTF">2015-04-10T12:56:27Z</dcterms:created>
  <dcterms:modified xsi:type="dcterms:W3CDTF">2016-05-16T10:43:16Z</dcterms:modified>
</cp:coreProperties>
</file>