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526" r:id="rId5"/>
    <p:sldId id="527" r:id="rId6"/>
    <p:sldId id="528" r:id="rId7"/>
    <p:sldId id="529" r:id="rId8"/>
    <p:sldId id="530" r:id="rId9"/>
    <p:sldId id="531" r:id="rId10"/>
    <p:sldId id="532" r:id="rId11"/>
    <p:sldId id="533" r:id="rId12"/>
    <p:sldId id="534" r:id="rId13"/>
    <p:sldId id="535" r:id="rId14"/>
    <p:sldId id="536" r:id="rId15"/>
    <p:sldId id="537" r:id="rId16"/>
    <p:sldId id="541" r:id="rId17"/>
    <p:sldId id="542" r:id="rId18"/>
    <p:sldId id="538" r:id="rId19"/>
    <p:sldId id="539" r:id="rId20"/>
    <p:sldId id="540" r:id="rId21"/>
    <p:sldId id="525" r:id="rId22"/>
    <p:sldId id="543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Delegated administration:</a:t>
            </a:r>
            <a:r>
              <a:rPr lang="en-US" dirty="0"/>
              <a:t>  The use of role-based access control to </a:t>
            </a:r>
            <a:r>
              <a:rPr lang="en-US" dirty="0" smtClean="0"/>
              <a:t>grant permissions.</a:t>
            </a:r>
          </a:p>
          <a:p>
            <a:r>
              <a:rPr lang="en-US" b="1" dirty="0"/>
              <a:t>Password synchronization:  </a:t>
            </a:r>
            <a:r>
              <a:rPr lang="en-US" dirty="0"/>
              <a:t>Creating a process for single sign-on (SSO) or reduced sign-on (RSO).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3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Single </a:t>
            </a:r>
            <a:r>
              <a:rPr lang="en-US" dirty="0"/>
              <a:t>sign-on enables a user to access all </a:t>
            </a:r>
            <a:r>
              <a:rPr lang="en-US" dirty="0" smtClean="0"/>
              <a:t>network resources </a:t>
            </a:r>
            <a:r>
              <a:rPr lang="en-US" dirty="0"/>
              <a:t>after a single authentication. RSO may involve multiple </a:t>
            </a:r>
            <a:r>
              <a:rPr lang="en-US" dirty="0" smtClean="0"/>
              <a:t>sign-</a:t>
            </a:r>
            <a:r>
              <a:rPr lang="en-US" dirty="0" err="1" smtClean="0"/>
              <a:t>ons</a:t>
            </a:r>
            <a:r>
              <a:rPr lang="en-US" dirty="0" smtClean="0"/>
              <a:t> but </a:t>
            </a:r>
            <a:r>
              <a:rPr lang="en-US" dirty="0"/>
              <a:t>requires less user effort than if each resource and service maintained </a:t>
            </a:r>
            <a:r>
              <a:rPr lang="en-US" dirty="0" smtClean="0"/>
              <a:t>its own </a:t>
            </a:r>
            <a:r>
              <a:rPr lang="en-US" dirty="0"/>
              <a:t>authentication facility.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4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Self-service password reset:  </a:t>
            </a:r>
            <a:r>
              <a:rPr lang="en-US" dirty="0"/>
              <a:t>Enables the user to modify his or her password.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99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Federation:  </a:t>
            </a:r>
            <a:r>
              <a:rPr lang="en-US" dirty="0"/>
              <a:t>A process where authentication and permission will be </a:t>
            </a:r>
            <a:r>
              <a:rPr lang="en-US" dirty="0" smtClean="0"/>
              <a:t>passed on </a:t>
            </a:r>
            <a:r>
              <a:rPr lang="en-US" dirty="0"/>
              <a:t>from one system to another—usually across multiple enterprises, </a:t>
            </a:r>
            <a:r>
              <a:rPr lang="en-US" dirty="0" smtClean="0"/>
              <a:t>thereby reducing </a:t>
            </a:r>
            <a:r>
              <a:rPr lang="en-US" dirty="0"/>
              <a:t>the number of authentications needed by the user.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36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572" y="1592713"/>
            <a:ext cx="5172075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76085" y="1115087"/>
            <a:ext cx="7224485" cy="8672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Generic Identity </a:t>
            </a: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Management 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Architecture:</a:t>
            </a:r>
            <a:endParaRPr lang="en-US" sz="3200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2"/>
          </p:nvPr>
        </p:nvSpPr>
        <p:spPr>
          <a:xfrm>
            <a:off x="953162" y="2854431"/>
            <a:ext cx="2052410" cy="14321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Entities and data flows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1872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</a:t>
            </a:r>
            <a:r>
              <a:rPr lang="en-US" b="1" dirty="0"/>
              <a:t>principal</a:t>
            </a:r>
            <a:r>
              <a:rPr lang="en-US" dirty="0"/>
              <a:t> is an identity holder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Typically</a:t>
            </a:r>
            <a:r>
              <a:rPr lang="en-US" dirty="0"/>
              <a:t>, this is a human </a:t>
            </a:r>
            <a:r>
              <a:rPr lang="en-US" dirty="0" smtClean="0"/>
              <a:t>user that </a:t>
            </a:r>
            <a:r>
              <a:rPr lang="en-US" dirty="0"/>
              <a:t>seeks access to resources and services on the network</a:t>
            </a:r>
            <a:r>
              <a:rPr lang="en-US" dirty="0" smtClean="0"/>
              <a:t>.</a:t>
            </a:r>
          </a:p>
          <a:p>
            <a:r>
              <a:rPr lang="en-US" dirty="0" smtClean="0"/>
              <a:t>User devices</a:t>
            </a:r>
            <a:r>
              <a:rPr lang="en-US" dirty="0"/>
              <a:t>, agent processes, and server systems may also function as principals.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93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Principals authenticate themselves to an </a:t>
            </a:r>
            <a:r>
              <a:rPr lang="en-US" b="1" dirty="0"/>
              <a:t>identity provider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identity </a:t>
            </a:r>
            <a:r>
              <a:rPr lang="en-US" dirty="0" smtClean="0"/>
              <a:t>provider associates </a:t>
            </a:r>
            <a:r>
              <a:rPr lang="en-US" dirty="0"/>
              <a:t>authentication information with a principal, as well as attributes and </a:t>
            </a:r>
            <a:r>
              <a:rPr lang="en-US" dirty="0" smtClean="0"/>
              <a:t>one or </a:t>
            </a:r>
            <a:r>
              <a:rPr lang="en-US" dirty="0"/>
              <a:t>more identifiers.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88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D</a:t>
            </a:r>
            <a:r>
              <a:rPr lang="en-US" dirty="0" smtClean="0"/>
              <a:t>igital </a:t>
            </a:r>
            <a:r>
              <a:rPr lang="en-US" dirty="0"/>
              <a:t>identities incorporate attributes other than </a:t>
            </a:r>
            <a:r>
              <a:rPr lang="en-US" dirty="0" smtClean="0"/>
              <a:t>simply an </a:t>
            </a:r>
            <a:r>
              <a:rPr lang="en-US" dirty="0"/>
              <a:t>identifier and authentication information (such as passwords and </a:t>
            </a:r>
            <a:r>
              <a:rPr lang="en-US" dirty="0" smtClean="0"/>
              <a:t>biometric information</a:t>
            </a:r>
            <a:r>
              <a:rPr lang="en-US" dirty="0"/>
              <a:t>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80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An </a:t>
            </a:r>
            <a:r>
              <a:rPr lang="en-US" b="1" dirty="0"/>
              <a:t>attribute service</a:t>
            </a:r>
            <a:r>
              <a:rPr lang="en-US" dirty="0"/>
              <a:t> manages the creation and maintenance of </a:t>
            </a:r>
            <a:r>
              <a:rPr lang="en-US" dirty="0" smtClean="0"/>
              <a:t>such attributes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err="1" smtClean="0"/>
              <a:t>E.g</a:t>
            </a:r>
            <a:r>
              <a:rPr lang="en-US" dirty="0" smtClean="0"/>
              <a:t>, </a:t>
            </a:r>
            <a:r>
              <a:rPr lang="en-US" dirty="0"/>
              <a:t>a user needs to provide a shipping address each time </a:t>
            </a:r>
            <a:r>
              <a:rPr lang="en-US" dirty="0" smtClean="0"/>
              <a:t>an order </a:t>
            </a:r>
            <a:r>
              <a:rPr lang="en-US" dirty="0"/>
              <a:t>is placed at a new Web </a:t>
            </a:r>
            <a:r>
              <a:rPr lang="en-US" dirty="0" smtClean="0"/>
              <a:t>merchant.</a:t>
            </a:r>
          </a:p>
          <a:p>
            <a:r>
              <a:rPr lang="en-US" dirty="0" smtClean="0"/>
              <a:t>It needs </a:t>
            </a:r>
            <a:r>
              <a:rPr lang="en-US" dirty="0"/>
              <a:t>to be revised </a:t>
            </a:r>
            <a:r>
              <a:rPr lang="en-US" dirty="0" smtClean="0"/>
              <a:t>when </a:t>
            </a:r>
            <a:r>
              <a:rPr lang="en-US" dirty="0"/>
              <a:t>the user moves.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17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Identity </a:t>
            </a:r>
            <a:r>
              <a:rPr lang="en-US" dirty="0"/>
              <a:t>management enables the user to provide this </a:t>
            </a:r>
            <a:r>
              <a:rPr lang="en-US" dirty="0" smtClean="0"/>
              <a:t>information once</a:t>
            </a:r>
            <a:r>
              <a:rPr lang="en-US" dirty="0"/>
              <a:t>, so that it is maintained in a single place and released to data </a:t>
            </a:r>
            <a:r>
              <a:rPr lang="en-US" dirty="0" smtClean="0"/>
              <a:t>consumers in </a:t>
            </a:r>
            <a:r>
              <a:rPr lang="en-US" dirty="0"/>
              <a:t>accordance with authorization and privacy policies.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51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fr-FR" sz="2800" dirty="0" smtClean="0">
                <a:cs typeface="Arial" pitchFamily="34" charset="0"/>
              </a:rPr>
              <a:t>explain</a:t>
            </a:r>
            <a:r>
              <a:rPr lang="fr-FR" sz="2800" dirty="0">
                <a:cs typeface="Arial" pitchFamily="34" charset="0"/>
              </a:rPr>
              <a:t> </a:t>
            </a:r>
            <a:r>
              <a:rPr lang="fr-FR" sz="2800" dirty="0" err="1" smtClean="0">
                <a:cs typeface="Arial" pitchFamily="34" charset="0"/>
              </a:rPr>
              <a:t>identity</a:t>
            </a:r>
            <a:r>
              <a:rPr lang="fr-FR" sz="2800" dirty="0" smtClean="0">
                <a:cs typeface="Arial" pitchFamily="34" charset="0"/>
              </a:rPr>
              <a:t> management architecture</a:t>
            </a:r>
            <a:r>
              <a:rPr lang="fr-FR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Users may </a:t>
            </a:r>
            <a:r>
              <a:rPr lang="en-US" dirty="0" smtClean="0"/>
              <a:t>create some </a:t>
            </a:r>
            <a:r>
              <a:rPr lang="en-US" dirty="0"/>
              <a:t>of the attributes to be associated with their digital identity, such as address</a:t>
            </a:r>
            <a:r>
              <a:rPr lang="en-US" dirty="0" smtClean="0"/>
              <a:t>. </a:t>
            </a:r>
            <a:endParaRPr lang="en-US" b="1" dirty="0" smtClean="0"/>
          </a:p>
          <a:p>
            <a:r>
              <a:rPr lang="en-US" b="1" dirty="0" smtClean="0"/>
              <a:t>Administrators</a:t>
            </a:r>
            <a:r>
              <a:rPr lang="en-US" dirty="0" smtClean="0"/>
              <a:t> </a:t>
            </a:r>
            <a:r>
              <a:rPr lang="en-US" dirty="0"/>
              <a:t>may also assign attributes to users, such as roles, access permissions</a:t>
            </a:r>
            <a:r>
              <a:rPr lang="en-US" dirty="0" smtClean="0"/>
              <a:t>, and </a:t>
            </a:r>
            <a:r>
              <a:rPr lang="en-US" dirty="0"/>
              <a:t>employee information.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15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Data consumers </a:t>
            </a:r>
            <a:r>
              <a:rPr lang="en-US" dirty="0"/>
              <a:t>are entities that obtain and employ data maintained </a:t>
            </a:r>
            <a:r>
              <a:rPr lang="en-US" dirty="0" smtClean="0"/>
              <a:t>and provided by </a:t>
            </a:r>
            <a:r>
              <a:rPr lang="en-US" dirty="0"/>
              <a:t>identity and attribute providers, which are often used to support </a:t>
            </a:r>
            <a:r>
              <a:rPr lang="en-US" dirty="0" smtClean="0"/>
              <a:t>authorization decisions </a:t>
            </a:r>
            <a:r>
              <a:rPr lang="en-US" dirty="0"/>
              <a:t>and to collect audit </a:t>
            </a:r>
            <a:r>
              <a:rPr lang="en-US" dirty="0" smtClean="0"/>
              <a:t> information</a:t>
            </a:r>
            <a:r>
              <a:rPr lang="en-US" dirty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96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For example, a database server </a:t>
            </a:r>
            <a:r>
              <a:rPr lang="en-US" dirty="0" smtClean="0"/>
              <a:t>or file </a:t>
            </a:r>
            <a:r>
              <a:rPr lang="en-US" dirty="0"/>
              <a:t>server is a data consumer that needs a client’s credentials so as to know </a:t>
            </a:r>
            <a:r>
              <a:rPr lang="en-US" dirty="0" smtClean="0"/>
              <a:t>what access </a:t>
            </a:r>
            <a:r>
              <a:rPr lang="en-US" dirty="0"/>
              <a:t>to provide to that client.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51875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>
                <a:cs typeface="Arial"/>
              </a:rPr>
              <a:t>William </a:t>
            </a:r>
            <a:r>
              <a:rPr lang="en-US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Identity management is a centralized, automated approach to provide </a:t>
            </a:r>
            <a:r>
              <a:rPr lang="en-US" dirty="0" smtClean="0"/>
              <a:t>enterprise-wide access </a:t>
            </a:r>
            <a:r>
              <a:rPr lang="en-US" dirty="0"/>
              <a:t>to resources by employees and other authorized individuals.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59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focus of </a:t>
            </a:r>
            <a:r>
              <a:rPr lang="en-US" dirty="0" smtClean="0"/>
              <a:t>identity management </a:t>
            </a:r>
            <a:r>
              <a:rPr lang="en-US" dirty="0"/>
              <a:t>is defining an identity for each user (human or process), </a:t>
            </a:r>
            <a:r>
              <a:rPr lang="en-US" dirty="0" smtClean="0"/>
              <a:t>associating attributes </a:t>
            </a:r>
            <a:r>
              <a:rPr lang="en-US" dirty="0"/>
              <a:t>with the identity, and enforcing a means by which a user can verify identity.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21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central concept of an identity management system is the use of single sign-on (SSO).</a:t>
            </a:r>
          </a:p>
          <a:p>
            <a:r>
              <a:rPr lang="en-US" dirty="0"/>
              <a:t>SSO enables a user to access all network resources after a single authentication.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1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 following, we list the </a:t>
            </a:r>
            <a:r>
              <a:rPr lang="en-US" dirty="0"/>
              <a:t>principal elements of an identity </a:t>
            </a:r>
            <a:r>
              <a:rPr lang="en-US" dirty="0" smtClean="0"/>
              <a:t>management system.</a:t>
            </a:r>
          </a:p>
          <a:p>
            <a:r>
              <a:rPr lang="en-US" b="1" dirty="0"/>
              <a:t>Authentication:  </a:t>
            </a:r>
            <a:r>
              <a:rPr lang="en-US" dirty="0"/>
              <a:t>Confirmation that a user corresponds to the user </a:t>
            </a:r>
            <a:r>
              <a:rPr lang="en-US" dirty="0" smtClean="0"/>
              <a:t>name provided</a:t>
            </a:r>
            <a:r>
              <a:rPr lang="en-US" dirty="0"/>
              <a:t>.</a:t>
            </a: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6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Authorization:  </a:t>
            </a:r>
            <a:r>
              <a:rPr lang="en-US" dirty="0"/>
              <a:t>Granting access to specific services and/or resources based </a:t>
            </a:r>
            <a:r>
              <a:rPr lang="en-US" dirty="0" smtClean="0"/>
              <a:t>on the </a:t>
            </a:r>
            <a:r>
              <a:rPr lang="en-US" dirty="0"/>
              <a:t>authentication</a:t>
            </a:r>
            <a:r>
              <a:rPr lang="en-US" dirty="0" smtClean="0"/>
              <a:t>. </a:t>
            </a:r>
            <a:endParaRPr lang="en-US" b="1" dirty="0"/>
          </a:p>
          <a:p>
            <a:r>
              <a:rPr lang="en-US" b="1" dirty="0" smtClean="0"/>
              <a:t>Accounting</a:t>
            </a:r>
            <a:r>
              <a:rPr lang="en-US" b="1" dirty="0"/>
              <a:t>:  </a:t>
            </a:r>
            <a:r>
              <a:rPr lang="en-US" dirty="0"/>
              <a:t>A process for logging access and authorization</a:t>
            </a:r>
            <a:r>
              <a:rPr lang="en-US" dirty="0" smtClean="0"/>
              <a:t>.</a:t>
            </a:r>
            <a:endParaRPr lang="en-US" b="1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8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Provisioning:  </a:t>
            </a:r>
            <a:r>
              <a:rPr lang="en-US" dirty="0"/>
              <a:t>The enrollment of users in the system</a:t>
            </a:r>
            <a:r>
              <a:rPr lang="en-US" dirty="0" smtClean="0"/>
              <a:t>.</a:t>
            </a:r>
            <a:endParaRPr lang="en-US" b="1" dirty="0"/>
          </a:p>
          <a:p>
            <a:r>
              <a:rPr lang="en-US" b="1" dirty="0" smtClean="0"/>
              <a:t>Workflow </a:t>
            </a:r>
            <a:r>
              <a:rPr lang="en-US" b="1" dirty="0"/>
              <a:t>automation:  </a:t>
            </a:r>
            <a:r>
              <a:rPr lang="en-US" dirty="0"/>
              <a:t>Movement of data in a business process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Identity Management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08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11639</TotalTime>
  <Words>683</Words>
  <Application>Microsoft Office PowerPoint</Application>
  <PresentationFormat>On-screen Show (4:3)</PresentationFormat>
  <Paragraphs>87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  <vt:lpstr>Identity Management Architecture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5720</cp:revision>
  <cp:lastPrinted>2015-04-15T04:00:00Z</cp:lastPrinted>
  <dcterms:created xsi:type="dcterms:W3CDTF">2015-04-10T12:56:27Z</dcterms:created>
  <dcterms:modified xsi:type="dcterms:W3CDTF">2016-05-26T01:11:24Z</dcterms:modified>
</cp:coreProperties>
</file>