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402" r:id="rId5"/>
    <p:sldId id="424" r:id="rId6"/>
    <p:sldId id="425" r:id="rId7"/>
    <p:sldId id="426" r:id="rId8"/>
    <p:sldId id="427" r:id="rId9"/>
    <p:sldId id="436" r:id="rId10"/>
    <p:sldId id="429" r:id="rId11"/>
    <p:sldId id="430" r:id="rId12"/>
    <p:sldId id="431" r:id="rId13"/>
    <p:sldId id="428" r:id="rId14"/>
    <p:sldId id="432" r:id="rId15"/>
    <p:sldId id="433" r:id="rId16"/>
    <p:sldId id="434" r:id="rId17"/>
    <p:sldId id="435" r:id="rId18"/>
    <p:sldId id="42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User </a:t>
            </a:r>
            <a:r>
              <a:rPr lang="en-US" dirty="0">
                <a:latin typeface="+mj-lt"/>
                <a:cs typeface="Arial"/>
              </a:rPr>
              <a:t>A selects a random integer X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&lt; </a:t>
            </a:r>
            <a:r>
              <a:rPr lang="en-US" dirty="0">
                <a:latin typeface="+mj-lt"/>
                <a:cs typeface="Arial"/>
              </a:rPr>
              <a:t>q and computes Y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= </a:t>
            </a:r>
            <a:r>
              <a:rPr lang="en-US" dirty="0" smtClean="0">
                <a:latin typeface="+mj-lt"/>
                <a:cs typeface="Arial"/>
              </a:rPr>
              <a:t>α</a:t>
            </a:r>
            <a:r>
              <a:rPr lang="en-US" baseline="30000" dirty="0" smtClean="0">
                <a:latin typeface="+mj-lt"/>
                <a:cs typeface="Arial"/>
              </a:rPr>
              <a:t>XA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mod q.</a:t>
            </a:r>
          </a:p>
          <a:p>
            <a:r>
              <a:rPr lang="en-US" dirty="0">
                <a:latin typeface="+mj-lt"/>
                <a:cs typeface="Arial"/>
              </a:rPr>
              <a:t>Similarly, user B independently selects a random integer X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&lt; </a:t>
            </a:r>
            <a:r>
              <a:rPr lang="en-US" dirty="0">
                <a:latin typeface="+mj-lt"/>
                <a:cs typeface="Arial"/>
              </a:rPr>
              <a:t>q </a:t>
            </a:r>
            <a:r>
              <a:rPr lang="en-US" dirty="0" smtClean="0">
                <a:latin typeface="+mj-lt"/>
                <a:cs typeface="Arial"/>
              </a:rPr>
              <a:t>and computes Y</a:t>
            </a:r>
            <a:r>
              <a:rPr lang="en-US" baseline="-25000" dirty="0" smtClean="0">
                <a:latin typeface="+mj-lt"/>
                <a:cs typeface="Arial"/>
              </a:rPr>
              <a:t>B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= </a:t>
            </a:r>
            <a:r>
              <a:rPr lang="en-US" dirty="0" smtClean="0">
                <a:cs typeface="Arial"/>
              </a:rPr>
              <a:t>α</a:t>
            </a:r>
            <a:r>
              <a:rPr lang="en-US" baseline="30000" dirty="0" smtClean="0">
                <a:cs typeface="Arial"/>
              </a:rPr>
              <a:t>XB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mod q.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1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Each side keeps the X value private and makes the Y value </a:t>
            </a:r>
            <a:r>
              <a:rPr lang="en-US" dirty="0" smtClean="0">
                <a:latin typeface="+mj-lt"/>
                <a:cs typeface="Arial"/>
              </a:rPr>
              <a:t>available publicly </a:t>
            </a:r>
            <a:r>
              <a:rPr lang="en-US" dirty="0">
                <a:latin typeface="+mj-lt"/>
                <a:cs typeface="Arial"/>
              </a:rPr>
              <a:t>to the other side.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Thus</a:t>
            </a:r>
            <a:r>
              <a:rPr lang="en-US" dirty="0">
                <a:latin typeface="+mj-lt"/>
                <a:cs typeface="Arial"/>
              </a:rPr>
              <a:t>, X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is A’s private key and Y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 is A’s </a:t>
            </a:r>
            <a:r>
              <a:rPr lang="en-US" dirty="0" smtClean="0">
                <a:latin typeface="+mj-lt"/>
                <a:cs typeface="Arial"/>
              </a:rPr>
              <a:t>corresponding public </a:t>
            </a:r>
            <a:r>
              <a:rPr lang="en-US" dirty="0">
                <a:latin typeface="+mj-lt"/>
                <a:cs typeface="Arial"/>
              </a:rPr>
              <a:t>key,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 smtClean="0">
                <a:latin typeface="+mj-lt"/>
                <a:cs typeface="Arial"/>
              </a:rPr>
              <a:t>same applies </a:t>
            </a:r>
            <a:r>
              <a:rPr lang="en-US" dirty="0">
                <a:latin typeface="+mj-lt"/>
                <a:cs typeface="Arial"/>
              </a:rPr>
              <a:t>for B.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78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User A computes the key as K = (Y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)</a:t>
            </a:r>
            <a:r>
              <a:rPr lang="en-US" baseline="30000" dirty="0">
                <a:latin typeface="+mj-lt"/>
                <a:cs typeface="Arial"/>
              </a:rPr>
              <a:t>XA</a:t>
            </a:r>
            <a:r>
              <a:rPr lang="en-US" dirty="0">
                <a:latin typeface="+mj-lt"/>
                <a:cs typeface="Arial"/>
              </a:rPr>
              <a:t> mod </a:t>
            </a:r>
            <a:r>
              <a:rPr lang="en-US" dirty="0" smtClean="0">
                <a:latin typeface="+mj-lt"/>
                <a:cs typeface="Arial"/>
              </a:rPr>
              <a:t>q and </a:t>
            </a:r>
          </a:p>
          <a:p>
            <a:r>
              <a:rPr lang="en-US" dirty="0">
                <a:latin typeface="+mj-lt"/>
                <a:cs typeface="Arial"/>
              </a:rPr>
              <a:t>U</a:t>
            </a:r>
            <a:r>
              <a:rPr lang="en-US" dirty="0" smtClean="0">
                <a:latin typeface="+mj-lt"/>
                <a:cs typeface="Arial"/>
              </a:rPr>
              <a:t>ser </a:t>
            </a:r>
            <a:r>
              <a:rPr lang="en-US" dirty="0">
                <a:latin typeface="+mj-lt"/>
                <a:cs typeface="Arial"/>
              </a:rPr>
              <a:t>B computes the key as K = (Y</a:t>
            </a:r>
            <a:r>
              <a:rPr lang="en-US" baseline="-25000" dirty="0">
                <a:latin typeface="+mj-lt"/>
                <a:cs typeface="Arial"/>
              </a:rPr>
              <a:t>A</a:t>
            </a:r>
            <a:r>
              <a:rPr lang="en-US" dirty="0">
                <a:latin typeface="+mj-lt"/>
                <a:cs typeface="Arial"/>
              </a:rPr>
              <a:t>)</a:t>
            </a:r>
            <a:r>
              <a:rPr lang="en-US" baseline="30000" dirty="0">
                <a:latin typeface="+mj-lt"/>
                <a:cs typeface="Arial"/>
              </a:rPr>
              <a:t>XB</a:t>
            </a:r>
            <a:r>
              <a:rPr lang="en-US" dirty="0">
                <a:latin typeface="+mj-lt"/>
                <a:cs typeface="Arial"/>
              </a:rPr>
              <a:t> mod q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/>
              <a:t>The result is that the two sides have exchanged a secret </a:t>
            </a:r>
            <a:r>
              <a:rPr lang="en-US" dirty="0" smtClean="0"/>
              <a:t>value.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1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17" y="1309236"/>
            <a:ext cx="7667625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25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Example:</a:t>
            </a:r>
          </a:p>
          <a:p>
            <a:r>
              <a:rPr lang="en-US" dirty="0" smtClean="0">
                <a:latin typeface="+mj-lt"/>
                <a:cs typeface="Arial"/>
              </a:rPr>
              <a:t>Lets take q </a:t>
            </a:r>
            <a:r>
              <a:rPr lang="en-US" dirty="0">
                <a:latin typeface="+mj-lt"/>
                <a:cs typeface="Arial"/>
              </a:rPr>
              <a:t>= 353 and a primitive root of 353, </a:t>
            </a:r>
            <a:r>
              <a:rPr lang="el-GR" dirty="0" smtClean="0">
                <a:latin typeface="+mj-lt"/>
                <a:cs typeface="Arial"/>
              </a:rPr>
              <a:t>α</a:t>
            </a:r>
            <a:r>
              <a:rPr lang="en-US" dirty="0" smtClean="0">
                <a:latin typeface="+mj-lt"/>
                <a:cs typeface="Arial"/>
              </a:rPr>
              <a:t>= </a:t>
            </a:r>
            <a:r>
              <a:rPr lang="en-US" dirty="0">
                <a:latin typeface="+mj-lt"/>
                <a:cs typeface="Arial"/>
              </a:rPr>
              <a:t>3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  <a:cs typeface="Arial"/>
              </a:rPr>
              <a:t>A and B select private </a:t>
            </a:r>
            <a:r>
              <a:rPr lang="en-US" dirty="0" smtClean="0">
                <a:latin typeface="+mj-lt"/>
                <a:cs typeface="Arial"/>
              </a:rPr>
              <a:t>keys X</a:t>
            </a:r>
            <a:r>
              <a:rPr lang="en-US" baseline="-25000" dirty="0" smtClean="0">
                <a:latin typeface="+mj-lt"/>
                <a:cs typeface="Arial"/>
              </a:rPr>
              <a:t>A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= 97 and X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 = 233, respectively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3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Each computes its public key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s-ES" dirty="0">
                <a:latin typeface="+mj-lt"/>
                <a:cs typeface="Arial"/>
              </a:rPr>
              <a:t>A computes Y</a:t>
            </a:r>
            <a:r>
              <a:rPr lang="es-ES" baseline="-25000" dirty="0">
                <a:latin typeface="+mj-lt"/>
                <a:cs typeface="Arial"/>
              </a:rPr>
              <a:t>A</a:t>
            </a:r>
            <a:r>
              <a:rPr lang="es-ES" dirty="0">
                <a:latin typeface="+mj-lt"/>
                <a:cs typeface="Arial"/>
              </a:rPr>
              <a:t> </a:t>
            </a:r>
            <a:r>
              <a:rPr lang="es-ES" dirty="0" smtClean="0">
                <a:latin typeface="+mj-lt"/>
                <a:cs typeface="Arial"/>
              </a:rPr>
              <a:t>= 3</a:t>
            </a:r>
            <a:r>
              <a:rPr lang="es-ES" baseline="30000" dirty="0" smtClean="0">
                <a:latin typeface="+mj-lt"/>
                <a:cs typeface="Arial"/>
              </a:rPr>
              <a:t>97</a:t>
            </a:r>
            <a:r>
              <a:rPr lang="es-ES" dirty="0" smtClean="0">
                <a:latin typeface="+mj-lt"/>
                <a:cs typeface="Arial"/>
              </a:rPr>
              <a:t> </a:t>
            </a:r>
            <a:r>
              <a:rPr lang="es-ES" dirty="0" err="1">
                <a:latin typeface="+mj-lt"/>
                <a:cs typeface="Arial"/>
              </a:rPr>
              <a:t>mod</a:t>
            </a:r>
            <a:r>
              <a:rPr lang="es-ES" dirty="0">
                <a:latin typeface="+mj-lt"/>
                <a:cs typeface="Arial"/>
              </a:rPr>
              <a:t> 353 </a:t>
            </a:r>
            <a:r>
              <a:rPr lang="es-ES" dirty="0" smtClean="0">
                <a:latin typeface="+mj-lt"/>
                <a:cs typeface="Arial"/>
              </a:rPr>
              <a:t>= 40.</a:t>
            </a:r>
          </a:p>
          <a:p>
            <a:r>
              <a:rPr lang="da-DK" dirty="0"/>
              <a:t>B computes </a:t>
            </a:r>
            <a:r>
              <a:rPr lang="da-DK" i="1" dirty="0"/>
              <a:t>Y</a:t>
            </a:r>
            <a:r>
              <a:rPr lang="da-DK" i="1" baseline="-25000" dirty="0"/>
              <a:t>B</a:t>
            </a:r>
            <a:r>
              <a:rPr lang="da-DK" i="1" dirty="0"/>
              <a:t> </a:t>
            </a:r>
            <a:r>
              <a:rPr lang="da-DK" dirty="0"/>
              <a:t>= 3</a:t>
            </a:r>
            <a:r>
              <a:rPr lang="da-DK" baseline="30000" dirty="0"/>
              <a:t>233</a:t>
            </a:r>
            <a:r>
              <a:rPr lang="da-DK" dirty="0"/>
              <a:t> mod 353 = 248</a:t>
            </a:r>
            <a:r>
              <a:rPr lang="da-DK" dirty="0" smtClean="0"/>
              <a:t>.</a:t>
            </a:r>
          </a:p>
          <a:p>
            <a:r>
              <a:rPr lang="en-US" dirty="0">
                <a:latin typeface="+mj-lt"/>
                <a:cs typeface="Arial"/>
              </a:rPr>
              <a:t>After they exchange public keys, each can compute the common secret key: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9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da-DK" dirty="0">
                <a:latin typeface="+mj-lt"/>
                <a:cs typeface="Arial"/>
              </a:rPr>
              <a:t>A computes K = (Y</a:t>
            </a:r>
            <a:r>
              <a:rPr lang="da-DK" baseline="-25000" dirty="0">
                <a:latin typeface="+mj-lt"/>
                <a:cs typeface="Arial"/>
              </a:rPr>
              <a:t>B</a:t>
            </a:r>
            <a:r>
              <a:rPr lang="da-DK" dirty="0">
                <a:latin typeface="+mj-lt"/>
                <a:cs typeface="Arial"/>
              </a:rPr>
              <a:t>)</a:t>
            </a:r>
            <a:r>
              <a:rPr lang="da-DK" baseline="30000" dirty="0">
                <a:latin typeface="+mj-lt"/>
                <a:cs typeface="Arial"/>
              </a:rPr>
              <a:t>XA</a:t>
            </a:r>
            <a:r>
              <a:rPr lang="da-DK" dirty="0">
                <a:latin typeface="+mj-lt"/>
                <a:cs typeface="Arial"/>
              </a:rPr>
              <a:t> mod 353 = 248</a:t>
            </a:r>
            <a:r>
              <a:rPr lang="da-DK" baseline="30000" dirty="0">
                <a:latin typeface="+mj-lt"/>
                <a:cs typeface="Arial"/>
              </a:rPr>
              <a:t>97</a:t>
            </a:r>
            <a:r>
              <a:rPr lang="da-DK" dirty="0">
                <a:latin typeface="+mj-lt"/>
                <a:cs typeface="Arial"/>
              </a:rPr>
              <a:t> mod 353 = 160.</a:t>
            </a:r>
          </a:p>
          <a:p>
            <a:r>
              <a:rPr lang="da-DK" dirty="0">
                <a:latin typeface="+mj-lt"/>
                <a:cs typeface="Arial"/>
              </a:rPr>
              <a:t>B computes K = (Y</a:t>
            </a:r>
            <a:r>
              <a:rPr lang="da-DK" baseline="-25000" dirty="0">
                <a:latin typeface="+mj-lt"/>
                <a:cs typeface="Arial"/>
              </a:rPr>
              <a:t>A</a:t>
            </a:r>
            <a:r>
              <a:rPr lang="da-DK" dirty="0">
                <a:latin typeface="+mj-lt"/>
                <a:cs typeface="Arial"/>
              </a:rPr>
              <a:t>)</a:t>
            </a:r>
            <a:r>
              <a:rPr lang="da-DK" baseline="30000" dirty="0">
                <a:latin typeface="+mj-lt"/>
                <a:cs typeface="Arial"/>
              </a:rPr>
              <a:t>XB</a:t>
            </a:r>
            <a:r>
              <a:rPr lang="da-DK" dirty="0">
                <a:latin typeface="+mj-lt"/>
                <a:cs typeface="Arial"/>
              </a:rPr>
              <a:t> mod 353 = 40</a:t>
            </a:r>
            <a:r>
              <a:rPr lang="da-DK" baseline="30000" dirty="0">
                <a:latin typeface="+mj-lt"/>
                <a:cs typeface="Arial"/>
              </a:rPr>
              <a:t>233</a:t>
            </a:r>
            <a:r>
              <a:rPr lang="da-DK" dirty="0">
                <a:latin typeface="+mj-lt"/>
                <a:cs typeface="Arial"/>
              </a:rPr>
              <a:t> mod 353 = 160</a:t>
            </a:r>
            <a:r>
              <a:rPr lang="da-DK" dirty="0" smtClean="0">
                <a:latin typeface="+mj-lt"/>
                <a:cs typeface="Arial"/>
              </a:rPr>
              <a:t>.</a:t>
            </a:r>
          </a:p>
          <a:p>
            <a:r>
              <a:rPr lang="en-US" dirty="0"/>
              <a:t>an attacker would have available the following information:</a:t>
            </a:r>
          </a:p>
          <a:p>
            <a:r>
              <a:rPr lang="es-ES" i="1" dirty="0"/>
              <a:t>q </a:t>
            </a:r>
            <a:r>
              <a:rPr lang="es-ES" dirty="0"/>
              <a:t>= 353; </a:t>
            </a:r>
            <a:r>
              <a:rPr lang="el-GR" dirty="0" smtClean="0"/>
              <a:t>α</a:t>
            </a:r>
            <a:r>
              <a:rPr lang="es-ES" dirty="0" smtClean="0"/>
              <a:t> </a:t>
            </a:r>
            <a:r>
              <a:rPr lang="es-ES" dirty="0"/>
              <a:t>= 3; </a:t>
            </a:r>
            <a:r>
              <a:rPr lang="es-ES" i="1" dirty="0"/>
              <a:t>Y</a:t>
            </a:r>
            <a:r>
              <a:rPr lang="es-ES" i="1" baseline="-25000" dirty="0"/>
              <a:t>A</a:t>
            </a:r>
            <a:r>
              <a:rPr lang="es-ES" i="1" dirty="0"/>
              <a:t> </a:t>
            </a:r>
            <a:r>
              <a:rPr lang="es-ES" dirty="0"/>
              <a:t>= 40; </a:t>
            </a:r>
            <a:r>
              <a:rPr lang="es-ES" i="1" dirty="0"/>
              <a:t>Y</a:t>
            </a:r>
            <a:r>
              <a:rPr lang="es-ES" i="1" baseline="-25000" dirty="0"/>
              <a:t>B</a:t>
            </a:r>
            <a:r>
              <a:rPr lang="es-ES" i="1" dirty="0"/>
              <a:t> </a:t>
            </a:r>
            <a:r>
              <a:rPr lang="es-ES" dirty="0"/>
              <a:t>= </a:t>
            </a:r>
            <a:r>
              <a:rPr lang="es-ES" dirty="0" smtClean="0"/>
              <a:t>248.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93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In this simple example, it would be possible by brute force to determine </a:t>
            </a:r>
            <a:r>
              <a:rPr lang="en-US">
                <a:latin typeface="+mj-lt"/>
                <a:cs typeface="Arial"/>
              </a:rPr>
              <a:t>the </a:t>
            </a:r>
            <a:r>
              <a:rPr lang="en-US" smtClean="0">
                <a:latin typeface="+mj-lt"/>
                <a:cs typeface="Arial"/>
              </a:rPr>
              <a:t>secret key </a:t>
            </a:r>
            <a:r>
              <a:rPr lang="en-US" dirty="0">
                <a:latin typeface="+mj-lt"/>
                <a:cs typeface="Arial"/>
              </a:rPr>
              <a:t>160.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65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Security of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the </a:t>
            </a:r>
            <a:r>
              <a:rPr lang="en-US" sz="3200" b="1" dirty="0" err="1">
                <a:solidFill>
                  <a:srgbClr val="5B0505"/>
                </a:solidFill>
                <a:cs typeface="Arial"/>
              </a:rPr>
              <a:t>Diffie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-Hellman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algorithm: </a:t>
            </a:r>
            <a:endParaRPr lang="en-US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W</a:t>
            </a:r>
            <a:r>
              <a:rPr lang="en-US" dirty="0" smtClean="0">
                <a:latin typeface="+mj-lt"/>
                <a:cs typeface="Arial"/>
              </a:rPr>
              <a:t>hile it </a:t>
            </a:r>
            <a:r>
              <a:rPr lang="en-US" dirty="0">
                <a:latin typeface="+mj-lt"/>
                <a:cs typeface="Arial"/>
              </a:rPr>
              <a:t>is relatively easy to calculate exponentials modulo a prime, it is very </a:t>
            </a:r>
            <a:r>
              <a:rPr lang="en-US" dirty="0" smtClean="0">
                <a:latin typeface="+mj-lt"/>
                <a:cs typeface="Arial"/>
              </a:rPr>
              <a:t>difficult to </a:t>
            </a:r>
            <a:r>
              <a:rPr lang="en-US" dirty="0">
                <a:latin typeface="+mj-lt"/>
                <a:cs typeface="Arial"/>
              </a:rPr>
              <a:t>calculate discrete logarithms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For </a:t>
            </a:r>
            <a:r>
              <a:rPr lang="en-US" dirty="0">
                <a:latin typeface="+mj-lt"/>
                <a:cs typeface="Arial"/>
              </a:rPr>
              <a:t>large primes, the latter task is </a:t>
            </a:r>
            <a:r>
              <a:rPr lang="en-US" dirty="0" smtClean="0">
                <a:latin typeface="+mj-lt"/>
                <a:cs typeface="Arial"/>
              </a:rPr>
              <a:t>considered infeasible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7560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the </a:t>
            </a:r>
            <a:r>
              <a:rPr lang="en-US" sz="2800" dirty="0" err="1">
                <a:cs typeface="Arial" pitchFamily="34" charset="0"/>
              </a:rPr>
              <a:t>Diffie</a:t>
            </a:r>
            <a:r>
              <a:rPr lang="en-US" sz="2800" dirty="0">
                <a:cs typeface="Arial" pitchFamily="34" charset="0"/>
              </a:rPr>
              <a:t>-Hellman </a:t>
            </a:r>
            <a:r>
              <a:rPr lang="en-US" sz="2800" dirty="0" smtClean="0">
                <a:cs typeface="Arial" pitchFamily="34" charset="0"/>
              </a:rPr>
              <a:t>algorithm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first published public-key algorithm that defined public-key cryptography was published </a:t>
            </a:r>
            <a:r>
              <a:rPr lang="en-US" dirty="0" smtClean="0">
                <a:cs typeface="Arial"/>
              </a:rPr>
              <a:t>by </a:t>
            </a:r>
            <a:r>
              <a:rPr lang="en-US" dirty="0" err="1" smtClean="0">
                <a:cs typeface="Arial"/>
              </a:rPr>
              <a:t>Diffie</a:t>
            </a:r>
            <a:r>
              <a:rPr lang="en-US" dirty="0" smtClean="0">
                <a:cs typeface="Arial"/>
              </a:rPr>
              <a:t> and Hellman.</a:t>
            </a:r>
          </a:p>
          <a:p>
            <a:r>
              <a:rPr lang="en-US" dirty="0">
                <a:cs typeface="Arial"/>
              </a:rPr>
              <a:t>It </a:t>
            </a:r>
            <a:r>
              <a:rPr lang="en-US" dirty="0" smtClean="0">
                <a:cs typeface="Arial"/>
              </a:rPr>
              <a:t>is generally referred </a:t>
            </a:r>
            <a:r>
              <a:rPr lang="en-US" dirty="0">
                <a:cs typeface="Arial"/>
              </a:rPr>
              <a:t>to as the </a:t>
            </a:r>
            <a:r>
              <a:rPr lang="en-US" dirty="0" err="1" smtClean="0">
                <a:cs typeface="Arial"/>
              </a:rPr>
              <a:t>Diffie</a:t>
            </a:r>
            <a:r>
              <a:rPr lang="en-US" dirty="0" smtClean="0">
                <a:cs typeface="Arial"/>
              </a:rPr>
              <a:t> –</a:t>
            </a:r>
            <a:r>
              <a:rPr lang="en-US" dirty="0">
                <a:cs typeface="Arial"/>
              </a:rPr>
              <a:t>Hellman key </a:t>
            </a:r>
            <a:r>
              <a:rPr lang="en-US" dirty="0" smtClean="0">
                <a:cs typeface="Arial"/>
              </a:rPr>
              <a:t>exchange.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80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 number of commercial </a:t>
            </a:r>
            <a:r>
              <a:rPr lang="en-US" dirty="0" smtClean="0">
                <a:latin typeface="+mj-lt"/>
                <a:cs typeface="Arial"/>
              </a:rPr>
              <a:t>products employ </a:t>
            </a:r>
            <a:r>
              <a:rPr lang="en-US" dirty="0">
                <a:latin typeface="+mj-lt"/>
                <a:cs typeface="Arial"/>
              </a:rPr>
              <a:t>this key exchange technique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7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Purpose of the algorithm is to enable two users to exchange a secret key securely that then can be used for subsequent encryption of messages</a:t>
            </a:r>
          </a:p>
          <a:p>
            <a:r>
              <a:rPr lang="en-US" dirty="0">
                <a:latin typeface="+mj-lt"/>
                <a:cs typeface="Arial"/>
              </a:rPr>
              <a:t>The algorithm itself is limited to the exchange of the </a:t>
            </a:r>
            <a:r>
              <a:rPr lang="en-US" dirty="0" smtClean="0">
                <a:latin typeface="+mj-lt"/>
                <a:cs typeface="Arial"/>
              </a:rPr>
              <a:t>keys.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1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Depends for its effectiveness on the difficulty of computing discrete </a:t>
            </a:r>
            <a:r>
              <a:rPr lang="en-US" dirty="0" smtClean="0">
                <a:latin typeface="+mj-lt"/>
                <a:cs typeface="Arial"/>
              </a:rPr>
              <a:t>logarithms.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32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T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he Algorithm</a:t>
            </a:r>
            <a:endParaRPr lang="en-US" sz="3200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Lets assume that there </a:t>
            </a:r>
            <a:r>
              <a:rPr lang="en-US" dirty="0">
                <a:latin typeface="+mj-lt"/>
                <a:cs typeface="Arial"/>
              </a:rPr>
              <a:t>are two publicly known numbers: a prime number q and an integer </a:t>
            </a:r>
            <a:r>
              <a:rPr lang="el-GR" dirty="0">
                <a:cs typeface="Arial"/>
              </a:rPr>
              <a:t>α</a:t>
            </a:r>
            <a:r>
              <a:rPr lang="en-US" dirty="0" smtClean="0">
                <a:latin typeface="+mj-lt"/>
                <a:cs typeface="Arial"/>
              </a:rPr>
              <a:t> that </a:t>
            </a:r>
            <a:r>
              <a:rPr lang="en-US" dirty="0">
                <a:latin typeface="+mj-lt"/>
                <a:cs typeface="Arial"/>
              </a:rPr>
              <a:t>is a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primitive root of q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91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a prime </a:t>
            </a:r>
            <a:r>
              <a:rPr lang="en-US" dirty="0" smtClean="0"/>
              <a:t>number </a:t>
            </a:r>
            <a:r>
              <a:rPr lang="en-US" i="1" dirty="0" smtClean="0"/>
              <a:t>p</a:t>
            </a:r>
            <a:r>
              <a:rPr lang="en-US" dirty="0"/>
              <a:t>, if </a:t>
            </a:r>
            <a:r>
              <a:rPr lang="el-GR" dirty="0">
                <a:cs typeface="Arial"/>
              </a:rPr>
              <a:t>α</a:t>
            </a:r>
            <a:r>
              <a:rPr lang="en-US" i="1" dirty="0" smtClean="0"/>
              <a:t> </a:t>
            </a:r>
            <a:r>
              <a:rPr lang="en-US" dirty="0"/>
              <a:t>is a primitive root of </a:t>
            </a:r>
            <a:r>
              <a:rPr lang="en-US" i="1" dirty="0"/>
              <a:t>p</a:t>
            </a:r>
            <a:r>
              <a:rPr lang="en-US" dirty="0"/>
              <a:t>, </a:t>
            </a:r>
            <a:r>
              <a:rPr lang="en-US" dirty="0" smtClean="0"/>
              <a:t>then </a:t>
            </a:r>
            <a:r>
              <a:rPr lang="el-GR" dirty="0">
                <a:cs typeface="Arial"/>
              </a:rPr>
              <a:t>α</a:t>
            </a:r>
            <a:r>
              <a:rPr lang="en-US" dirty="0" smtClean="0"/>
              <a:t>, </a:t>
            </a:r>
            <a:r>
              <a:rPr lang="el-GR" dirty="0" smtClean="0">
                <a:cs typeface="Arial"/>
              </a:rPr>
              <a:t>α</a:t>
            </a:r>
            <a:r>
              <a:rPr lang="en-US" baseline="30000" dirty="0" smtClean="0"/>
              <a:t>2</a:t>
            </a:r>
            <a:r>
              <a:rPr lang="en-US" dirty="0" smtClean="0"/>
              <a:t>,…, </a:t>
            </a:r>
            <a:r>
              <a:rPr lang="el-GR" dirty="0" smtClean="0">
                <a:cs typeface="Arial"/>
              </a:rPr>
              <a:t>α</a:t>
            </a:r>
            <a:r>
              <a:rPr lang="en-US" i="1" baseline="30000" dirty="0" smtClean="0"/>
              <a:t>p</a:t>
            </a:r>
            <a:r>
              <a:rPr lang="en-US" baseline="30000" dirty="0" smtClean="0"/>
              <a:t>-1</a:t>
            </a:r>
            <a:r>
              <a:rPr lang="en-US" dirty="0" smtClean="0"/>
              <a:t> are </a:t>
            </a:r>
            <a:r>
              <a:rPr lang="en-US" dirty="0"/>
              <a:t>distinct (mod </a:t>
            </a:r>
            <a:r>
              <a:rPr lang="en-US" i="1" dirty="0"/>
              <a:t>p</a:t>
            </a:r>
            <a:r>
              <a:rPr lang="en-US" dirty="0"/>
              <a:t>). </a:t>
            </a:r>
            <a:endParaRPr lang="en-US" dirty="0" smtClean="0"/>
          </a:p>
          <a:p>
            <a:r>
              <a:rPr lang="en-US" dirty="0" smtClean="0"/>
              <a:t>E.g. </a:t>
            </a:r>
            <a:r>
              <a:rPr lang="en-US" dirty="0"/>
              <a:t>f</a:t>
            </a:r>
            <a:r>
              <a:rPr lang="en-US" dirty="0" smtClean="0"/>
              <a:t>or prime </a:t>
            </a:r>
            <a:r>
              <a:rPr lang="en-US" dirty="0"/>
              <a:t>number 19, its primitive roots are 2, 3, 10, 13, 14</a:t>
            </a:r>
            <a:r>
              <a:rPr lang="en-US" dirty="0" smtClean="0"/>
              <a:t>, and </a:t>
            </a:r>
            <a:r>
              <a:rPr lang="en-US" dirty="0"/>
              <a:t>15.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Suppose </a:t>
            </a:r>
            <a:r>
              <a:rPr lang="en-US" dirty="0">
                <a:latin typeface="+mj-lt"/>
                <a:cs typeface="Arial"/>
              </a:rPr>
              <a:t>the users A and B wish to create a shared 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Diffie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-Hellman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39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10092</TotalTime>
  <Words>588</Words>
  <Application>Microsoft Office PowerPoint</Application>
  <PresentationFormat>On-screen Show (4:3)</PresentationFormat>
  <Paragraphs>79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  <vt:lpstr>Diffie-Hellman Algorithm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4264</cp:revision>
  <cp:lastPrinted>2015-04-15T04:00:00Z</cp:lastPrinted>
  <dcterms:created xsi:type="dcterms:W3CDTF">2015-04-10T12:56:27Z</dcterms:created>
  <dcterms:modified xsi:type="dcterms:W3CDTF">2016-05-10T00:54:10Z</dcterms:modified>
</cp:coreProperties>
</file>