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466" r:id="rId5"/>
    <p:sldId id="471" r:id="rId6"/>
    <p:sldId id="472" r:id="rId7"/>
    <p:sldId id="473" r:id="rId8"/>
    <p:sldId id="475" r:id="rId9"/>
    <p:sldId id="474" r:id="rId10"/>
    <p:sldId id="476" r:id="rId11"/>
    <p:sldId id="477" r:id="rId12"/>
    <p:sldId id="467" r:id="rId13"/>
    <p:sldId id="489" r:id="rId14"/>
    <p:sldId id="470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6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E.g. </a:t>
            </a:r>
            <a:r>
              <a:rPr lang="en-US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n </a:t>
            </a:r>
            <a:r>
              <a:rPr lang="en-US" dirty="0">
                <a:cs typeface="Arial"/>
              </a:rPr>
              <a:t>electronic mail </a:t>
            </a:r>
            <a:r>
              <a:rPr lang="en-US" dirty="0" smtClean="0">
                <a:cs typeface="Arial"/>
              </a:rPr>
              <a:t>message contains </a:t>
            </a:r>
            <a:r>
              <a:rPr lang="en-US" dirty="0">
                <a:cs typeface="Arial"/>
              </a:rPr>
              <a:t>instructions to a stockbroker for a transaction that subsequently turns </a:t>
            </a:r>
            <a:r>
              <a:rPr lang="en-US" dirty="0" smtClean="0">
                <a:cs typeface="Arial"/>
              </a:rPr>
              <a:t>out badly</a:t>
            </a:r>
            <a:r>
              <a:rPr lang="en-US" dirty="0">
                <a:cs typeface="Arial"/>
              </a:rPr>
              <a:t>. The sender pretends that the message was never sent.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7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In situations where there is not complete trust between sender and receiver</a:t>
            </a:r>
            <a:r>
              <a:rPr lang="en-US" dirty="0" smtClean="0">
                <a:cs typeface="Arial"/>
              </a:rPr>
              <a:t>,  we use the </a:t>
            </a:r>
            <a:r>
              <a:rPr lang="en-US" dirty="0">
                <a:cs typeface="Arial"/>
              </a:rPr>
              <a:t>digital signature.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8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6" y="1493838"/>
            <a:ext cx="7300686" cy="467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1150938"/>
            <a:ext cx="7343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88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1" y="1393371"/>
            <a:ext cx="7257144" cy="470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14" y="1907722"/>
            <a:ext cx="5619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65" y="1320801"/>
            <a:ext cx="6953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61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Properties</a:t>
            </a:r>
            <a:endParaRPr lang="en-US" sz="3200" dirty="0" smtClean="0">
              <a:cs typeface="Arial"/>
            </a:endParaRPr>
          </a:p>
          <a:p>
            <a:r>
              <a:rPr lang="en-US" dirty="0">
                <a:cs typeface="Arial"/>
              </a:rPr>
              <a:t>It must verify the author and the date and time of the signature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It must authenticate the contents at the time of the signature</a:t>
            </a:r>
            <a:r>
              <a:rPr lang="en-US" dirty="0" smtClean="0"/>
              <a:t>.</a:t>
            </a:r>
          </a:p>
          <a:p>
            <a:r>
              <a:rPr lang="en-US" dirty="0"/>
              <a:t>It must be verifiable by third parties, to resolve disputes.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Attacks and Forgeries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Assume that A </a:t>
            </a:r>
            <a:r>
              <a:rPr lang="en-US" dirty="0">
                <a:cs typeface="Arial"/>
              </a:rPr>
              <a:t>denotes the user whose signature method is being attacked, and C </a:t>
            </a:r>
            <a:r>
              <a:rPr lang="en-US" dirty="0" smtClean="0">
                <a:cs typeface="Arial"/>
              </a:rPr>
              <a:t> denotes the attacker</a:t>
            </a:r>
            <a:r>
              <a:rPr lang="en-US" dirty="0">
                <a:cs typeface="Arial"/>
              </a:rPr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5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Key-only attack:</a:t>
            </a:r>
            <a:r>
              <a:rPr lang="en-US" dirty="0">
                <a:cs typeface="Arial"/>
              </a:rPr>
              <a:t> C only knows A’s public key.</a:t>
            </a:r>
          </a:p>
          <a:p>
            <a:r>
              <a:rPr lang="en-US" b="1" dirty="0" smtClean="0">
                <a:cs typeface="Arial"/>
              </a:rPr>
              <a:t>Known </a:t>
            </a:r>
            <a:r>
              <a:rPr lang="en-US" b="1" dirty="0">
                <a:cs typeface="Arial"/>
              </a:rPr>
              <a:t>message attack:</a:t>
            </a:r>
            <a:r>
              <a:rPr lang="en-US" dirty="0">
                <a:cs typeface="Arial"/>
              </a:rPr>
              <a:t> C is given access to a set of messages and </a:t>
            </a:r>
            <a:r>
              <a:rPr lang="en-US" dirty="0" smtClean="0">
                <a:cs typeface="Arial"/>
              </a:rPr>
              <a:t>their signatures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4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Generic chosen message attack:</a:t>
            </a:r>
            <a:r>
              <a:rPr lang="en-US" dirty="0">
                <a:cs typeface="Arial"/>
              </a:rPr>
              <a:t> C chooses a list of messages before </a:t>
            </a:r>
            <a:r>
              <a:rPr lang="en-US" dirty="0" smtClean="0">
                <a:cs typeface="Arial"/>
              </a:rPr>
              <a:t>attempting to </a:t>
            </a:r>
            <a:r>
              <a:rPr lang="en-US" dirty="0">
                <a:cs typeface="Arial"/>
              </a:rPr>
              <a:t>breaks A’s signature scheme, independent of A’s public key.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C then obtains </a:t>
            </a:r>
            <a:r>
              <a:rPr lang="en-US" dirty="0">
                <a:cs typeface="Arial"/>
              </a:rPr>
              <a:t>from A valid signatures for the chosen messages.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4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attack is generic</a:t>
            </a:r>
            <a:r>
              <a:rPr lang="en-US" dirty="0" smtClean="0">
                <a:cs typeface="Arial"/>
              </a:rPr>
              <a:t>, because </a:t>
            </a:r>
            <a:r>
              <a:rPr lang="en-US" dirty="0">
                <a:cs typeface="Arial"/>
              </a:rPr>
              <a:t>it does not depend on A’s public key; the same attack is used </a:t>
            </a:r>
            <a:r>
              <a:rPr lang="en-US" dirty="0" smtClean="0">
                <a:cs typeface="Arial"/>
              </a:rPr>
              <a:t>against </a:t>
            </a:r>
            <a:r>
              <a:rPr lang="en-US" dirty="0" smtClean="0">
                <a:cs typeface="Arial"/>
              </a:rPr>
              <a:t>everyone</a:t>
            </a:r>
            <a:r>
              <a:rPr lang="en-US" dirty="0">
                <a:cs typeface="Arial"/>
              </a:rPr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5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Directed chosen message attack: </a:t>
            </a:r>
            <a:r>
              <a:rPr lang="en-US" dirty="0"/>
              <a:t>Similar to the generic attack, except that </a:t>
            </a:r>
            <a:r>
              <a:rPr lang="en-US" dirty="0" smtClean="0"/>
              <a:t>the list </a:t>
            </a:r>
            <a:r>
              <a:rPr lang="en-US" dirty="0"/>
              <a:t>of messages to be signed is chosen after C knows A’s public key but </a:t>
            </a:r>
            <a:r>
              <a:rPr lang="en-US" dirty="0" smtClean="0"/>
              <a:t>before any </a:t>
            </a:r>
            <a:r>
              <a:rPr lang="en-US" dirty="0"/>
              <a:t>signatures are seen.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3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smtClean="0">
                <a:cs typeface="Arial" pitchFamily="34" charset="0"/>
              </a:rPr>
              <a:t>explain </a:t>
            </a:r>
            <a:r>
              <a:rPr lang="en-US" sz="2800">
                <a:cs typeface="Arial" pitchFamily="34" charset="0"/>
              </a:rPr>
              <a:t>the </a:t>
            </a:r>
            <a:r>
              <a:rPr lang="en-US" sz="2800" smtClean="0">
                <a:cs typeface="Arial" pitchFamily="34" charset="0"/>
              </a:rPr>
              <a:t>use of </a:t>
            </a:r>
            <a:r>
              <a:rPr lang="en-US" sz="2800" dirty="0">
                <a:cs typeface="Arial" pitchFamily="34" charset="0"/>
              </a:rPr>
              <a:t>digital signatures.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Adaptive chosen message attack: </a:t>
            </a:r>
            <a:r>
              <a:rPr lang="en-US" dirty="0"/>
              <a:t>C is allowed to use A as an “oracle.” </a:t>
            </a:r>
            <a:r>
              <a:rPr lang="en-US" dirty="0" smtClean="0"/>
              <a:t>This means </a:t>
            </a:r>
            <a:r>
              <a:rPr lang="en-US" dirty="0"/>
              <a:t>that C may request from A signatures of messages that depend on </a:t>
            </a:r>
            <a:r>
              <a:rPr lang="en-US" dirty="0" smtClean="0"/>
              <a:t>previously obtained </a:t>
            </a:r>
            <a:r>
              <a:rPr lang="en-US" dirty="0"/>
              <a:t>message-signature pairs.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Digital Signature Requirements</a:t>
            </a:r>
            <a:endParaRPr lang="en-US" sz="3200" dirty="0" smtClean="0">
              <a:cs typeface="Arial"/>
            </a:endParaRPr>
          </a:p>
          <a:p>
            <a:r>
              <a:rPr lang="en-US" dirty="0">
                <a:cs typeface="Arial"/>
              </a:rPr>
              <a:t>The signature must be a bit pattern that depends on the message being signed.</a:t>
            </a: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signature must use some information unique to the sender to </a:t>
            </a:r>
            <a:r>
              <a:rPr lang="en-US" dirty="0" smtClean="0">
                <a:cs typeface="Arial"/>
              </a:rPr>
              <a:t>prevent both </a:t>
            </a:r>
            <a:r>
              <a:rPr lang="en-US" dirty="0">
                <a:cs typeface="Arial"/>
              </a:rPr>
              <a:t>forgery and denial.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8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It must be relatively easy to produce the digital signature.</a:t>
            </a:r>
          </a:p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must be relatively easy to recognize and verify the digital signature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5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must be computationally infeasible to forge a digital </a:t>
            </a:r>
            <a:r>
              <a:rPr lang="en-US" dirty="0" smtClean="0">
                <a:cs typeface="Arial"/>
              </a:rPr>
              <a:t>signature, either by constructing </a:t>
            </a:r>
            <a:r>
              <a:rPr lang="en-US" dirty="0">
                <a:cs typeface="Arial"/>
              </a:rPr>
              <a:t>a new message for an existing digital signature or by </a:t>
            </a:r>
            <a:r>
              <a:rPr lang="en-US" dirty="0" smtClean="0">
                <a:cs typeface="Arial"/>
              </a:rPr>
              <a:t>constructing a </a:t>
            </a:r>
            <a:r>
              <a:rPr lang="en-US" dirty="0">
                <a:cs typeface="Arial"/>
              </a:rPr>
              <a:t>fraudulent digital signature for a given </a:t>
            </a:r>
            <a:r>
              <a:rPr lang="en-US" dirty="0" smtClean="0">
                <a:cs typeface="Arial"/>
              </a:rPr>
              <a:t>message.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>
                <a:cs typeface="Arial"/>
              </a:rPr>
              <a:t>It must be practical to retain a copy of the digital signature in storage.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16363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W. Stalling’s  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r>
              <a:rPr lang="en-US" i="1" dirty="0">
                <a:cs typeface="Arial"/>
              </a:rPr>
              <a:t>W. </a:t>
            </a:r>
            <a:r>
              <a:rPr lang="en-US" i="1" dirty="0" smtClean="0">
                <a:cs typeface="Arial"/>
              </a:rPr>
              <a:t>Stalling’s </a:t>
            </a:r>
            <a:r>
              <a:rPr lang="en-US" i="1" dirty="0" smtClean="0">
                <a:latin typeface="+mj-lt"/>
                <a:cs typeface="Arial"/>
              </a:rPr>
              <a:t>“Cryptography </a:t>
            </a:r>
            <a:r>
              <a:rPr lang="en-US" i="1" dirty="0">
                <a:latin typeface="+mj-lt"/>
                <a:cs typeface="Arial"/>
              </a:rPr>
              <a:t>and Network Security Principles </a:t>
            </a:r>
            <a:r>
              <a:rPr lang="en-US" i="1" dirty="0" smtClean="0">
                <a:latin typeface="+mj-lt"/>
                <a:cs typeface="Arial"/>
              </a:rPr>
              <a:t>and Practice”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Data appended </a:t>
            </a:r>
            <a:r>
              <a:rPr lang="en-US" dirty="0" smtClean="0">
                <a:cs typeface="Arial"/>
              </a:rPr>
              <a:t>to a </a:t>
            </a:r>
            <a:r>
              <a:rPr lang="en-US" dirty="0">
                <a:cs typeface="Arial"/>
              </a:rPr>
              <a:t>data unit that allows a recipient of the data </a:t>
            </a:r>
            <a:r>
              <a:rPr lang="en-US" dirty="0" smtClean="0">
                <a:cs typeface="Arial"/>
              </a:rPr>
              <a:t>unit to </a:t>
            </a:r>
            <a:r>
              <a:rPr lang="en-US" dirty="0">
                <a:cs typeface="Arial"/>
              </a:rPr>
              <a:t>prove the source and integrity of the data unit </a:t>
            </a:r>
            <a:r>
              <a:rPr lang="en-US" dirty="0" smtClean="0">
                <a:cs typeface="Arial"/>
              </a:rPr>
              <a:t>and protect </a:t>
            </a:r>
            <a:r>
              <a:rPr lang="en-US" dirty="0">
                <a:cs typeface="Arial"/>
              </a:rPr>
              <a:t>against forgery (e.g., by the recipient).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Message authentication protects two parties who exchange messages from any </a:t>
            </a:r>
            <a:r>
              <a:rPr lang="en-US" dirty="0" smtClean="0">
                <a:cs typeface="Arial"/>
              </a:rPr>
              <a:t>third party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does not protect the two parties against each other. </a:t>
            </a:r>
            <a:r>
              <a:rPr lang="en-US" dirty="0" smtClean="0">
                <a:cs typeface="Arial"/>
              </a:rPr>
              <a:t>Several forms of </a:t>
            </a:r>
            <a:r>
              <a:rPr lang="en-US" dirty="0">
                <a:cs typeface="Arial"/>
              </a:rPr>
              <a:t>dispute </a:t>
            </a:r>
            <a:r>
              <a:rPr lang="en-US" dirty="0" smtClean="0">
                <a:cs typeface="Arial"/>
              </a:rPr>
              <a:t>bet. </a:t>
            </a:r>
            <a:r>
              <a:rPr lang="en-US" dirty="0">
                <a:cs typeface="Arial"/>
              </a:rPr>
              <a:t>the two are possible.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Suppose </a:t>
            </a:r>
            <a:r>
              <a:rPr lang="en-US" dirty="0">
                <a:cs typeface="Arial"/>
              </a:rPr>
              <a:t>that John sends an authenticated message to </a:t>
            </a:r>
            <a:r>
              <a:rPr lang="en-US" dirty="0" smtClean="0">
                <a:cs typeface="Arial"/>
              </a:rPr>
              <a:t>Mary.</a:t>
            </a:r>
          </a:p>
          <a:p>
            <a:r>
              <a:rPr lang="en-US" dirty="0" smtClean="0">
                <a:cs typeface="Arial"/>
              </a:rPr>
              <a:t>Consider </a:t>
            </a:r>
            <a:r>
              <a:rPr lang="en-US" dirty="0">
                <a:cs typeface="Arial"/>
              </a:rPr>
              <a:t>the following disputes that </a:t>
            </a:r>
            <a:r>
              <a:rPr lang="en-US" dirty="0" smtClean="0">
                <a:cs typeface="Arial"/>
              </a:rPr>
              <a:t>could arise.</a:t>
            </a:r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1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Mary may forge a different message and claim that it came from John. </a:t>
            </a:r>
            <a:r>
              <a:rPr lang="en-US" dirty="0" smtClean="0">
                <a:cs typeface="Arial"/>
              </a:rPr>
              <a:t>Mary would </a:t>
            </a:r>
            <a:r>
              <a:rPr lang="en-US" dirty="0">
                <a:cs typeface="Arial"/>
              </a:rPr>
              <a:t>simply have to create a message and append an authentication </a:t>
            </a:r>
            <a:r>
              <a:rPr lang="en-US" dirty="0" smtClean="0">
                <a:cs typeface="Arial"/>
              </a:rPr>
              <a:t>code using </a:t>
            </a:r>
            <a:r>
              <a:rPr lang="en-US" dirty="0">
                <a:cs typeface="Arial"/>
              </a:rPr>
              <a:t>the key that John and Mary share.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1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E.g. </a:t>
            </a:r>
            <a:r>
              <a:rPr lang="en-US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n </a:t>
            </a:r>
            <a:r>
              <a:rPr lang="en-US" dirty="0">
                <a:cs typeface="Arial"/>
              </a:rPr>
              <a:t>electronic funds transfer takes place, and the receiver increases </a:t>
            </a:r>
            <a:r>
              <a:rPr lang="en-US" dirty="0" smtClean="0">
                <a:cs typeface="Arial"/>
              </a:rPr>
              <a:t>the amount </a:t>
            </a:r>
            <a:r>
              <a:rPr lang="en-US" dirty="0">
                <a:cs typeface="Arial"/>
              </a:rPr>
              <a:t>of funds transferred and claims that the larger amount had arrived </a:t>
            </a:r>
            <a:r>
              <a:rPr lang="en-US" dirty="0" smtClean="0">
                <a:cs typeface="Arial"/>
              </a:rPr>
              <a:t>from the </a:t>
            </a:r>
            <a:r>
              <a:rPr lang="en-US" dirty="0">
                <a:cs typeface="Arial"/>
              </a:rPr>
              <a:t>sender.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2. John can deny sending the message. Because it is possible for Mary to forge </a:t>
            </a:r>
            <a:r>
              <a:rPr lang="en-US" dirty="0" smtClean="0">
                <a:cs typeface="Arial"/>
              </a:rPr>
              <a:t>a message</a:t>
            </a:r>
            <a:r>
              <a:rPr lang="en-US" dirty="0">
                <a:cs typeface="Arial"/>
              </a:rPr>
              <a:t>, there is no way to prove that John did in fact send the message.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6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10334</TotalTime>
  <Words>697</Words>
  <Application>Microsoft Office PowerPoint</Application>
  <PresentationFormat>On-screen Show (4:3)</PresentationFormat>
  <Paragraphs>88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  <vt:lpstr>Digital Signatures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4714</cp:revision>
  <cp:lastPrinted>2015-04-15T04:00:00Z</cp:lastPrinted>
  <dcterms:created xsi:type="dcterms:W3CDTF">2015-04-10T12:56:27Z</dcterms:created>
  <dcterms:modified xsi:type="dcterms:W3CDTF">2016-05-10T10:02:24Z</dcterms:modified>
</cp:coreProperties>
</file>