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466" r:id="rId5"/>
    <p:sldId id="494" r:id="rId6"/>
    <p:sldId id="495" r:id="rId7"/>
    <p:sldId id="496" r:id="rId8"/>
    <p:sldId id="497" r:id="rId9"/>
    <p:sldId id="498" r:id="rId10"/>
    <p:sldId id="500" r:id="rId11"/>
    <p:sldId id="509" r:id="rId12"/>
    <p:sldId id="501" r:id="rId13"/>
    <p:sldId id="502" r:id="rId14"/>
    <p:sldId id="503" r:id="rId15"/>
    <p:sldId id="505" r:id="rId16"/>
    <p:sldId id="506" r:id="rId17"/>
    <p:sldId id="499" r:id="rId18"/>
    <p:sldId id="493" r:id="rId19"/>
    <p:sldId id="507" r:id="rId20"/>
    <p:sldId id="50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Simple Authentication Dialogue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user logs on to a workstation and requests access to server V.</a:t>
            </a:r>
            <a:endParaRPr lang="en-US" dirty="0" smtClean="0">
              <a:cs typeface="Arial"/>
            </a:endParaRP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26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dirty="0" smtClean="0">
                <a:cs typeface="Arial"/>
              </a:rPr>
              <a:t>client module C in the user’s workstation requests the user’s password and then sends a message to the AS that includes the user’s ID, the server’s ID, and the user’s password.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09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AS checks its database to see if the user has supplied the </a:t>
            </a:r>
            <a:r>
              <a:rPr lang="en-US" dirty="0" smtClean="0">
                <a:cs typeface="Arial"/>
              </a:rPr>
              <a:t>proper password </a:t>
            </a:r>
            <a:r>
              <a:rPr lang="en-US" dirty="0">
                <a:cs typeface="Arial"/>
              </a:rPr>
              <a:t>for this user ID and whether this user is permitted access to server V.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9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If both </a:t>
            </a:r>
            <a:r>
              <a:rPr lang="en-US" dirty="0">
                <a:cs typeface="Arial"/>
              </a:rPr>
              <a:t>tests are passed, the AS accepts the user as authentic and must now </a:t>
            </a:r>
            <a:r>
              <a:rPr lang="en-US" dirty="0" smtClean="0">
                <a:cs typeface="Arial"/>
              </a:rPr>
              <a:t>convince the </a:t>
            </a:r>
            <a:r>
              <a:rPr lang="en-US" dirty="0">
                <a:cs typeface="Arial"/>
              </a:rPr>
              <a:t>server that this user is authentic.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25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To </a:t>
            </a:r>
            <a:r>
              <a:rPr lang="en-US" dirty="0">
                <a:cs typeface="Arial"/>
              </a:rPr>
              <a:t>do so, the AS creates a ticket that </a:t>
            </a:r>
            <a:r>
              <a:rPr lang="en-US" dirty="0" smtClean="0">
                <a:cs typeface="Arial"/>
              </a:rPr>
              <a:t>contains the </a:t>
            </a:r>
            <a:r>
              <a:rPr lang="en-US" dirty="0">
                <a:cs typeface="Arial"/>
              </a:rPr>
              <a:t>user’s ID and network address and the server’s ID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This </a:t>
            </a:r>
            <a:r>
              <a:rPr lang="en-US" dirty="0">
                <a:cs typeface="Arial"/>
              </a:rPr>
              <a:t>ticket is </a:t>
            </a:r>
            <a:r>
              <a:rPr lang="en-US" dirty="0" smtClean="0">
                <a:cs typeface="Arial"/>
              </a:rPr>
              <a:t>encrypted using </a:t>
            </a:r>
            <a:r>
              <a:rPr lang="en-US" dirty="0">
                <a:cs typeface="Arial"/>
              </a:rPr>
              <a:t>the secret key shared by the AS and this server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This </a:t>
            </a:r>
            <a:r>
              <a:rPr lang="en-US" dirty="0">
                <a:cs typeface="Arial"/>
              </a:rPr>
              <a:t>ticket is then sent </a:t>
            </a:r>
            <a:r>
              <a:rPr lang="en-US" dirty="0" smtClean="0">
                <a:cs typeface="Arial"/>
              </a:rPr>
              <a:t>back to </a:t>
            </a:r>
            <a:r>
              <a:rPr lang="en-US" dirty="0">
                <a:cs typeface="Arial"/>
              </a:rPr>
              <a:t>C.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18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As the ticket is encrypted, it cannot be altered by C or by an opponent.</a:t>
            </a:r>
          </a:p>
          <a:p>
            <a:r>
              <a:rPr lang="en-US" dirty="0"/>
              <a:t>With this ticket, C can now apply to V for service. </a:t>
            </a:r>
            <a:endParaRPr lang="en-US" dirty="0" smtClean="0"/>
          </a:p>
          <a:p>
            <a:r>
              <a:rPr lang="en-US" dirty="0" smtClean="0"/>
              <a:t>C </a:t>
            </a:r>
            <a:r>
              <a:rPr lang="en-US" dirty="0"/>
              <a:t>sends a message to V </a:t>
            </a:r>
            <a:r>
              <a:rPr lang="en-US" dirty="0" smtClean="0"/>
              <a:t>containing C’s </a:t>
            </a:r>
            <a:r>
              <a:rPr lang="en-US" dirty="0"/>
              <a:t>ID and the ticket.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2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V </a:t>
            </a:r>
            <a:r>
              <a:rPr lang="en-US" dirty="0"/>
              <a:t>decrypts the ticket and verifies that the user ID </a:t>
            </a:r>
            <a:r>
              <a:rPr lang="en-US" dirty="0" smtClean="0"/>
              <a:t>in the </a:t>
            </a:r>
            <a:r>
              <a:rPr lang="en-US" dirty="0"/>
              <a:t>ticket is the same as the unencrypted user ID in the message. </a:t>
            </a:r>
            <a:endParaRPr lang="en-US" dirty="0" smtClean="0"/>
          </a:p>
          <a:p>
            <a:r>
              <a:rPr lang="en-US" dirty="0" smtClean="0"/>
              <a:t>If the </a:t>
            </a:r>
            <a:r>
              <a:rPr lang="en-US" dirty="0"/>
              <a:t>two match</a:t>
            </a:r>
            <a:r>
              <a:rPr lang="en-US" dirty="0" smtClean="0"/>
              <a:t>, the </a:t>
            </a:r>
            <a:r>
              <a:rPr lang="en-US" dirty="0"/>
              <a:t>server considers the user authenticated and grants the requested service.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20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2395538"/>
            <a:ext cx="52959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560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In message </a:t>
            </a:r>
            <a:r>
              <a:rPr lang="en-US" dirty="0">
                <a:cs typeface="Arial"/>
              </a:rPr>
              <a:t>(</a:t>
            </a:r>
            <a:r>
              <a:rPr lang="en-US" dirty="0" smtClean="0">
                <a:cs typeface="Arial"/>
              </a:rPr>
              <a:t>3), the ticket </a:t>
            </a:r>
            <a:r>
              <a:rPr lang="en-US" dirty="0">
                <a:cs typeface="Arial"/>
              </a:rPr>
              <a:t>is encrypted </a:t>
            </a:r>
            <a:r>
              <a:rPr lang="en-US" dirty="0" smtClean="0">
                <a:cs typeface="Arial"/>
              </a:rPr>
              <a:t>to prevent alteration. </a:t>
            </a:r>
          </a:p>
          <a:p>
            <a:r>
              <a:rPr lang="en-US" dirty="0" smtClean="0">
                <a:cs typeface="Arial"/>
              </a:rPr>
              <a:t>Server’s </a:t>
            </a:r>
            <a:r>
              <a:rPr lang="en-US" dirty="0">
                <a:cs typeface="Arial"/>
              </a:rPr>
              <a:t>ID </a:t>
            </a:r>
            <a:r>
              <a:rPr lang="en-US" dirty="0" smtClean="0">
                <a:cs typeface="Arial"/>
              </a:rPr>
              <a:t>is included --  server </a:t>
            </a:r>
            <a:r>
              <a:rPr lang="en-US" dirty="0">
                <a:cs typeface="Arial"/>
              </a:rPr>
              <a:t>can verify that it has decrypted the ticket properly. </a:t>
            </a:r>
            <a:endParaRPr lang="en-US" dirty="0" smtClean="0">
              <a:cs typeface="Arial"/>
            </a:endParaRPr>
          </a:p>
          <a:p>
            <a:r>
              <a:rPr lang="en-US" dirty="0"/>
              <a:t>ID</a:t>
            </a:r>
            <a:r>
              <a:rPr lang="en-US" baseline="-25000" dirty="0"/>
              <a:t>C</a:t>
            </a:r>
            <a:r>
              <a:rPr lang="en-US" i="1" dirty="0"/>
              <a:t> </a:t>
            </a:r>
            <a:r>
              <a:rPr lang="en-US" dirty="0"/>
              <a:t>is included to indicate that this ticket has been issued on behalf of C.</a:t>
            </a:r>
            <a:endParaRPr lang="en-US" dirty="0">
              <a:cs typeface="Arial"/>
            </a:endParaRP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3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A possible attack:</a:t>
            </a:r>
            <a:r>
              <a:rPr lang="en-US" dirty="0" smtClean="0"/>
              <a:t> An </a:t>
            </a:r>
            <a:r>
              <a:rPr lang="en-US" dirty="0"/>
              <a:t>opponent could capture the ticket </a:t>
            </a:r>
            <a:r>
              <a:rPr lang="en-US" dirty="0" smtClean="0"/>
              <a:t>transmitted in </a:t>
            </a:r>
            <a:r>
              <a:rPr lang="en-US" dirty="0"/>
              <a:t>message (2), then use the name ID</a:t>
            </a:r>
            <a:r>
              <a:rPr lang="en-US" baseline="-25000" dirty="0"/>
              <a:t>C</a:t>
            </a:r>
            <a:r>
              <a:rPr lang="en-US" dirty="0"/>
              <a:t> and transmit a message of form (3) </a:t>
            </a:r>
            <a:r>
              <a:rPr lang="en-US" dirty="0" smtClean="0"/>
              <a:t>from another </a:t>
            </a:r>
            <a:r>
              <a:rPr lang="en-US" dirty="0"/>
              <a:t>workstation.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1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fr-FR" sz="2800" dirty="0" smtClean="0">
                <a:cs typeface="Arial" pitchFamily="34" charset="0"/>
              </a:rPr>
              <a:t>a simple authentication dialogue.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A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server would receive a valid ticket that matches the </a:t>
            </a:r>
            <a:r>
              <a:rPr lang="en-US" dirty="0" smtClean="0"/>
              <a:t>user ID </a:t>
            </a:r>
            <a:r>
              <a:rPr lang="en-US" dirty="0"/>
              <a:t>and grant access to the user on that other workstation</a:t>
            </a:r>
            <a:r>
              <a:rPr lang="en-US" dirty="0" smtClean="0"/>
              <a:t>.</a:t>
            </a:r>
          </a:p>
          <a:p>
            <a:r>
              <a:rPr lang="en-US" dirty="0"/>
              <a:t>To prevent this attack</a:t>
            </a:r>
            <a:r>
              <a:rPr lang="en-US" dirty="0" smtClean="0"/>
              <a:t>, the </a:t>
            </a:r>
            <a:r>
              <a:rPr lang="en-US" dirty="0"/>
              <a:t>AS includes in the ticket the network address from which </a:t>
            </a:r>
            <a:r>
              <a:rPr lang="en-US" dirty="0" smtClean="0"/>
              <a:t>original request came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10809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Version 4 of Kerberos makes use of DES, in a rather elaborate protocol, to </a:t>
            </a:r>
            <a:r>
              <a:rPr lang="en-US" dirty="0" smtClean="0">
                <a:cs typeface="Arial"/>
              </a:rPr>
              <a:t>provide the </a:t>
            </a:r>
            <a:r>
              <a:rPr lang="en-US" dirty="0">
                <a:cs typeface="Arial"/>
              </a:rPr>
              <a:t>authentication service. </a:t>
            </a:r>
            <a:endParaRPr lang="en-US" dirty="0" smtClean="0">
              <a:cs typeface="Arial"/>
            </a:endParaRPr>
          </a:p>
          <a:p>
            <a:r>
              <a:rPr lang="en-US" dirty="0" smtClean="0"/>
              <a:t>To develop understanding about </a:t>
            </a:r>
            <a:r>
              <a:rPr lang="en-US" dirty="0"/>
              <a:t>the full </a:t>
            </a:r>
            <a:r>
              <a:rPr lang="en-US" dirty="0" smtClean="0"/>
              <a:t>protocol, lets look at a simple dialogue.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9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In an unprotected network environment, </a:t>
            </a:r>
            <a:r>
              <a:rPr lang="en-US" dirty="0" smtClean="0">
                <a:cs typeface="Arial"/>
              </a:rPr>
              <a:t>any client </a:t>
            </a:r>
            <a:r>
              <a:rPr lang="en-US" dirty="0">
                <a:cs typeface="Arial"/>
              </a:rPr>
              <a:t>can apply to any server for service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obvious security risk is that of impersonation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18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An </a:t>
            </a:r>
            <a:r>
              <a:rPr lang="en-US" dirty="0">
                <a:cs typeface="Arial"/>
              </a:rPr>
              <a:t>opponent can pretend to be another client and obtain </a:t>
            </a:r>
            <a:r>
              <a:rPr lang="en-US" dirty="0" smtClean="0">
                <a:cs typeface="Arial"/>
              </a:rPr>
              <a:t>unauthorized privileges </a:t>
            </a:r>
            <a:r>
              <a:rPr lang="en-US" dirty="0">
                <a:cs typeface="Arial"/>
              </a:rPr>
              <a:t>on server machines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/>
              <a:t>To counter this threat, servers must be able </a:t>
            </a:r>
            <a:r>
              <a:rPr lang="en-US" dirty="0" smtClean="0"/>
              <a:t>to confirm </a:t>
            </a:r>
            <a:r>
              <a:rPr lang="en-US" dirty="0"/>
              <a:t>the identities of clients who request service.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67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Each server can be required </a:t>
            </a:r>
            <a:r>
              <a:rPr lang="en-US" dirty="0" smtClean="0">
                <a:cs typeface="Arial"/>
              </a:rPr>
              <a:t>to undertake </a:t>
            </a:r>
            <a:r>
              <a:rPr lang="en-US" dirty="0">
                <a:cs typeface="Arial"/>
              </a:rPr>
              <a:t>this task for each client/server interaction, but in an open environment</a:t>
            </a:r>
            <a:r>
              <a:rPr lang="en-US" dirty="0" smtClean="0">
                <a:cs typeface="Arial"/>
              </a:rPr>
              <a:t>, this </a:t>
            </a:r>
            <a:r>
              <a:rPr lang="en-US" dirty="0">
                <a:cs typeface="Arial"/>
              </a:rPr>
              <a:t>places a substantial burden on each server.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94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An alternative is to use an authentication server (AS) that knows the </a:t>
            </a:r>
            <a:r>
              <a:rPr lang="en-US" dirty="0" smtClean="0">
                <a:cs typeface="Arial"/>
              </a:rPr>
              <a:t>passwords of </a:t>
            </a:r>
            <a:r>
              <a:rPr lang="en-US" dirty="0">
                <a:cs typeface="Arial"/>
              </a:rPr>
              <a:t>all users and stores these in a centralized database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/>
              <a:t>T</a:t>
            </a:r>
            <a:r>
              <a:rPr lang="en-US" dirty="0" smtClean="0"/>
              <a:t>he AS shares </a:t>
            </a:r>
            <a:r>
              <a:rPr lang="en-US" dirty="0"/>
              <a:t>a unique secret key with each server.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07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If C </a:t>
            </a:r>
            <a:r>
              <a:rPr lang="en-US" dirty="0">
                <a:cs typeface="Arial"/>
              </a:rPr>
              <a:t>= </a:t>
            </a:r>
            <a:r>
              <a:rPr lang="en-US" dirty="0" smtClean="0">
                <a:cs typeface="Arial"/>
              </a:rPr>
              <a:t>client,  AS = authentication server, V </a:t>
            </a:r>
            <a:r>
              <a:rPr lang="en-US" dirty="0">
                <a:cs typeface="Arial"/>
              </a:rPr>
              <a:t>= </a:t>
            </a:r>
            <a:r>
              <a:rPr lang="en-US" dirty="0" smtClean="0">
                <a:cs typeface="Arial"/>
              </a:rPr>
              <a:t>server,  ID</a:t>
            </a:r>
            <a:r>
              <a:rPr lang="en-US" baseline="-25000" dirty="0" smtClean="0">
                <a:cs typeface="Arial"/>
              </a:rPr>
              <a:t>C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= identifier of user on </a:t>
            </a:r>
            <a:r>
              <a:rPr lang="en-US" dirty="0" smtClean="0">
                <a:cs typeface="Arial"/>
              </a:rPr>
              <a:t>C, ID</a:t>
            </a:r>
            <a:r>
              <a:rPr lang="en-US" baseline="-25000" dirty="0" smtClean="0">
                <a:cs typeface="Arial"/>
              </a:rPr>
              <a:t>V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= identifier of </a:t>
            </a:r>
            <a:r>
              <a:rPr lang="en-US" dirty="0" smtClean="0">
                <a:cs typeface="Arial"/>
              </a:rPr>
              <a:t>V, P</a:t>
            </a:r>
            <a:r>
              <a:rPr lang="en-US" baseline="-25000" dirty="0" smtClean="0">
                <a:cs typeface="Arial"/>
              </a:rPr>
              <a:t>C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= password of user on </a:t>
            </a:r>
            <a:r>
              <a:rPr lang="en-US" dirty="0" smtClean="0">
                <a:cs typeface="Arial"/>
              </a:rPr>
              <a:t>C, </a:t>
            </a:r>
            <a:r>
              <a:rPr lang="en-US" i="1" dirty="0" smtClean="0"/>
              <a:t>AD</a:t>
            </a:r>
            <a:r>
              <a:rPr lang="en-US" i="1" baseline="-25000" dirty="0" smtClean="0"/>
              <a:t>C</a:t>
            </a:r>
            <a:r>
              <a:rPr lang="en-US" i="1" dirty="0" smtClean="0"/>
              <a:t> </a:t>
            </a:r>
            <a:r>
              <a:rPr lang="en-US" dirty="0"/>
              <a:t>= network address of </a:t>
            </a:r>
            <a:r>
              <a:rPr lang="en-US" dirty="0" smtClean="0"/>
              <a:t>C, </a:t>
            </a:r>
            <a:r>
              <a:rPr lang="en-US" i="1" dirty="0" smtClean="0"/>
              <a:t>K</a:t>
            </a:r>
            <a:r>
              <a:rPr lang="en-US" i="1" baseline="-25000" dirty="0" smtClean="0"/>
              <a:t>v</a:t>
            </a:r>
            <a:r>
              <a:rPr lang="en-US" i="1" dirty="0" smtClean="0"/>
              <a:t> </a:t>
            </a:r>
            <a:r>
              <a:rPr lang="en-US" dirty="0"/>
              <a:t>= secret </a:t>
            </a:r>
            <a:r>
              <a:rPr lang="en-US" dirty="0" smtClean="0"/>
              <a:t>key </a:t>
            </a:r>
            <a:r>
              <a:rPr lang="en-US" dirty="0"/>
              <a:t>shared by AS and </a:t>
            </a:r>
            <a:r>
              <a:rPr lang="en-US" dirty="0" smtClean="0"/>
              <a:t>V, then </a:t>
            </a:r>
            <a:r>
              <a:rPr lang="en-US" dirty="0">
                <a:cs typeface="Arial"/>
              </a:rPr>
              <a:t>In a simple authentication scenario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Simple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27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10747</TotalTime>
  <Words>728</Words>
  <Application>Microsoft Office PowerPoint</Application>
  <PresentationFormat>On-screen Show (4:3)</PresentationFormat>
  <Paragraphs>78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  <vt:lpstr>A Simple Authentication Dialogue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5050</cp:revision>
  <cp:lastPrinted>2015-04-15T04:00:00Z</cp:lastPrinted>
  <dcterms:created xsi:type="dcterms:W3CDTF">2015-04-10T12:56:27Z</dcterms:created>
  <dcterms:modified xsi:type="dcterms:W3CDTF">2016-05-06T05:26:16Z</dcterms:modified>
</cp:coreProperties>
</file>