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546" r:id="rId5"/>
    <p:sldId id="549" r:id="rId6"/>
    <p:sldId id="547" r:id="rId7"/>
    <p:sldId id="548" r:id="rId8"/>
    <p:sldId id="550" r:id="rId9"/>
    <p:sldId id="551" r:id="rId10"/>
    <p:sldId id="553" r:id="rId11"/>
    <p:sldId id="554" r:id="rId12"/>
    <p:sldId id="555" r:id="rId13"/>
    <p:sldId id="552" r:id="rId14"/>
    <p:sldId id="556" r:id="rId15"/>
    <p:sldId id="558" r:id="rId16"/>
    <p:sldId id="559" r:id="rId17"/>
    <p:sldId id="560" r:id="rId18"/>
    <p:sldId id="561" r:id="rId19"/>
    <p:sldId id="562" r:id="rId20"/>
    <p:sldId id="563" r:id="rId21"/>
    <p:sldId id="564" r:id="rId22"/>
    <p:sldId id="56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Identity Scenarios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</a:t>
            </a:r>
            <a:r>
              <a:rPr lang="en-US" dirty="0" smtClean="0"/>
              <a:t>engineer </a:t>
            </a:r>
            <a:r>
              <a:rPr lang="en-US" dirty="0"/>
              <a:t>of Workplace.com authenticates at the employee portal at </a:t>
            </a:r>
            <a:r>
              <a:rPr lang="en-US" dirty="0" smtClean="0"/>
              <a:t>Workplace.com and </a:t>
            </a:r>
            <a:r>
              <a:rPr lang="en-US" dirty="0"/>
              <a:t>clicks on a link to access information at PartsSupplier.com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Because the user </a:t>
            </a:r>
            <a:r>
              <a:rPr lang="en-US" dirty="0"/>
              <a:t>is authenticated in the role of an engineer, he is taken to the technical </a:t>
            </a:r>
            <a:r>
              <a:rPr lang="en-US" dirty="0" smtClean="0"/>
              <a:t> documentation of </a:t>
            </a:r>
            <a:r>
              <a:rPr lang="en-US" dirty="0" err="1"/>
              <a:t>PartsSupplier.com’s</a:t>
            </a:r>
            <a:r>
              <a:rPr lang="en-US" dirty="0"/>
              <a:t> Web site </a:t>
            </a:r>
            <a:r>
              <a:rPr lang="en-US" dirty="0" smtClean="0"/>
              <a:t>without having </a:t>
            </a:r>
            <a:r>
              <a:rPr lang="en-US" dirty="0"/>
              <a:t>to sign 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9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this scenario</a:t>
            </a:r>
            <a:r>
              <a:rPr lang="en-US" dirty="0" smtClean="0"/>
              <a:t>, PartsSupplier.com </a:t>
            </a:r>
            <a:r>
              <a:rPr lang="en-US" dirty="0"/>
              <a:t>does not have identity information for individual </a:t>
            </a:r>
            <a:r>
              <a:rPr lang="en-US" dirty="0" smtClean="0"/>
              <a:t>employees at </a:t>
            </a:r>
            <a:r>
              <a:rPr lang="en-US" dirty="0"/>
              <a:t>Workplace.com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linkage </a:t>
            </a:r>
            <a:r>
              <a:rPr lang="en-US" dirty="0"/>
              <a:t>between the two federated partners is </a:t>
            </a:r>
            <a:r>
              <a:rPr lang="en-US" dirty="0" smtClean="0"/>
              <a:t>in terms </a:t>
            </a:r>
            <a:r>
              <a:rPr lang="en-US" dirty="0"/>
              <a:t>of roles.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28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830945" y="1115087"/>
            <a:ext cx="7340598" cy="670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Federation based on roles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8" y="2003652"/>
            <a:ext cx="488632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75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Scenario 3</a:t>
            </a:r>
            <a:r>
              <a:rPr lang="en-US" b="1" dirty="0" smtClean="0"/>
              <a:t>:</a:t>
            </a:r>
          </a:p>
          <a:p>
            <a:r>
              <a:rPr lang="en-US" dirty="0"/>
              <a:t>Workplace.com </a:t>
            </a:r>
            <a:r>
              <a:rPr lang="en-US" dirty="0" smtClean="0"/>
              <a:t>has a </a:t>
            </a:r>
            <a:r>
              <a:rPr lang="en-US" dirty="0"/>
              <a:t>purchasing agreement with PinSupplies.com, and PinSupplies.com has </a:t>
            </a:r>
            <a:r>
              <a:rPr lang="en-US" dirty="0" smtClean="0"/>
              <a:t>a business </a:t>
            </a:r>
            <a:r>
              <a:rPr lang="en-US" dirty="0"/>
              <a:t>relationship with E-Ship.com.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employee of WorkPlace.com </a:t>
            </a:r>
            <a:r>
              <a:rPr lang="en-US" dirty="0" smtClean="0"/>
              <a:t>signs on </a:t>
            </a:r>
            <a:r>
              <a:rPr lang="en-US" dirty="0"/>
              <a:t>and is </a:t>
            </a:r>
            <a:r>
              <a:rPr lang="en-US" dirty="0" smtClean="0"/>
              <a:t>authenticated. </a:t>
            </a:r>
          </a:p>
          <a:p>
            <a:r>
              <a:rPr lang="en-US" dirty="0" smtClean="0"/>
              <a:t>He goes </a:t>
            </a:r>
            <a:r>
              <a:rPr lang="en-US" dirty="0"/>
              <a:t>to a </a:t>
            </a:r>
            <a:r>
              <a:rPr lang="en-US" dirty="0" smtClean="0"/>
              <a:t>procurement application </a:t>
            </a:r>
            <a:r>
              <a:rPr lang="en-US" dirty="0"/>
              <a:t>that provides a list of </a:t>
            </a:r>
            <a:r>
              <a:rPr lang="en-US" dirty="0" err="1"/>
              <a:t>WorkPlace.com’s</a:t>
            </a:r>
            <a:r>
              <a:rPr lang="en-US" dirty="0"/>
              <a:t> suppliers and </a:t>
            </a:r>
            <a:r>
              <a:rPr lang="en-US" dirty="0" smtClean="0"/>
              <a:t>parts that </a:t>
            </a:r>
            <a:r>
              <a:rPr lang="en-US" dirty="0"/>
              <a:t>can be ordered.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2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user clicks on the </a:t>
            </a:r>
            <a:r>
              <a:rPr lang="en-US" dirty="0" err="1"/>
              <a:t>PinSupplies</a:t>
            </a:r>
            <a:r>
              <a:rPr lang="en-US" dirty="0"/>
              <a:t> button and is </a:t>
            </a:r>
            <a:r>
              <a:rPr lang="en-US" dirty="0" smtClean="0"/>
              <a:t>presented with </a:t>
            </a:r>
            <a:r>
              <a:rPr lang="en-US" dirty="0"/>
              <a:t>a purchase order Web page (HTML page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The </a:t>
            </a:r>
            <a:r>
              <a:rPr lang="en-US" dirty="0"/>
              <a:t>employee fills out </a:t>
            </a:r>
            <a:r>
              <a:rPr lang="en-US" dirty="0" smtClean="0"/>
              <a:t>the form </a:t>
            </a:r>
            <a:r>
              <a:rPr lang="en-US" dirty="0"/>
              <a:t>and clicks the submit button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procurement application generates </a:t>
            </a:r>
            <a:r>
              <a:rPr lang="en-US" dirty="0" smtClean="0"/>
              <a:t>an XML/SOAP </a:t>
            </a:r>
            <a:r>
              <a:rPr lang="en-US" dirty="0"/>
              <a:t>document that it inserts into the envelope body of an </a:t>
            </a:r>
            <a:r>
              <a:rPr lang="en-US" dirty="0" smtClean="0"/>
              <a:t>XML-based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procurement application</a:t>
            </a:r>
            <a:r>
              <a:rPr lang="en-US" dirty="0" smtClean="0"/>
              <a:t> </a:t>
            </a:r>
            <a:r>
              <a:rPr lang="en-US" dirty="0"/>
              <a:t>then </a:t>
            </a:r>
            <a:r>
              <a:rPr lang="en-US" dirty="0" smtClean="0"/>
              <a:t>inserts </a:t>
            </a:r>
            <a:r>
              <a:rPr lang="en-US" dirty="0"/>
              <a:t>user’s credentials </a:t>
            </a:r>
            <a:r>
              <a:rPr lang="en-US" dirty="0" smtClean="0"/>
              <a:t>and  </a:t>
            </a:r>
            <a:r>
              <a:rPr lang="en-US" dirty="0" err="1"/>
              <a:t>Workplace.com’s</a:t>
            </a:r>
            <a:r>
              <a:rPr lang="en-US" dirty="0"/>
              <a:t> organizational </a:t>
            </a:r>
            <a:r>
              <a:rPr lang="en-US" dirty="0"/>
              <a:t>identity </a:t>
            </a:r>
            <a:r>
              <a:rPr lang="en-US" dirty="0" smtClean="0"/>
              <a:t>in header of message</a:t>
            </a:r>
            <a:r>
              <a:rPr lang="en-US" dirty="0"/>
              <a:t>.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/>
              <a:t>It posts the message </a:t>
            </a:r>
            <a:r>
              <a:rPr lang="en-US" dirty="0" smtClean="0"/>
              <a:t>to </a:t>
            </a:r>
            <a:r>
              <a:rPr lang="en-US" dirty="0" err="1"/>
              <a:t>PinSupplies.com’s</a:t>
            </a:r>
            <a:r>
              <a:rPr lang="en-US" dirty="0"/>
              <a:t> purchasing Web service.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service authenticates the </a:t>
            </a:r>
            <a:r>
              <a:rPr lang="en-US" dirty="0" smtClean="0"/>
              <a:t>incoming message </a:t>
            </a:r>
            <a:r>
              <a:rPr lang="en-US" dirty="0"/>
              <a:t>and processes the request.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purchasing Web service then sends </a:t>
            </a:r>
            <a:r>
              <a:rPr lang="en-US" dirty="0" smtClean="0"/>
              <a:t>a SOAP </a:t>
            </a:r>
            <a:r>
              <a:rPr lang="en-US" dirty="0"/>
              <a:t>message to its shipping partner to fulfill the order.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err="1" smtClean="0">
                <a:cs typeface="Arial" pitchFamily="34" charset="0"/>
              </a:rPr>
              <a:t>describe</a:t>
            </a:r>
            <a:r>
              <a:rPr lang="fr-FR" sz="2800" dirty="0" smtClean="0">
                <a:cs typeface="Arial" pitchFamily="34" charset="0"/>
              </a:rPr>
              <a:t> </a:t>
            </a:r>
            <a:r>
              <a:rPr lang="fr-FR" sz="2800" dirty="0" err="1" smtClean="0">
                <a:cs typeface="Arial" pitchFamily="34" charset="0"/>
              </a:rPr>
              <a:t>federated</a:t>
            </a:r>
            <a:r>
              <a:rPr lang="fr-FR" sz="2800" dirty="0" smtClean="0">
                <a:cs typeface="Arial" pitchFamily="34" charset="0"/>
              </a:rPr>
              <a:t> </a:t>
            </a:r>
            <a:r>
              <a:rPr lang="fr-FR" sz="2800" dirty="0" err="1" smtClean="0">
                <a:cs typeface="Arial" pitchFamily="34" charset="0"/>
              </a:rPr>
              <a:t>identity</a:t>
            </a:r>
            <a:r>
              <a:rPr lang="fr-FR" sz="2800" dirty="0" smtClean="0">
                <a:cs typeface="Arial" pitchFamily="34" charset="0"/>
              </a:rPr>
              <a:t> scenarios</a:t>
            </a:r>
            <a:r>
              <a:rPr lang="fr-FR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message includes a PinSupplies.com security token in the envelope header and the list of items to be shipped as well as the end user’s shipping information in the envelope body.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34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shipping Web service authenticates the request and processes the shipment order.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830945" y="1115087"/>
            <a:ext cx="7340598" cy="670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Federation based on roles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59" y="1954211"/>
            <a:ext cx="701040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6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Scenario </a:t>
            </a:r>
            <a:r>
              <a:rPr lang="en-US" b="1" dirty="0" smtClean="0"/>
              <a:t>1:</a:t>
            </a:r>
          </a:p>
          <a:p>
            <a:r>
              <a:rPr lang="en-US" dirty="0" smtClean="0"/>
              <a:t>Workplace.com </a:t>
            </a:r>
            <a:r>
              <a:rPr lang="en-US" dirty="0"/>
              <a:t>contracts with </a:t>
            </a:r>
            <a:r>
              <a:rPr lang="en-US" dirty="0" smtClean="0"/>
              <a:t>Health.com to </a:t>
            </a:r>
            <a:r>
              <a:rPr lang="en-US" dirty="0"/>
              <a:t>provide employee health benefits. </a:t>
            </a:r>
            <a:endParaRPr lang="en-US" dirty="0" smtClean="0"/>
          </a:p>
          <a:p>
            <a:r>
              <a:rPr lang="en-US" dirty="0"/>
              <a:t>The </a:t>
            </a:r>
            <a:r>
              <a:rPr lang="en-US" dirty="0" smtClean="0"/>
              <a:t>organizations </a:t>
            </a:r>
            <a:r>
              <a:rPr lang="en-US" dirty="0"/>
              <a:t>are part of a federation that cooperatively exchanges user identifiers.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0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An </a:t>
            </a:r>
            <a:r>
              <a:rPr lang="en-US" dirty="0"/>
              <a:t>employee uses a Web interface to sign </a:t>
            </a:r>
            <a:r>
              <a:rPr lang="en-US" dirty="0" smtClean="0"/>
              <a:t>on to </a:t>
            </a:r>
            <a:r>
              <a:rPr lang="en-US" dirty="0"/>
              <a:t>Workplace.com and goes </a:t>
            </a:r>
            <a:r>
              <a:rPr lang="en-US" dirty="0" smtClean="0"/>
              <a:t>through authentication there. </a:t>
            </a:r>
          </a:p>
          <a:p>
            <a:r>
              <a:rPr lang="en-US" dirty="0"/>
              <a:t>This enables the employee to access authorized services and resources at Workplace.com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When employee </a:t>
            </a:r>
            <a:r>
              <a:rPr lang="en-US" dirty="0"/>
              <a:t>clicks on a link to access health benefits, her browser is redirected </a:t>
            </a:r>
            <a:r>
              <a:rPr lang="en-US" dirty="0" smtClean="0"/>
              <a:t>to Health.com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At </a:t>
            </a:r>
            <a:r>
              <a:rPr lang="en-US" dirty="0" smtClean="0"/>
              <a:t>the same </a:t>
            </a:r>
            <a:r>
              <a:rPr lang="en-US" dirty="0"/>
              <a:t>time, the Workplace.com software passes the user’s identifier to Health.com in a secure manner.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0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Health.com </a:t>
            </a:r>
            <a:r>
              <a:rPr lang="en-US" dirty="0"/>
              <a:t>maintains user identities </a:t>
            </a:r>
            <a:r>
              <a:rPr lang="en-US" dirty="0" smtClean="0"/>
              <a:t>for every </a:t>
            </a:r>
            <a:r>
              <a:rPr lang="en-US" dirty="0"/>
              <a:t>employee at Workplace.com and associates with each identity </a:t>
            </a:r>
            <a:r>
              <a:rPr lang="en-US" dirty="0" smtClean="0"/>
              <a:t>health-benefits information </a:t>
            </a:r>
            <a:r>
              <a:rPr lang="en-US" dirty="0"/>
              <a:t>and </a:t>
            </a:r>
            <a:r>
              <a:rPr lang="en-US" dirty="0" smtClean="0"/>
              <a:t>access </a:t>
            </a:r>
            <a:r>
              <a:rPr lang="en-US" dirty="0"/>
              <a:t>rights. </a:t>
            </a:r>
            <a:endParaRPr lang="en-US" dirty="0" smtClean="0"/>
          </a:p>
          <a:p>
            <a:r>
              <a:rPr lang="en-US" dirty="0"/>
              <a:t>L</a:t>
            </a:r>
            <a:r>
              <a:rPr lang="en-US" dirty="0" smtClean="0"/>
              <a:t>inkage </a:t>
            </a:r>
            <a:r>
              <a:rPr lang="en-US" dirty="0"/>
              <a:t>between </a:t>
            </a:r>
            <a:r>
              <a:rPr lang="en-US" dirty="0" smtClean="0"/>
              <a:t>two companies is </a:t>
            </a:r>
            <a:r>
              <a:rPr lang="en-US" dirty="0"/>
              <a:t>based on account </a:t>
            </a:r>
            <a:r>
              <a:rPr lang="en-US" dirty="0" smtClean="0"/>
              <a:t>information.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8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830945" y="1115087"/>
            <a:ext cx="7340598" cy="670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Federation based on account linking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580" y="1951492"/>
            <a:ext cx="473392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8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Scenario 2</a:t>
            </a:r>
            <a:r>
              <a:rPr lang="en-US" b="1" dirty="0" smtClean="0"/>
              <a:t>:</a:t>
            </a:r>
          </a:p>
          <a:p>
            <a:r>
              <a:rPr lang="en-US" dirty="0" err="1" smtClean="0"/>
              <a:t>PartsSupplier</a:t>
            </a:r>
            <a:r>
              <a:rPr lang="en-US" dirty="0" smtClean="0"/>
              <a:t>. com </a:t>
            </a:r>
            <a:r>
              <a:rPr lang="en-US" dirty="0"/>
              <a:t>is a regular supplier of parts to Workplace.com. </a:t>
            </a:r>
            <a:endParaRPr lang="en-US" dirty="0" smtClean="0"/>
          </a:p>
          <a:p>
            <a:r>
              <a:rPr lang="en-US" dirty="0" smtClean="0"/>
              <a:t>A role-based access-control </a:t>
            </a:r>
            <a:r>
              <a:rPr lang="en-US" dirty="0"/>
              <a:t>(RBAC) scheme is used for access to information.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Scenarios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11734</TotalTime>
  <Words>581</Words>
  <Application>Microsoft Office PowerPoint</Application>
  <PresentationFormat>On-screen Show (4:3)</PresentationFormat>
  <Paragraphs>85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  <vt:lpstr>Federated Identity Scenarios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5948</cp:revision>
  <cp:lastPrinted>2015-04-15T04:00:00Z</cp:lastPrinted>
  <dcterms:created xsi:type="dcterms:W3CDTF">2015-04-10T12:56:27Z</dcterms:created>
  <dcterms:modified xsi:type="dcterms:W3CDTF">2016-05-26T02:45:37Z</dcterms:modified>
</cp:coreProperties>
</file>