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3" r:id="rId22"/>
    <p:sldId id="464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Elliptic-Curve Cryptography (ECC)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Accordingly</a:t>
            </a:r>
            <a:r>
              <a:rPr lang="en-US" dirty="0">
                <a:latin typeface="+mj-lt"/>
                <a:cs typeface="Arial"/>
              </a:rPr>
              <a:t>, the confidence </a:t>
            </a:r>
            <a:r>
              <a:rPr lang="en-US" dirty="0" smtClean="0">
                <a:latin typeface="+mj-lt"/>
                <a:cs typeface="Arial"/>
              </a:rPr>
              <a:t>level in </a:t>
            </a:r>
            <a:r>
              <a:rPr lang="en-US" dirty="0">
                <a:latin typeface="+mj-lt"/>
                <a:cs typeface="Arial"/>
              </a:rPr>
              <a:t>ECC is not yet as high as that in RSA.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99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An elliptic curve is defined by an equation in two variables with coefficients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For </a:t>
            </a:r>
            <a:r>
              <a:rPr lang="en-US" dirty="0">
                <a:latin typeface="+mj-lt"/>
                <a:cs typeface="Arial"/>
              </a:rPr>
              <a:t>cryptography, the variables and coefficients are restricted to elements in a </a:t>
            </a:r>
            <a:r>
              <a:rPr lang="en-US" dirty="0" smtClean="0">
                <a:latin typeface="+mj-lt"/>
                <a:cs typeface="Arial"/>
              </a:rPr>
              <a:t>finite field.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9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addition operation in ECC is the counterpart of modular multiplication </a:t>
            </a:r>
            <a:r>
              <a:rPr lang="en-US" dirty="0" smtClean="0">
                <a:latin typeface="+mj-lt"/>
                <a:cs typeface="Arial"/>
              </a:rPr>
              <a:t>in RSA</a:t>
            </a:r>
            <a:r>
              <a:rPr lang="en-US" dirty="0">
                <a:latin typeface="+mj-lt"/>
                <a:cs typeface="Arial"/>
              </a:rPr>
              <a:t>, and multiple addition is the counterpart of modular exponentiation.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8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Analog of </a:t>
            </a:r>
            <a:r>
              <a:rPr lang="en-US" sz="3200" b="1" dirty="0" err="1" smtClean="0">
                <a:solidFill>
                  <a:srgbClr val="5B0505"/>
                </a:solidFill>
                <a:cs typeface="Arial"/>
              </a:rPr>
              <a:t>Diffie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-Hellman Key Exchange</a:t>
            </a:r>
            <a:endParaRPr lang="en-US" sz="3200" dirty="0" smtClean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First </a:t>
            </a:r>
            <a:r>
              <a:rPr lang="en-US" dirty="0" smtClean="0">
                <a:latin typeface="+mj-lt"/>
                <a:cs typeface="Arial"/>
              </a:rPr>
              <a:t>pick a </a:t>
            </a:r>
            <a:r>
              <a:rPr lang="en-US" dirty="0">
                <a:latin typeface="+mj-lt"/>
                <a:cs typeface="Arial"/>
              </a:rPr>
              <a:t>large integer q, which is either a prime number p or an integer of the form 2</a:t>
            </a:r>
            <a:r>
              <a:rPr lang="en-US" baseline="30000" dirty="0">
                <a:latin typeface="+mj-lt"/>
                <a:cs typeface="Arial"/>
              </a:rPr>
              <a:t>m</a:t>
            </a:r>
            <a:r>
              <a:rPr lang="en-US" dirty="0" smtClean="0">
                <a:latin typeface="+mj-lt"/>
                <a:cs typeface="Arial"/>
              </a:rPr>
              <a:t>, and </a:t>
            </a:r>
            <a:r>
              <a:rPr lang="en-US" dirty="0">
                <a:latin typeface="+mj-lt"/>
                <a:cs typeface="Arial"/>
              </a:rPr>
              <a:t>elliptic curve parameters a and </a:t>
            </a:r>
            <a:r>
              <a:rPr lang="en-US" dirty="0" smtClean="0">
                <a:latin typeface="+mj-lt"/>
                <a:cs typeface="Arial"/>
              </a:rPr>
              <a:t>b.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7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This defines </a:t>
            </a:r>
            <a:r>
              <a:rPr lang="en-US" dirty="0">
                <a:latin typeface="+mj-lt"/>
                <a:cs typeface="Arial"/>
              </a:rPr>
              <a:t>the elliptic group of points E</a:t>
            </a:r>
            <a:r>
              <a:rPr lang="en-US" baseline="-25000" dirty="0">
                <a:latin typeface="+mj-lt"/>
                <a:cs typeface="Arial"/>
              </a:rPr>
              <a:t>q</a:t>
            </a:r>
            <a:r>
              <a:rPr lang="en-US" dirty="0">
                <a:latin typeface="+mj-lt"/>
                <a:cs typeface="Arial"/>
              </a:rPr>
              <a:t>(a, b).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Next</a:t>
            </a:r>
            <a:r>
              <a:rPr lang="en-US" dirty="0">
                <a:latin typeface="+mj-lt"/>
                <a:cs typeface="Arial"/>
              </a:rPr>
              <a:t>, pick a base point G = (x</a:t>
            </a:r>
            <a:r>
              <a:rPr lang="en-US" baseline="-25000" dirty="0">
                <a:latin typeface="+mj-lt"/>
                <a:cs typeface="Arial"/>
              </a:rPr>
              <a:t>1</a:t>
            </a:r>
            <a:r>
              <a:rPr lang="en-US" dirty="0">
                <a:latin typeface="+mj-lt"/>
                <a:cs typeface="Arial"/>
              </a:rPr>
              <a:t>, y</a:t>
            </a:r>
            <a:r>
              <a:rPr lang="en-US" baseline="-25000" dirty="0">
                <a:latin typeface="+mj-lt"/>
                <a:cs typeface="Arial"/>
              </a:rPr>
              <a:t>1</a:t>
            </a:r>
            <a:r>
              <a:rPr lang="en-US" dirty="0">
                <a:latin typeface="+mj-lt"/>
                <a:cs typeface="Arial"/>
              </a:rPr>
              <a:t>) </a:t>
            </a:r>
            <a:r>
              <a:rPr lang="en-US" dirty="0" smtClean="0">
                <a:latin typeface="+mj-lt"/>
                <a:cs typeface="Arial"/>
              </a:rPr>
              <a:t>in E</a:t>
            </a:r>
            <a:r>
              <a:rPr lang="en-US" baseline="-25000" dirty="0" smtClean="0">
                <a:latin typeface="+mj-lt"/>
                <a:cs typeface="Arial"/>
              </a:rPr>
              <a:t>p</a:t>
            </a:r>
            <a:r>
              <a:rPr lang="en-US" dirty="0" smtClean="0">
                <a:latin typeface="+mj-lt"/>
                <a:cs typeface="Arial"/>
              </a:rPr>
              <a:t>(a</a:t>
            </a:r>
            <a:r>
              <a:rPr lang="en-US" dirty="0">
                <a:latin typeface="+mj-lt"/>
                <a:cs typeface="Arial"/>
              </a:rPr>
              <a:t>, b) whose order is a very large value n.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66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1. A selects an integer n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less than n.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This </a:t>
            </a:r>
            <a:r>
              <a:rPr lang="en-US" dirty="0">
                <a:latin typeface="+mj-lt"/>
                <a:cs typeface="Arial"/>
              </a:rPr>
              <a:t>is A’s private key.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 </a:t>
            </a:r>
            <a:r>
              <a:rPr lang="en-US" dirty="0">
                <a:latin typeface="+mj-lt"/>
                <a:cs typeface="Arial"/>
              </a:rPr>
              <a:t>then generates </a:t>
            </a:r>
            <a:r>
              <a:rPr lang="en-US" dirty="0" smtClean="0">
                <a:latin typeface="+mj-lt"/>
                <a:cs typeface="Arial"/>
              </a:rPr>
              <a:t>a public </a:t>
            </a:r>
            <a:r>
              <a:rPr lang="en-US" dirty="0">
                <a:latin typeface="+mj-lt"/>
                <a:cs typeface="Arial"/>
              </a:rPr>
              <a:t>key P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= n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x </a:t>
            </a:r>
            <a:r>
              <a:rPr lang="en-US" dirty="0">
                <a:latin typeface="+mj-lt"/>
                <a:cs typeface="Arial"/>
              </a:rPr>
              <a:t>G; the public key is a point in E</a:t>
            </a:r>
            <a:r>
              <a:rPr lang="en-US" baseline="-25000" dirty="0">
                <a:latin typeface="+mj-lt"/>
                <a:cs typeface="Arial"/>
              </a:rPr>
              <a:t>q</a:t>
            </a:r>
            <a:r>
              <a:rPr lang="en-US" dirty="0">
                <a:latin typeface="+mj-lt"/>
                <a:cs typeface="Arial"/>
              </a:rPr>
              <a:t>(a, b</a:t>
            </a:r>
            <a:r>
              <a:rPr lang="en-US" dirty="0" smtClean="0">
                <a:latin typeface="+mj-lt"/>
                <a:cs typeface="Arial"/>
              </a:rPr>
              <a:t>).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2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2</a:t>
            </a:r>
            <a:r>
              <a:rPr lang="en-US" dirty="0">
                <a:latin typeface="+mj-lt"/>
                <a:cs typeface="Arial"/>
              </a:rPr>
              <a:t>. B similarly selects a private key n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 and computes a public key P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  <a:cs typeface="Arial"/>
              </a:rPr>
              <a:t>3. A generates the secret key k = n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x </a:t>
            </a:r>
            <a:r>
              <a:rPr lang="en-US" dirty="0">
                <a:latin typeface="+mj-lt"/>
                <a:cs typeface="Arial"/>
              </a:rPr>
              <a:t>P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. B generates the secret </a:t>
            </a:r>
            <a:r>
              <a:rPr lang="en-US" dirty="0" smtClean="0">
                <a:latin typeface="+mj-lt"/>
                <a:cs typeface="Arial"/>
              </a:rPr>
              <a:t>key k </a:t>
            </a:r>
            <a:r>
              <a:rPr lang="en-US" dirty="0">
                <a:latin typeface="+mj-lt"/>
                <a:cs typeface="Arial"/>
              </a:rPr>
              <a:t>= n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x </a:t>
            </a:r>
            <a:r>
              <a:rPr lang="en-US" dirty="0">
                <a:latin typeface="+mj-lt"/>
                <a:cs typeface="Arial"/>
              </a:rPr>
              <a:t>P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8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two calculations in step 3 produce the same result </a:t>
            </a:r>
            <a:r>
              <a:rPr lang="en-US" dirty="0" smtClean="0">
                <a:latin typeface="+mj-lt"/>
                <a:cs typeface="Arial"/>
              </a:rPr>
              <a:t>because n</a:t>
            </a:r>
            <a:r>
              <a:rPr lang="en-US" baseline="-25000" dirty="0" smtClean="0">
                <a:latin typeface="+mj-lt"/>
                <a:cs typeface="Arial"/>
              </a:rPr>
              <a:t>A</a:t>
            </a:r>
            <a:r>
              <a:rPr lang="en-US" dirty="0" smtClean="0">
                <a:latin typeface="+mj-lt"/>
                <a:cs typeface="Arial"/>
              </a:rPr>
              <a:t> x </a:t>
            </a:r>
            <a:r>
              <a:rPr lang="en-US" dirty="0">
                <a:latin typeface="+mj-lt"/>
                <a:cs typeface="Arial"/>
              </a:rPr>
              <a:t>P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 = n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x </a:t>
            </a:r>
            <a:r>
              <a:rPr lang="en-US" dirty="0">
                <a:latin typeface="+mj-lt"/>
                <a:cs typeface="Arial"/>
              </a:rPr>
              <a:t>(n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x </a:t>
            </a:r>
            <a:r>
              <a:rPr lang="en-US" dirty="0">
                <a:latin typeface="+mj-lt"/>
                <a:cs typeface="Arial"/>
              </a:rPr>
              <a:t>G) = n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x </a:t>
            </a:r>
            <a:r>
              <a:rPr lang="en-US" dirty="0">
                <a:latin typeface="+mj-lt"/>
                <a:cs typeface="Arial"/>
              </a:rPr>
              <a:t>(n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x </a:t>
            </a:r>
            <a:r>
              <a:rPr lang="en-US" dirty="0">
                <a:latin typeface="+mj-lt"/>
                <a:cs typeface="Arial"/>
              </a:rPr>
              <a:t>G) = n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x </a:t>
            </a:r>
            <a:r>
              <a:rPr lang="en-US" dirty="0">
                <a:latin typeface="+mj-lt"/>
                <a:cs typeface="Arial"/>
              </a:rPr>
              <a:t>P</a:t>
            </a:r>
            <a:r>
              <a:rPr lang="en-US" baseline="-25000" dirty="0">
                <a:latin typeface="+mj-lt"/>
                <a:cs typeface="Arial"/>
              </a:rPr>
              <a:t>A</a:t>
            </a:r>
          </a:p>
          <a:p>
            <a:r>
              <a:rPr lang="en-US" dirty="0">
                <a:latin typeface="+mj-lt"/>
                <a:cs typeface="Arial"/>
              </a:rPr>
              <a:t>To break this scheme, an attacker would need to be able to compute k given </a:t>
            </a:r>
            <a:r>
              <a:rPr lang="en-US" dirty="0" smtClean="0">
                <a:latin typeface="+mj-lt"/>
                <a:cs typeface="Arial"/>
              </a:rPr>
              <a:t>G and </a:t>
            </a:r>
            <a:r>
              <a:rPr lang="en-US" dirty="0" err="1">
                <a:latin typeface="+mj-lt"/>
                <a:cs typeface="Arial"/>
              </a:rPr>
              <a:t>kG</a:t>
            </a:r>
            <a:r>
              <a:rPr lang="en-US" dirty="0">
                <a:latin typeface="+mj-lt"/>
                <a:cs typeface="Arial"/>
              </a:rPr>
              <a:t>, which is assumed to be hard.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40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Elliptic Curve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Encryption/Decryption:</a:t>
            </a:r>
          </a:p>
          <a:p>
            <a:r>
              <a:rPr lang="en-US" dirty="0" smtClean="0">
                <a:latin typeface="+mj-lt"/>
                <a:cs typeface="Arial"/>
              </a:rPr>
              <a:t>It requires a point </a:t>
            </a:r>
            <a:r>
              <a:rPr lang="en-US" dirty="0">
                <a:latin typeface="+mj-lt"/>
                <a:cs typeface="Arial"/>
              </a:rPr>
              <a:t>G and an elliptic group E</a:t>
            </a:r>
            <a:r>
              <a:rPr lang="en-US" baseline="-25000" dirty="0">
                <a:latin typeface="+mj-lt"/>
                <a:cs typeface="Arial"/>
              </a:rPr>
              <a:t>q</a:t>
            </a:r>
            <a:r>
              <a:rPr lang="en-US" dirty="0">
                <a:latin typeface="+mj-lt"/>
                <a:cs typeface="Arial"/>
              </a:rPr>
              <a:t>(a, b) as parameters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Each </a:t>
            </a:r>
            <a:r>
              <a:rPr lang="en-US" dirty="0">
                <a:latin typeface="+mj-lt"/>
                <a:cs typeface="Arial"/>
              </a:rPr>
              <a:t>user A selects a </a:t>
            </a:r>
            <a:r>
              <a:rPr lang="en-US" dirty="0" smtClean="0">
                <a:latin typeface="+mj-lt"/>
                <a:cs typeface="Arial"/>
              </a:rPr>
              <a:t>private key </a:t>
            </a:r>
            <a:r>
              <a:rPr lang="en-US" dirty="0">
                <a:latin typeface="+mj-lt"/>
                <a:cs typeface="Arial"/>
              </a:rPr>
              <a:t>n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and generates a public key P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= n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x </a:t>
            </a:r>
            <a:r>
              <a:rPr lang="en-US" dirty="0">
                <a:latin typeface="+mj-lt"/>
                <a:cs typeface="Arial"/>
              </a:rPr>
              <a:t>G.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17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To encrypt and send a message P</a:t>
            </a:r>
            <a:r>
              <a:rPr lang="en-US" baseline="-25000" dirty="0">
                <a:latin typeface="+mj-lt"/>
                <a:cs typeface="Arial"/>
              </a:rPr>
              <a:t>m</a:t>
            </a:r>
            <a:r>
              <a:rPr lang="en-US" dirty="0">
                <a:latin typeface="+mj-lt"/>
                <a:cs typeface="Arial"/>
              </a:rPr>
              <a:t> to B, A chooses a random positive integer </a:t>
            </a:r>
            <a:r>
              <a:rPr lang="en-US" dirty="0" smtClean="0">
                <a:latin typeface="+mj-lt"/>
                <a:cs typeface="Arial"/>
              </a:rPr>
              <a:t>k and </a:t>
            </a:r>
            <a:r>
              <a:rPr lang="en-US" dirty="0">
                <a:latin typeface="+mj-lt"/>
                <a:cs typeface="Arial"/>
              </a:rPr>
              <a:t>produces the ciphertext C</a:t>
            </a:r>
            <a:r>
              <a:rPr lang="en-US" baseline="-25000" dirty="0">
                <a:latin typeface="+mj-lt"/>
                <a:cs typeface="Arial"/>
              </a:rPr>
              <a:t>m</a:t>
            </a:r>
            <a:r>
              <a:rPr lang="en-US" dirty="0">
                <a:latin typeface="+mj-lt"/>
                <a:cs typeface="Arial"/>
              </a:rPr>
              <a:t> consisting of the pair of points:</a:t>
            </a:r>
          </a:p>
          <a:p>
            <a:r>
              <a:rPr lang="en-US" dirty="0">
                <a:latin typeface="+mj-lt"/>
                <a:cs typeface="Arial"/>
              </a:rPr>
              <a:t>C</a:t>
            </a:r>
            <a:r>
              <a:rPr lang="en-US" baseline="-25000" dirty="0">
                <a:latin typeface="+mj-lt"/>
                <a:cs typeface="Arial"/>
              </a:rPr>
              <a:t>m</a:t>
            </a:r>
            <a:r>
              <a:rPr lang="en-US" dirty="0">
                <a:latin typeface="+mj-lt"/>
                <a:cs typeface="Arial"/>
              </a:rPr>
              <a:t> = {</a:t>
            </a:r>
            <a:r>
              <a:rPr lang="en-US" dirty="0" err="1">
                <a:latin typeface="+mj-lt"/>
                <a:cs typeface="Arial"/>
              </a:rPr>
              <a:t>kG</a:t>
            </a:r>
            <a:r>
              <a:rPr lang="en-US" dirty="0">
                <a:latin typeface="+mj-lt"/>
                <a:cs typeface="Arial"/>
              </a:rPr>
              <a:t>, P</a:t>
            </a:r>
            <a:r>
              <a:rPr lang="en-US" baseline="-25000" dirty="0">
                <a:latin typeface="+mj-lt"/>
                <a:cs typeface="Arial"/>
              </a:rPr>
              <a:t>m</a:t>
            </a:r>
            <a:r>
              <a:rPr lang="en-US" dirty="0">
                <a:latin typeface="+mj-lt"/>
                <a:cs typeface="Arial"/>
              </a:rPr>
              <a:t> + kP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 smtClean="0">
                <a:latin typeface="+mj-lt"/>
                <a:cs typeface="Arial"/>
              </a:rPr>
              <a:t>}</a:t>
            </a:r>
          </a:p>
          <a:p>
            <a:r>
              <a:rPr lang="en-US" dirty="0">
                <a:cs typeface="Arial"/>
              </a:rPr>
              <a:t>Note that A has used B’s public key P</a:t>
            </a:r>
            <a:r>
              <a:rPr lang="en-US" baseline="-25000" dirty="0">
                <a:cs typeface="Arial"/>
              </a:rPr>
              <a:t>B</a:t>
            </a:r>
            <a:r>
              <a:rPr lang="en-US" dirty="0">
                <a:cs typeface="Arial"/>
              </a:rPr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83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Elliptic-Curve </a:t>
            </a:r>
            <a:r>
              <a:rPr lang="en-US" sz="2800" dirty="0">
                <a:cs typeface="Arial" pitchFamily="34" charset="0"/>
              </a:rPr>
              <a:t>Cryptography </a:t>
            </a:r>
            <a:r>
              <a:rPr lang="en-US" sz="2800" dirty="0" smtClean="0">
                <a:cs typeface="Arial" pitchFamily="34" charset="0"/>
              </a:rPr>
              <a:t>(ECC).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To </a:t>
            </a:r>
            <a:r>
              <a:rPr lang="en-US" dirty="0">
                <a:latin typeface="+mj-lt"/>
                <a:cs typeface="Arial"/>
              </a:rPr>
              <a:t>decrypt the ciphertext, B multiplies </a:t>
            </a:r>
            <a:r>
              <a:rPr lang="en-US" dirty="0" smtClean="0">
                <a:latin typeface="+mj-lt"/>
                <a:cs typeface="Arial"/>
              </a:rPr>
              <a:t>the first </a:t>
            </a:r>
            <a:r>
              <a:rPr lang="en-US" dirty="0">
                <a:latin typeface="+mj-lt"/>
                <a:cs typeface="Arial"/>
              </a:rPr>
              <a:t>point in the pair by B’s private key and subtracts the result from the second point:</a:t>
            </a:r>
          </a:p>
          <a:p>
            <a:r>
              <a:rPr lang="en-US" dirty="0">
                <a:latin typeface="+mj-lt"/>
                <a:cs typeface="Arial"/>
              </a:rPr>
              <a:t>P</a:t>
            </a:r>
            <a:r>
              <a:rPr lang="en-US" baseline="-25000" dirty="0">
                <a:latin typeface="+mj-lt"/>
                <a:cs typeface="Arial"/>
              </a:rPr>
              <a:t>m</a:t>
            </a:r>
            <a:r>
              <a:rPr lang="en-US" dirty="0">
                <a:latin typeface="+mj-lt"/>
                <a:cs typeface="Arial"/>
              </a:rPr>
              <a:t> + </a:t>
            </a:r>
            <a:r>
              <a:rPr lang="en-US" dirty="0" smtClean="0">
                <a:latin typeface="+mj-lt"/>
                <a:cs typeface="Arial"/>
              </a:rPr>
              <a:t>k</a:t>
            </a:r>
            <a:r>
              <a:rPr lang="en-US" dirty="0">
                <a:cs typeface="Arial"/>
              </a:rPr>
              <a:t>P</a:t>
            </a:r>
            <a:r>
              <a:rPr lang="en-US" baseline="-25000" dirty="0">
                <a:cs typeface="Arial"/>
              </a:rPr>
              <a:t>B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- n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(</a:t>
            </a:r>
            <a:r>
              <a:rPr lang="en-US" dirty="0" err="1">
                <a:latin typeface="+mj-lt"/>
                <a:cs typeface="Arial"/>
              </a:rPr>
              <a:t>kG</a:t>
            </a:r>
            <a:r>
              <a:rPr lang="en-US" dirty="0">
                <a:latin typeface="+mj-lt"/>
                <a:cs typeface="Arial"/>
              </a:rPr>
              <a:t>) = </a:t>
            </a:r>
            <a:r>
              <a:rPr lang="en-US" dirty="0">
                <a:cs typeface="Arial"/>
              </a:rPr>
              <a:t>P</a:t>
            </a:r>
            <a:r>
              <a:rPr lang="en-US" baseline="-25000" dirty="0">
                <a:cs typeface="Arial"/>
              </a:rPr>
              <a:t>m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+ </a:t>
            </a:r>
            <a:r>
              <a:rPr lang="en-US" dirty="0" smtClean="0">
                <a:latin typeface="+mj-lt"/>
                <a:cs typeface="Arial"/>
              </a:rPr>
              <a:t>k(</a:t>
            </a:r>
            <a:r>
              <a:rPr lang="en-US" dirty="0">
                <a:cs typeface="Arial"/>
              </a:rPr>
              <a:t>n</a:t>
            </a:r>
            <a:r>
              <a:rPr lang="en-US" baseline="-25000" dirty="0">
                <a:cs typeface="Arial"/>
              </a:rPr>
              <a:t>B</a:t>
            </a:r>
            <a:r>
              <a:rPr lang="en-US" dirty="0" smtClean="0">
                <a:latin typeface="+mj-lt"/>
                <a:cs typeface="Arial"/>
              </a:rPr>
              <a:t>G</a:t>
            </a:r>
            <a:r>
              <a:rPr lang="en-US" dirty="0">
                <a:latin typeface="+mj-lt"/>
                <a:cs typeface="Arial"/>
              </a:rPr>
              <a:t>) - </a:t>
            </a:r>
            <a:r>
              <a:rPr lang="en-US" dirty="0">
                <a:cs typeface="Arial"/>
              </a:rPr>
              <a:t>n</a:t>
            </a:r>
            <a:r>
              <a:rPr lang="en-US" baseline="-25000" dirty="0">
                <a:cs typeface="Arial"/>
              </a:rPr>
              <a:t>B </a:t>
            </a:r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 err="1">
                <a:latin typeface="+mj-lt"/>
                <a:cs typeface="Arial"/>
              </a:rPr>
              <a:t>kG</a:t>
            </a:r>
            <a:r>
              <a:rPr lang="en-US" dirty="0">
                <a:latin typeface="+mj-lt"/>
                <a:cs typeface="Arial"/>
              </a:rPr>
              <a:t>) = </a:t>
            </a:r>
            <a:r>
              <a:rPr lang="en-US" dirty="0">
                <a:cs typeface="Arial"/>
              </a:rPr>
              <a:t>P</a:t>
            </a:r>
            <a:r>
              <a:rPr lang="en-US" baseline="-25000" dirty="0">
                <a:cs typeface="Arial"/>
              </a:rPr>
              <a:t>m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56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 has masked the message P</a:t>
            </a:r>
            <a:r>
              <a:rPr lang="en-US" baseline="-25000" dirty="0">
                <a:latin typeface="+mj-lt"/>
                <a:cs typeface="Arial"/>
              </a:rPr>
              <a:t>m</a:t>
            </a:r>
            <a:r>
              <a:rPr lang="en-US" dirty="0">
                <a:latin typeface="+mj-lt"/>
                <a:cs typeface="Arial"/>
              </a:rPr>
              <a:t> by adding kP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 to it.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Nobody </a:t>
            </a:r>
            <a:r>
              <a:rPr lang="en-US" dirty="0">
                <a:latin typeface="+mj-lt"/>
                <a:cs typeface="Arial"/>
              </a:rPr>
              <a:t>but A knows </a:t>
            </a:r>
            <a:r>
              <a:rPr lang="en-US" dirty="0" smtClean="0">
                <a:latin typeface="+mj-lt"/>
                <a:cs typeface="Arial"/>
              </a:rPr>
              <a:t>the value </a:t>
            </a:r>
            <a:r>
              <a:rPr lang="en-US" dirty="0">
                <a:latin typeface="+mj-lt"/>
                <a:cs typeface="Arial"/>
              </a:rPr>
              <a:t>of k, so even though </a:t>
            </a:r>
            <a:r>
              <a:rPr lang="en-US" dirty="0">
                <a:cs typeface="Arial"/>
              </a:rPr>
              <a:t>P</a:t>
            </a:r>
            <a:r>
              <a:rPr lang="en-US" baseline="-25000" dirty="0">
                <a:cs typeface="Arial"/>
              </a:rPr>
              <a:t>B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is a public key, nobody can remove the mask </a:t>
            </a:r>
            <a:r>
              <a:rPr lang="en-US" dirty="0" smtClean="0">
                <a:latin typeface="+mj-lt"/>
                <a:cs typeface="Arial"/>
              </a:rPr>
              <a:t>k</a:t>
            </a:r>
            <a:r>
              <a:rPr lang="en-US" dirty="0">
                <a:cs typeface="Arial"/>
              </a:rPr>
              <a:t>P</a:t>
            </a:r>
            <a:r>
              <a:rPr lang="en-US" baseline="-25000" dirty="0">
                <a:cs typeface="Arial"/>
              </a:rPr>
              <a:t>B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2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There </a:t>
            </a:r>
            <a:r>
              <a:rPr lang="en-US" dirty="0">
                <a:cs typeface="Arial"/>
              </a:rPr>
              <a:t>is a computational advantage to using ECC with a </a:t>
            </a:r>
            <a:r>
              <a:rPr lang="en-US" dirty="0" smtClean="0">
                <a:cs typeface="Arial"/>
              </a:rPr>
              <a:t>shorter key </a:t>
            </a:r>
            <a:r>
              <a:rPr lang="en-US" dirty="0">
                <a:cs typeface="Arial"/>
              </a:rPr>
              <a:t>length than a comparably secure RSA.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16363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W. Stalling’s  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”</a:t>
            </a:r>
            <a:r>
              <a:rPr lang="en-US" dirty="0" smtClean="0">
                <a:latin typeface="+mj-lt"/>
                <a:cs typeface="Arial"/>
              </a:rPr>
              <a:t>, 2014.</a:t>
            </a:r>
          </a:p>
          <a:p>
            <a:r>
              <a:rPr lang="en-US" i="1" dirty="0">
                <a:cs typeface="Arial"/>
              </a:rPr>
              <a:t>W. </a:t>
            </a:r>
            <a:r>
              <a:rPr lang="en-US" i="1" dirty="0" smtClean="0">
                <a:cs typeface="Arial"/>
              </a:rPr>
              <a:t>Stalling’s </a:t>
            </a:r>
            <a:r>
              <a:rPr lang="en-US" i="1" dirty="0" smtClean="0">
                <a:latin typeface="+mj-lt"/>
                <a:cs typeface="Arial"/>
              </a:rPr>
              <a:t>“Cryptography </a:t>
            </a:r>
            <a:r>
              <a:rPr lang="en-US" i="1" dirty="0">
                <a:latin typeface="+mj-lt"/>
                <a:cs typeface="Arial"/>
              </a:rPr>
              <a:t>and Network Security Principles </a:t>
            </a:r>
            <a:r>
              <a:rPr lang="en-US" i="1" dirty="0" smtClean="0">
                <a:latin typeface="+mj-lt"/>
                <a:cs typeface="Arial"/>
              </a:rPr>
              <a:t>and Practice”</a:t>
            </a:r>
            <a:r>
              <a:rPr lang="en-US" dirty="0" smtClean="0">
                <a:latin typeface="+mj-lt"/>
                <a:cs typeface="Arial"/>
              </a:rPr>
              <a:t>, 2014.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Most of the products and standards that use public-key cryptography for </a:t>
            </a:r>
            <a:r>
              <a:rPr lang="en-US" dirty="0" smtClean="0">
                <a:latin typeface="+mj-lt"/>
                <a:cs typeface="Arial"/>
              </a:rPr>
              <a:t>encryption and </a:t>
            </a:r>
            <a:r>
              <a:rPr lang="en-US" dirty="0">
                <a:latin typeface="+mj-lt"/>
                <a:cs typeface="Arial"/>
              </a:rPr>
              <a:t>digital signatures use RSA.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2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key length for secure </a:t>
            </a:r>
            <a:r>
              <a:rPr lang="en-US" dirty="0" smtClean="0">
                <a:latin typeface="+mj-lt"/>
                <a:cs typeface="Arial"/>
              </a:rPr>
              <a:t>RSA use </a:t>
            </a:r>
            <a:r>
              <a:rPr lang="en-US" dirty="0">
                <a:latin typeface="+mj-lt"/>
                <a:cs typeface="Arial"/>
              </a:rPr>
              <a:t>has increased over recent years, and this has put a heavier processing load </a:t>
            </a:r>
            <a:r>
              <a:rPr lang="en-US" dirty="0" smtClean="0">
                <a:latin typeface="+mj-lt"/>
                <a:cs typeface="Arial"/>
              </a:rPr>
              <a:t>on applications using </a:t>
            </a:r>
            <a:r>
              <a:rPr lang="en-US" dirty="0">
                <a:latin typeface="+mj-lt"/>
                <a:cs typeface="Arial"/>
              </a:rPr>
              <a:t>RSA.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9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This </a:t>
            </a:r>
            <a:r>
              <a:rPr lang="en-US" dirty="0">
                <a:latin typeface="+mj-lt"/>
                <a:cs typeface="Arial"/>
              </a:rPr>
              <a:t>burden has ramifications, especially for electronic </a:t>
            </a:r>
            <a:r>
              <a:rPr lang="en-US" dirty="0" smtClean="0">
                <a:latin typeface="+mj-lt"/>
                <a:cs typeface="Arial"/>
              </a:rPr>
              <a:t>commerce sites </a:t>
            </a:r>
            <a:r>
              <a:rPr lang="en-US" dirty="0">
                <a:latin typeface="+mj-lt"/>
                <a:cs typeface="Arial"/>
              </a:rPr>
              <a:t>that conduct large numbers of secure transactions.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0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 competing </a:t>
            </a:r>
            <a:r>
              <a:rPr lang="en-US" dirty="0" smtClean="0">
                <a:latin typeface="+mj-lt"/>
                <a:cs typeface="Arial"/>
              </a:rPr>
              <a:t>system challenges </a:t>
            </a:r>
            <a:r>
              <a:rPr lang="en-US" dirty="0">
                <a:latin typeface="+mj-lt"/>
                <a:cs typeface="Arial"/>
              </a:rPr>
              <a:t>RSA: elliptic curve cryptography (ECC</a:t>
            </a:r>
            <a:r>
              <a:rPr lang="en-US" dirty="0" smtClean="0">
                <a:latin typeface="+mj-lt"/>
                <a:cs typeface="Arial"/>
              </a:rPr>
              <a:t>).</a:t>
            </a:r>
          </a:p>
          <a:p>
            <a:r>
              <a:rPr lang="en-US" dirty="0" smtClean="0">
                <a:latin typeface="+mj-lt"/>
                <a:cs typeface="Arial"/>
              </a:rPr>
              <a:t>It is </a:t>
            </a:r>
            <a:r>
              <a:rPr lang="en-US" dirty="0">
                <a:latin typeface="+mj-lt"/>
                <a:cs typeface="Arial"/>
              </a:rPr>
              <a:t>showing up in </a:t>
            </a:r>
            <a:r>
              <a:rPr lang="en-US" dirty="0" smtClean="0">
                <a:latin typeface="+mj-lt"/>
                <a:cs typeface="Arial"/>
              </a:rPr>
              <a:t>standardization efforts</a:t>
            </a:r>
            <a:r>
              <a:rPr lang="en-US" dirty="0">
                <a:latin typeface="+mj-lt"/>
                <a:cs typeface="Arial"/>
              </a:rPr>
              <a:t>, including the IEEE P1363 Standard for Public-Key Cryptography.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80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principal attraction of ECC, compared to RSA, is that it appears to </a:t>
            </a:r>
            <a:r>
              <a:rPr lang="en-US" dirty="0" smtClean="0">
                <a:latin typeface="+mj-lt"/>
                <a:cs typeface="Arial"/>
              </a:rPr>
              <a:t>offer equal </a:t>
            </a:r>
            <a:r>
              <a:rPr lang="en-US" dirty="0">
                <a:latin typeface="+mj-lt"/>
                <a:cs typeface="Arial"/>
              </a:rPr>
              <a:t>security for a far smaller key size, thereby reducing processing overhead.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3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Although </a:t>
            </a:r>
            <a:r>
              <a:rPr lang="en-US" dirty="0">
                <a:latin typeface="+mj-lt"/>
                <a:cs typeface="Arial"/>
              </a:rPr>
              <a:t>the theory of ECC has been around for some time, it </a:t>
            </a:r>
            <a:r>
              <a:rPr lang="en-US" dirty="0" smtClean="0">
                <a:latin typeface="+mj-lt"/>
                <a:cs typeface="Arial"/>
              </a:rPr>
              <a:t>is only </a:t>
            </a:r>
            <a:r>
              <a:rPr lang="en-US" dirty="0">
                <a:latin typeface="+mj-lt"/>
                <a:cs typeface="Arial"/>
              </a:rPr>
              <a:t>recently that products have begun to appear and that there has been </a:t>
            </a:r>
            <a:r>
              <a:rPr lang="en-US" dirty="0" smtClean="0">
                <a:latin typeface="+mj-lt"/>
                <a:cs typeface="Arial"/>
              </a:rPr>
              <a:t>sustained cryptanalytic </a:t>
            </a:r>
            <a:r>
              <a:rPr lang="en-US" dirty="0">
                <a:latin typeface="+mj-lt"/>
                <a:cs typeface="Arial"/>
              </a:rPr>
              <a:t>interest in probing for weaknesses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Elliptic-Curve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(ECC)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3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10257</TotalTime>
  <Words>819</Words>
  <Application>Microsoft Office PowerPoint</Application>
  <PresentationFormat>On-screen Show (4:3)</PresentationFormat>
  <Paragraphs>87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  <vt:lpstr>Elliptic-Curve Cryptography (ECC)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4588</cp:revision>
  <cp:lastPrinted>2015-04-15T04:00:00Z</cp:lastPrinted>
  <dcterms:created xsi:type="dcterms:W3CDTF">2015-04-10T12:56:27Z</dcterms:created>
  <dcterms:modified xsi:type="dcterms:W3CDTF">2016-05-02T00:36:37Z</dcterms:modified>
</cp:coreProperties>
</file>