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526" r:id="rId5"/>
    <p:sldId id="527" r:id="rId6"/>
    <p:sldId id="528" r:id="rId7"/>
    <p:sldId id="529" r:id="rId8"/>
    <p:sldId id="531" r:id="rId9"/>
    <p:sldId id="532" r:id="rId10"/>
    <p:sldId id="533" r:id="rId11"/>
    <p:sldId id="530" r:id="rId12"/>
    <p:sldId id="534" r:id="rId13"/>
    <p:sldId id="536" r:id="rId14"/>
    <p:sldId id="535" r:id="rId15"/>
    <p:sldId id="537" r:id="rId16"/>
    <p:sldId id="538" r:id="rId17"/>
    <p:sldId id="539" r:id="rId18"/>
    <p:sldId id="540" r:id="rId19"/>
    <p:sldId id="541" r:id="rId20"/>
    <p:sldId id="52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An important component in the ticket is the flags </a:t>
            </a:r>
            <a:r>
              <a:rPr lang="en-US" dirty="0">
                <a:cs typeface="Arial"/>
              </a:rPr>
              <a:t>that reflect the status of this ticket and </a:t>
            </a:r>
            <a:r>
              <a:rPr lang="en-US" dirty="0" smtClean="0">
                <a:cs typeface="Arial"/>
              </a:rPr>
              <a:t>the requested options.</a:t>
            </a:r>
          </a:p>
          <a:p>
            <a:r>
              <a:rPr lang="en-US" dirty="0" smtClean="0">
                <a:cs typeface="Arial"/>
              </a:rPr>
              <a:t>These flags </a:t>
            </a:r>
            <a:r>
              <a:rPr lang="en-US" dirty="0">
                <a:cs typeface="Arial"/>
              </a:rPr>
              <a:t>introduce significant new  </a:t>
            </a:r>
            <a:r>
              <a:rPr lang="en-US" dirty="0" smtClean="0">
                <a:cs typeface="Arial"/>
              </a:rPr>
              <a:t>functionality in version 5.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1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2762250"/>
            <a:ext cx="7300686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70857" y="1142272"/>
            <a:ext cx="7563269" cy="933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Authentication Service Exchange to obtain ticket-granting ticket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49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Let us now look at the </a:t>
            </a:r>
            <a:r>
              <a:rPr lang="en-US" b="1" dirty="0" smtClean="0">
                <a:cs typeface="Arial"/>
              </a:rPr>
              <a:t>ticket-granting service exchange</a:t>
            </a:r>
            <a:r>
              <a:rPr lang="en-US" dirty="0" smtClean="0">
                <a:cs typeface="Arial"/>
              </a:rPr>
              <a:t> for version 5.</a:t>
            </a:r>
          </a:p>
          <a:p>
            <a:r>
              <a:rPr lang="en-US" dirty="0">
                <a:cs typeface="Arial"/>
              </a:rPr>
              <a:t>M</a:t>
            </a:r>
            <a:r>
              <a:rPr lang="en-US" dirty="0" smtClean="0">
                <a:cs typeface="Arial"/>
              </a:rPr>
              <a:t>essage </a:t>
            </a:r>
            <a:r>
              <a:rPr lang="en-US" dirty="0">
                <a:cs typeface="Arial"/>
              </a:rPr>
              <a:t>(3) </a:t>
            </a:r>
            <a:r>
              <a:rPr lang="en-US" dirty="0" smtClean="0">
                <a:cs typeface="Arial"/>
              </a:rPr>
              <a:t>includes </a:t>
            </a:r>
            <a:r>
              <a:rPr lang="en-US" dirty="0">
                <a:cs typeface="Arial"/>
              </a:rPr>
              <a:t>an authenticator, a ticket, </a:t>
            </a:r>
            <a:r>
              <a:rPr lang="en-US" dirty="0" smtClean="0">
                <a:cs typeface="Arial"/>
              </a:rPr>
              <a:t>and the </a:t>
            </a:r>
            <a:r>
              <a:rPr lang="en-US" dirty="0">
                <a:cs typeface="Arial"/>
              </a:rPr>
              <a:t>name of the requested service.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9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For version 5, it also </a:t>
            </a:r>
            <a:r>
              <a:rPr lang="en-US" dirty="0">
                <a:cs typeface="Arial"/>
              </a:rPr>
              <a:t>includes requested </a:t>
            </a:r>
            <a:r>
              <a:rPr lang="en-US" dirty="0" smtClean="0">
                <a:cs typeface="Arial"/>
              </a:rPr>
              <a:t>times and </a:t>
            </a:r>
            <a:r>
              <a:rPr lang="en-US" dirty="0">
                <a:cs typeface="Arial"/>
              </a:rPr>
              <a:t>options for the ticket and a nonce—all with functions similar to those of </a:t>
            </a:r>
            <a:r>
              <a:rPr lang="en-US" dirty="0" smtClean="0">
                <a:cs typeface="Arial"/>
              </a:rPr>
              <a:t>message (</a:t>
            </a:r>
            <a:r>
              <a:rPr lang="en-US" dirty="0">
                <a:cs typeface="Arial"/>
              </a:rPr>
              <a:t>1</a:t>
            </a:r>
            <a:r>
              <a:rPr lang="en-US" dirty="0" smtClean="0">
                <a:cs typeface="Arial"/>
              </a:rPr>
              <a:t>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48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Message </a:t>
            </a:r>
            <a:r>
              <a:rPr lang="en-US" dirty="0">
                <a:cs typeface="Arial"/>
              </a:rPr>
              <a:t>(4) has the same structure as message (2).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It </a:t>
            </a:r>
            <a:r>
              <a:rPr lang="en-US" dirty="0">
                <a:cs typeface="Arial"/>
              </a:rPr>
              <a:t>returns a ticket </a:t>
            </a:r>
            <a:r>
              <a:rPr lang="en-US" dirty="0" smtClean="0">
                <a:cs typeface="Arial"/>
              </a:rPr>
              <a:t>plus information </a:t>
            </a:r>
            <a:r>
              <a:rPr lang="en-US" dirty="0">
                <a:cs typeface="Arial"/>
              </a:rPr>
              <a:t>needed by the client, with the information encrypted using the </a:t>
            </a:r>
            <a:r>
              <a:rPr lang="en-US" dirty="0" smtClean="0">
                <a:cs typeface="Arial"/>
              </a:rPr>
              <a:t>session key </a:t>
            </a:r>
            <a:r>
              <a:rPr lang="en-US" dirty="0">
                <a:cs typeface="Arial"/>
              </a:rPr>
              <a:t>now shared by the client and the TGS.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70857" y="1142272"/>
            <a:ext cx="7563269" cy="933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Ticket-Granting Service Exchange to obtain service-granting ticket</a:t>
            </a:r>
            <a:endParaRPr lang="en-US" sz="2400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8" y="2708049"/>
            <a:ext cx="7358742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281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Finally, for the </a:t>
            </a:r>
            <a:r>
              <a:rPr lang="en-US" b="1" dirty="0">
                <a:cs typeface="Arial"/>
              </a:rPr>
              <a:t>client/server authentication exchange</a:t>
            </a:r>
            <a:r>
              <a:rPr lang="en-US" dirty="0">
                <a:cs typeface="Arial"/>
              </a:rPr>
              <a:t>, several new features </a:t>
            </a:r>
            <a:r>
              <a:rPr lang="en-US" dirty="0" smtClean="0">
                <a:cs typeface="Arial"/>
              </a:rPr>
              <a:t>appear in </a:t>
            </a:r>
            <a:r>
              <a:rPr lang="en-US" dirty="0">
                <a:cs typeface="Arial"/>
              </a:rPr>
              <a:t>version 5.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In </a:t>
            </a:r>
            <a:r>
              <a:rPr lang="en-US" dirty="0">
                <a:cs typeface="Arial"/>
              </a:rPr>
              <a:t>message (5), the client may request as an option that </a:t>
            </a:r>
            <a:r>
              <a:rPr lang="en-US" dirty="0" smtClean="0">
                <a:cs typeface="Arial"/>
              </a:rPr>
              <a:t>mutual authentication </a:t>
            </a:r>
            <a:r>
              <a:rPr lang="en-US" dirty="0">
                <a:cs typeface="Arial"/>
              </a:rPr>
              <a:t>is required.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89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authenticator includes several new fields:</a:t>
            </a:r>
          </a:p>
          <a:p>
            <a:r>
              <a:rPr lang="en-US" b="1" dirty="0" smtClean="0">
                <a:cs typeface="Arial"/>
              </a:rPr>
              <a:t>Subkey</a:t>
            </a:r>
            <a:r>
              <a:rPr lang="en-US" b="1" dirty="0">
                <a:cs typeface="Arial"/>
              </a:rPr>
              <a:t>:</a:t>
            </a:r>
            <a:r>
              <a:rPr lang="en-US" dirty="0">
                <a:cs typeface="Arial"/>
              </a:rPr>
              <a:t> The client’s choice for an encryption key to be used to protect </a:t>
            </a:r>
            <a:r>
              <a:rPr lang="en-US" dirty="0" smtClean="0">
                <a:cs typeface="Arial"/>
              </a:rPr>
              <a:t>this specific </a:t>
            </a:r>
            <a:r>
              <a:rPr lang="en-US" dirty="0">
                <a:cs typeface="Arial"/>
              </a:rPr>
              <a:t>application session.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6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Sequence number:</a:t>
            </a:r>
            <a:r>
              <a:rPr lang="en-US" dirty="0">
                <a:cs typeface="Arial"/>
              </a:rPr>
              <a:t> An optional </a:t>
            </a:r>
            <a:r>
              <a:rPr lang="en-US" dirty="0" smtClean="0">
                <a:cs typeface="Arial"/>
              </a:rPr>
              <a:t>field.</a:t>
            </a:r>
          </a:p>
          <a:p>
            <a:r>
              <a:rPr lang="en-US" dirty="0"/>
              <a:t>Messages may be sequence numbered to detect replays</a:t>
            </a:r>
            <a:r>
              <a:rPr lang="en-US" dirty="0" smtClean="0"/>
              <a:t>.</a:t>
            </a:r>
          </a:p>
          <a:p>
            <a:r>
              <a:rPr lang="en-US" dirty="0"/>
              <a:t>If mutual authentication is required, the server responds with message (6).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This message includes the timestamp from the authenticator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/>
              <a:t>The subkey field, if present, overrides the subkey field, if present, in message (5).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80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authentication dialogue of Kerberos V5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2676525"/>
            <a:ext cx="7387772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70857" y="1142272"/>
            <a:ext cx="7563269" cy="933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Client/Server Authentication Exchange to obtain service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49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Lets first</a:t>
            </a:r>
            <a:r>
              <a:rPr lang="en-US" dirty="0">
                <a:cs typeface="Arial"/>
              </a:rPr>
              <a:t>, consider the </a:t>
            </a:r>
            <a:r>
              <a:rPr lang="en-US" b="1" dirty="0">
                <a:cs typeface="Arial"/>
              </a:rPr>
              <a:t>authentication service exchange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The first message </a:t>
            </a:r>
            <a:r>
              <a:rPr lang="en-US" dirty="0">
                <a:cs typeface="Arial"/>
              </a:rPr>
              <a:t>is a client </a:t>
            </a:r>
            <a:r>
              <a:rPr lang="en-US" dirty="0" smtClean="0">
                <a:cs typeface="Arial"/>
              </a:rPr>
              <a:t>request for </a:t>
            </a:r>
            <a:r>
              <a:rPr lang="en-US" dirty="0">
                <a:cs typeface="Arial"/>
              </a:rPr>
              <a:t>a ticket-granting ticket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It includes </a:t>
            </a:r>
            <a:r>
              <a:rPr lang="en-US" dirty="0">
                <a:cs typeface="Arial"/>
              </a:rPr>
              <a:t>the ID of the user and </a:t>
            </a:r>
            <a:r>
              <a:rPr lang="en-US" dirty="0" smtClean="0">
                <a:cs typeface="Arial"/>
              </a:rPr>
              <a:t>the TGS.</a:t>
            </a:r>
          </a:p>
          <a:p>
            <a:r>
              <a:rPr lang="en-US" dirty="0" smtClean="0">
                <a:cs typeface="Arial"/>
              </a:rPr>
              <a:t>In Version 5, following </a:t>
            </a:r>
            <a:r>
              <a:rPr lang="en-US" dirty="0">
                <a:cs typeface="Arial"/>
              </a:rPr>
              <a:t>new elements are added: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Realm:</a:t>
            </a:r>
            <a:r>
              <a:rPr lang="en-US" dirty="0">
                <a:cs typeface="Arial"/>
              </a:rPr>
              <a:t> Indicates realm of user</a:t>
            </a:r>
          </a:p>
          <a:p>
            <a:r>
              <a:rPr lang="en-US" b="1" dirty="0" smtClean="0">
                <a:cs typeface="Arial"/>
              </a:rPr>
              <a:t>Options</a:t>
            </a:r>
            <a:r>
              <a:rPr lang="en-US" b="1" dirty="0">
                <a:cs typeface="Arial"/>
              </a:rPr>
              <a:t>:</a:t>
            </a:r>
            <a:r>
              <a:rPr lang="en-US" dirty="0">
                <a:cs typeface="Arial"/>
              </a:rPr>
              <a:t> Used to request that certain flags be set in the returned </a:t>
            </a:r>
            <a:r>
              <a:rPr lang="en-US" dirty="0" smtClean="0">
                <a:cs typeface="Arial"/>
              </a:rPr>
              <a:t>ticket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7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Times:</a:t>
            </a:r>
            <a:r>
              <a:rPr lang="en-US" dirty="0">
                <a:cs typeface="Arial"/>
              </a:rPr>
              <a:t> Used by the client to request the </a:t>
            </a:r>
            <a:r>
              <a:rPr lang="en-US" dirty="0" smtClean="0">
                <a:cs typeface="Arial"/>
              </a:rPr>
              <a:t>settings </a:t>
            </a:r>
            <a:r>
              <a:rPr lang="en-US" dirty="0">
                <a:cs typeface="Arial"/>
              </a:rPr>
              <a:t>in the ticket:</a:t>
            </a:r>
          </a:p>
          <a:p>
            <a:r>
              <a:rPr lang="en-US" dirty="0" smtClean="0">
                <a:cs typeface="Arial"/>
              </a:rPr>
              <a:t>—</a:t>
            </a:r>
            <a:r>
              <a:rPr lang="en-US" dirty="0">
                <a:cs typeface="Arial"/>
              </a:rPr>
              <a:t>from: the desired start time for the requested ticket</a:t>
            </a:r>
          </a:p>
          <a:p>
            <a:r>
              <a:rPr lang="en-US" dirty="0" smtClean="0">
                <a:cs typeface="Arial"/>
              </a:rPr>
              <a:t>—till: the requested expiration time for the requested ticket</a:t>
            </a:r>
          </a:p>
          <a:p>
            <a:r>
              <a:rPr lang="en-US" dirty="0" smtClean="0">
                <a:cs typeface="Arial"/>
              </a:rPr>
              <a:t>—</a:t>
            </a:r>
            <a:r>
              <a:rPr lang="en-US" dirty="0" err="1">
                <a:cs typeface="Arial"/>
              </a:rPr>
              <a:t>rtime</a:t>
            </a:r>
            <a:r>
              <a:rPr lang="en-US" dirty="0">
                <a:cs typeface="Arial"/>
              </a:rPr>
              <a:t>: requested renew-till </a:t>
            </a:r>
            <a:r>
              <a:rPr lang="en-US" dirty="0" smtClean="0">
                <a:cs typeface="Arial"/>
              </a:rPr>
              <a:t>time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0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cs typeface="Arial"/>
              </a:rPr>
              <a:t>Nonce</a:t>
            </a:r>
            <a:r>
              <a:rPr lang="en-US" b="1" dirty="0">
                <a:cs typeface="Arial"/>
              </a:rPr>
              <a:t>:</a:t>
            </a:r>
            <a:r>
              <a:rPr lang="en-US" dirty="0">
                <a:cs typeface="Arial"/>
              </a:rPr>
              <a:t> A random value to be repeated in message (2) to assure that the </a:t>
            </a:r>
            <a:r>
              <a:rPr lang="en-US" dirty="0" smtClean="0">
                <a:cs typeface="Arial"/>
              </a:rPr>
              <a:t>response is </a:t>
            </a:r>
            <a:r>
              <a:rPr lang="en-US" dirty="0">
                <a:cs typeface="Arial"/>
              </a:rPr>
              <a:t>fresh and has not been replayed by an </a:t>
            </a:r>
            <a:r>
              <a:rPr lang="en-US" dirty="0" smtClean="0">
                <a:cs typeface="Arial"/>
              </a:rPr>
              <a:t>opponent.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61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Message (2) returns a ticket-granting ticket, identifying information for </a:t>
            </a:r>
            <a:r>
              <a:rPr lang="en-US" dirty="0" smtClean="0">
                <a:cs typeface="Arial"/>
              </a:rPr>
              <a:t>the client</a:t>
            </a:r>
            <a:r>
              <a:rPr lang="en-US" dirty="0">
                <a:cs typeface="Arial"/>
              </a:rPr>
              <a:t>, and a block encrypted using the encryption key based on the user’s password</a:t>
            </a:r>
            <a:r>
              <a:rPr lang="en-US" dirty="0" smtClean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1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block includes the session key to be used between the client and the TGS, </a:t>
            </a:r>
            <a:r>
              <a:rPr lang="en-US" dirty="0" smtClean="0">
                <a:cs typeface="Arial"/>
              </a:rPr>
              <a:t>times specified </a:t>
            </a:r>
            <a:r>
              <a:rPr lang="en-US" dirty="0">
                <a:cs typeface="Arial"/>
              </a:rPr>
              <a:t>in message (1), the nonce from message (1), and TGS identifying information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The Version 5 Authentication Dialogue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3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12636</TotalTime>
  <Words>636</Words>
  <Application>Microsoft Office PowerPoint</Application>
  <PresentationFormat>On-screen Show (4:3)</PresentationFormat>
  <Paragraphs>81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  <vt:lpstr>The Version 5 Authentication Dialogue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5765</cp:revision>
  <cp:lastPrinted>2015-04-15T04:00:00Z</cp:lastPrinted>
  <dcterms:created xsi:type="dcterms:W3CDTF">2015-04-10T12:56:27Z</dcterms:created>
  <dcterms:modified xsi:type="dcterms:W3CDTF">2016-05-14T12:41:31Z</dcterms:modified>
</cp:coreProperties>
</file>