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510" r:id="rId5"/>
    <p:sldId id="511" r:id="rId6"/>
    <p:sldId id="512" r:id="rId7"/>
    <p:sldId id="513" r:id="rId8"/>
    <p:sldId id="514" r:id="rId9"/>
    <p:sldId id="515" r:id="rId10"/>
    <p:sldId id="516" r:id="rId11"/>
    <p:sldId id="519" r:id="rId12"/>
    <p:sldId id="520" r:id="rId13"/>
    <p:sldId id="521" r:id="rId14"/>
    <p:sldId id="522" r:id="rId15"/>
    <p:sldId id="523" r:id="rId16"/>
    <p:sldId id="524" r:id="rId17"/>
    <p:sldId id="525" r:id="rId18"/>
    <p:sldId id="527" r:id="rId19"/>
    <p:sldId id="528" r:id="rId20"/>
    <p:sldId id="529" r:id="rId21"/>
    <p:sldId id="526" r:id="rId22"/>
    <p:sldId id="530" r:id="rId23"/>
    <p:sldId id="531" r:id="rId24"/>
    <p:sldId id="532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4 Authentication Dialogue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Kerberos Solution: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threat is that an opponent will steal the ticket and use it before it expires.</a:t>
            </a:r>
          </a:p>
          <a:p>
            <a:r>
              <a:rPr lang="en-US" dirty="0" smtClean="0">
                <a:latin typeface="+mj-lt"/>
                <a:cs typeface="Arial"/>
              </a:rPr>
              <a:t>Let </a:t>
            </a:r>
            <a:r>
              <a:rPr lang="en-US" dirty="0">
                <a:latin typeface="+mj-lt"/>
                <a:cs typeface="Arial"/>
              </a:rPr>
              <a:t>the AS provide both the client and the TGS with a secret piece of information in a secure manner. </a:t>
            </a: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34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Then client can prove its identity to TGS by revealing secret  information, again in a secure manner.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Kerberos uses </a:t>
            </a:r>
            <a:r>
              <a:rPr lang="en-US" dirty="0">
                <a:latin typeface="+mj-lt"/>
                <a:cs typeface="Arial"/>
              </a:rPr>
              <a:t>an encryption key as the </a:t>
            </a:r>
            <a:r>
              <a:rPr lang="en-US" dirty="0" smtClean="0">
                <a:latin typeface="+mj-lt"/>
                <a:cs typeface="Arial"/>
              </a:rPr>
              <a:t>secure information</a:t>
            </a:r>
            <a:r>
              <a:rPr lang="en-US" dirty="0">
                <a:latin typeface="+mj-lt"/>
                <a:cs typeface="Arial"/>
              </a:rPr>
              <a:t>; this is referred to as a session </a:t>
            </a:r>
            <a:r>
              <a:rPr lang="en-US" dirty="0" smtClean="0">
                <a:latin typeface="+mj-lt"/>
                <a:cs typeface="Arial"/>
              </a:rPr>
              <a:t>key.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99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client </a:t>
            </a:r>
            <a:r>
              <a:rPr lang="en-US" dirty="0"/>
              <a:t>sends a message to the AS requesting access to the TGS.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AS </a:t>
            </a:r>
            <a:r>
              <a:rPr lang="en-US" dirty="0" smtClean="0"/>
              <a:t>responds with </a:t>
            </a:r>
            <a:r>
              <a:rPr lang="en-US" dirty="0"/>
              <a:t>a message, encrypted with a key derived from the user’s password (</a:t>
            </a:r>
            <a:r>
              <a:rPr lang="en-US" i="1" dirty="0"/>
              <a:t>K</a:t>
            </a:r>
            <a:r>
              <a:rPr lang="en-US" i="1" baseline="-25000" dirty="0"/>
              <a:t>C</a:t>
            </a:r>
            <a:r>
              <a:rPr lang="en-US" dirty="0"/>
              <a:t>), </a:t>
            </a:r>
            <a:r>
              <a:rPr lang="en-US" dirty="0" smtClean="0"/>
              <a:t>that contains </a:t>
            </a:r>
            <a:r>
              <a:rPr lang="en-US" dirty="0"/>
              <a:t>the ticket.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9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encrypted message also contains a copy of the session </a:t>
            </a:r>
            <a:r>
              <a:rPr lang="en-US" dirty="0" smtClean="0"/>
              <a:t>key, K</a:t>
            </a:r>
            <a:r>
              <a:rPr lang="en-US" baseline="-25000" dirty="0" smtClean="0"/>
              <a:t>C,tgs</a:t>
            </a:r>
            <a:r>
              <a:rPr lang="en-US" dirty="0" smtClean="0"/>
              <a:t>.</a:t>
            </a:r>
          </a:p>
          <a:p>
            <a:r>
              <a:rPr lang="en-US" dirty="0" smtClean="0"/>
              <a:t>Because this </a:t>
            </a:r>
            <a:r>
              <a:rPr lang="en-US" dirty="0"/>
              <a:t>session key is </a:t>
            </a:r>
            <a:r>
              <a:rPr lang="en-US" dirty="0" smtClean="0"/>
              <a:t>inside the message </a:t>
            </a:r>
            <a:r>
              <a:rPr lang="en-US" dirty="0"/>
              <a:t>encrypted with K</a:t>
            </a:r>
            <a:r>
              <a:rPr lang="en-US" baseline="-25000" dirty="0"/>
              <a:t>C</a:t>
            </a:r>
            <a:r>
              <a:rPr lang="en-US" dirty="0"/>
              <a:t>, only the user’s client </a:t>
            </a:r>
            <a:r>
              <a:rPr lang="en-US" dirty="0" smtClean="0"/>
              <a:t>can read </a:t>
            </a:r>
            <a:r>
              <a:rPr lang="en-US" dirty="0"/>
              <a:t>it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same session key is included in the ticket, which can be read only by </a:t>
            </a:r>
            <a:r>
              <a:rPr lang="en-US" dirty="0" smtClean="0"/>
              <a:t>the TGS.</a:t>
            </a:r>
          </a:p>
          <a:p>
            <a:r>
              <a:rPr lang="en-US" dirty="0"/>
              <a:t>Thus, the session key has been securely delivered to both C and the TGS.</a:t>
            </a:r>
            <a:endParaRPr lang="en-US" dirty="0" smtClean="0"/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18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" y="2562225"/>
            <a:ext cx="7402286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659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Message (1) includes a timestamp, so that the AS </a:t>
            </a:r>
            <a:r>
              <a:rPr lang="en-US" dirty="0" smtClean="0"/>
              <a:t>knows that </a:t>
            </a:r>
            <a:r>
              <a:rPr lang="en-US" dirty="0"/>
              <a:t>the message is timely</a:t>
            </a:r>
            <a:r>
              <a:rPr lang="en-US" dirty="0" smtClean="0"/>
              <a:t>.</a:t>
            </a:r>
          </a:p>
          <a:p>
            <a:r>
              <a:rPr lang="en-US" dirty="0" smtClean="0"/>
              <a:t>Message </a:t>
            </a:r>
            <a:r>
              <a:rPr lang="en-US" dirty="0"/>
              <a:t>(2) includes several elements of the ticket in </a:t>
            </a:r>
            <a:r>
              <a:rPr lang="en-US" dirty="0" smtClean="0"/>
              <a:t>a form </a:t>
            </a:r>
            <a:r>
              <a:rPr lang="en-US" dirty="0"/>
              <a:t>accessible to C</a:t>
            </a:r>
            <a:r>
              <a:rPr lang="en-US" dirty="0" smtClean="0"/>
              <a:t>. </a:t>
            </a:r>
          </a:p>
          <a:p>
            <a:r>
              <a:rPr lang="en-US" dirty="0" smtClean="0"/>
              <a:t>C learns that </a:t>
            </a:r>
            <a:r>
              <a:rPr lang="en-US" dirty="0"/>
              <a:t>this ticket is </a:t>
            </a:r>
            <a:r>
              <a:rPr lang="en-US" dirty="0" smtClean="0"/>
              <a:t>for </a:t>
            </a:r>
            <a:r>
              <a:rPr lang="en-US" dirty="0"/>
              <a:t>TGS </a:t>
            </a:r>
            <a:r>
              <a:rPr lang="en-US" dirty="0" smtClean="0"/>
              <a:t>and when it expires.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36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Now C sends </a:t>
            </a:r>
            <a:r>
              <a:rPr lang="en-US" dirty="0"/>
              <a:t>the TGS a message that includes the ticket plus the ID of </a:t>
            </a:r>
            <a:r>
              <a:rPr lang="en-US" dirty="0" smtClean="0"/>
              <a:t>the requested service.</a:t>
            </a:r>
          </a:p>
          <a:p>
            <a:r>
              <a:rPr lang="en-US" dirty="0" smtClean="0"/>
              <a:t>C also </a:t>
            </a:r>
            <a:r>
              <a:rPr lang="en-US" dirty="0"/>
              <a:t>transmits an authenticator</a:t>
            </a:r>
            <a:r>
              <a:rPr lang="en-US" dirty="0" smtClean="0"/>
              <a:t>, which </a:t>
            </a:r>
            <a:r>
              <a:rPr lang="en-US" dirty="0"/>
              <a:t>includes the ID and address of C’s user and a timestamp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20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authenticator is intended for use only once and has a very </a:t>
            </a:r>
            <a:r>
              <a:rPr lang="en-US" dirty="0" smtClean="0"/>
              <a:t>short lifetime.</a:t>
            </a:r>
          </a:p>
          <a:p>
            <a:r>
              <a:rPr lang="en-US" dirty="0" smtClean="0"/>
              <a:t>Now </a:t>
            </a:r>
            <a:r>
              <a:rPr lang="en-US" dirty="0"/>
              <a:t>TGS can decrypt the ticket with the key that it shares with AS. </a:t>
            </a:r>
          </a:p>
          <a:p>
            <a:r>
              <a:rPr lang="en-US" dirty="0"/>
              <a:t>This ticket indicates that user C has been provided with the session key K</a:t>
            </a:r>
            <a:r>
              <a:rPr lang="en-US" baseline="-25000" dirty="0"/>
              <a:t>C,tgs</a:t>
            </a:r>
            <a:r>
              <a:rPr lang="en-US" dirty="0"/>
              <a:t>.</a:t>
            </a:r>
            <a:endParaRPr lang="en-US" dirty="0" smtClean="0"/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72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TGS uses the session key </a:t>
            </a:r>
            <a:r>
              <a:rPr lang="en-US" dirty="0" smtClean="0"/>
              <a:t>to decrypt </a:t>
            </a:r>
            <a:r>
              <a:rPr lang="en-US" dirty="0"/>
              <a:t>the authenticator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TGS can then check the name and address from the authenticator with that of the ticket and with the network address of the incoming message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05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fr-FR" sz="2800" dirty="0" smtClean="0">
                <a:cs typeface="Arial" pitchFamily="34" charset="0"/>
              </a:rPr>
              <a:t>explain </a:t>
            </a:r>
            <a:r>
              <a:rPr lang="en-US" sz="2800" dirty="0" smtClean="0"/>
              <a:t>Kerberos </a:t>
            </a:r>
            <a:r>
              <a:rPr lang="fr-FR" sz="2800" dirty="0" smtClean="0">
                <a:cs typeface="Arial" pitchFamily="34" charset="0"/>
              </a:rPr>
              <a:t>V4 </a:t>
            </a:r>
            <a:r>
              <a:rPr lang="fr-FR" sz="2800" dirty="0" smtClean="0">
                <a:cs typeface="Arial" pitchFamily="34" charset="0"/>
              </a:rPr>
              <a:t>authentication </a:t>
            </a:r>
            <a:r>
              <a:rPr lang="fr-FR" sz="2800" dirty="0">
                <a:cs typeface="Arial" pitchFamily="34" charset="0"/>
              </a:rPr>
              <a:t>dialogue.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If </a:t>
            </a:r>
            <a:r>
              <a:rPr lang="en-US" dirty="0"/>
              <a:t>all match, then the TGS is assured that the sender of the ticket is </a:t>
            </a:r>
            <a:r>
              <a:rPr lang="en-US" dirty="0" smtClean="0"/>
              <a:t>indeed the </a:t>
            </a:r>
            <a:r>
              <a:rPr lang="en-US" dirty="0"/>
              <a:t>ticket’s real owner.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08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86" y="2076450"/>
            <a:ext cx="7329714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55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C now has a reusable service-granting ticket for V</a:t>
            </a:r>
            <a:r>
              <a:rPr lang="en-US" dirty="0" smtClean="0"/>
              <a:t>. When </a:t>
            </a:r>
            <a:r>
              <a:rPr lang="en-US" dirty="0"/>
              <a:t>C presents this </a:t>
            </a:r>
            <a:r>
              <a:rPr lang="en-US" dirty="0" smtClean="0"/>
              <a:t>ticket, </a:t>
            </a:r>
            <a:r>
              <a:rPr lang="en-US" dirty="0"/>
              <a:t>it also sends an authenticator.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server can decrypt </a:t>
            </a:r>
            <a:r>
              <a:rPr lang="en-US" dirty="0" smtClean="0"/>
              <a:t>the ticket</a:t>
            </a:r>
            <a:r>
              <a:rPr lang="en-US" dirty="0"/>
              <a:t>, recover the session key, and decrypt the authenticator.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62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mutual authentication is required, the server returns the value of the timestamp from the authenticator</a:t>
            </a:r>
            <a:r>
              <a:rPr lang="en-US" dirty="0" smtClean="0"/>
              <a:t>, incremented </a:t>
            </a:r>
            <a:r>
              <a:rPr lang="en-US" dirty="0"/>
              <a:t>by 1, and encrypted in the session key. </a:t>
            </a:r>
            <a:endParaRPr lang="en-US" dirty="0" smtClean="0"/>
          </a:p>
          <a:p>
            <a:r>
              <a:rPr lang="en-US" dirty="0" smtClean="0"/>
              <a:t>C </a:t>
            </a:r>
            <a:r>
              <a:rPr lang="en-US" dirty="0"/>
              <a:t>can decrypt this </a:t>
            </a:r>
            <a:r>
              <a:rPr lang="en-US" dirty="0" smtClean="0"/>
              <a:t>message.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95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2281238"/>
            <a:ext cx="7486650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08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Two issues with </a:t>
            </a:r>
            <a:r>
              <a:rPr lang="en-US" dirty="0">
                <a:cs typeface="Arial"/>
              </a:rPr>
              <a:t>the more </a:t>
            </a:r>
            <a:r>
              <a:rPr lang="en-US" dirty="0" smtClean="0">
                <a:cs typeface="Arial"/>
              </a:rPr>
              <a:t>secure authentication dialogue:</a:t>
            </a:r>
          </a:p>
          <a:p>
            <a:r>
              <a:rPr lang="en-US" dirty="0" smtClean="0">
                <a:cs typeface="Arial"/>
              </a:rPr>
              <a:t>First </a:t>
            </a:r>
            <a:r>
              <a:rPr lang="en-US" dirty="0">
                <a:cs typeface="Arial"/>
              </a:rPr>
              <a:t>problem is the lifetime associated with the </a:t>
            </a:r>
            <a:r>
              <a:rPr lang="en-US" dirty="0" smtClean="0">
                <a:cs typeface="Arial"/>
              </a:rPr>
              <a:t>ticket-granting </a:t>
            </a:r>
            <a:r>
              <a:rPr lang="en-US" dirty="0">
                <a:cs typeface="Arial"/>
              </a:rPr>
              <a:t>ticket.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1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If </a:t>
            </a:r>
            <a:r>
              <a:rPr lang="en-US" dirty="0">
                <a:cs typeface="Arial"/>
              </a:rPr>
              <a:t>this lifetime is very short (e.g., minutes), then the user will be </a:t>
            </a:r>
            <a:r>
              <a:rPr lang="en-US" dirty="0" smtClean="0">
                <a:cs typeface="Arial"/>
              </a:rPr>
              <a:t>repeatedly asked </a:t>
            </a:r>
            <a:r>
              <a:rPr lang="en-US" dirty="0">
                <a:cs typeface="Arial"/>
              </a:rPr>
              <a:t>for a password.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If </a:t>
            </a:r>
            <a:r>
              <a:rPr lang="en-US" dirty="0">
                <a:cs typeface="Arial"/>
              </a:rPr>
              <a:t>the lifetime is long (e.g., hours), then an opponent has </a:t>
            </a:r>
            <a:r>
              <a:rPr lang="en-US" dirty="0" smtClean="0">
                <a:cs typeface="Arial"/>
              </a:rPr>
              <a:t>a greater </a:t>
            </a:r>
            <a:r>
              <a:rPr lang="en-US" dirty="0">
                <a:cs typeface="Arial"/>
              </a:rPr>
              <a:t>opportunity for </a:t>
            </a:r>
            <a:r>
              <a:rPr lang="en-US" dirty="0" smtClean="0">
                <a:cs typeface="Arial"/>
              </a:rPr>
              <a:t>replay.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25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An opponent could </a:t>
            </a:r>
            <a:r>
              <a:rPr lang="en-US" dirty="0" smtClean="0">
                <a:cs typeface="Arial"/>
              </a:rPr>
              <a:t>capture </a:t>
            </a:r>
            <a:r>
              <a:rPr lang="en-US" dirty="0">
                <a:cs typeface="Arial"/>
              </a:rPr>
              <a:t>a copy of the ticket-granting ticket </a:t>
            </a:r>
            <a:r>
              <a:rPr lang="en-US" dirty="0" smtClean="0">
                <a:cs typeface="Arial"/>
              </a:rPr>
              <a:t>and then </a:t>
            </a:r>
            <a:r>
              <a:rPr lang="en-US" dirty="0">
                <a:cs typeface="Arial"/>
              </a:rPr>
              <a:t>wait for the legitimate user </a:t>
            </a:r>
            <a:r>
              <a:rPr lang="en-US" dirty="0" smtClean="0">
                <a:cs typeface="Arial"/>
              </a:rPr>
              <a:t>to log </a:t>
            </a:r>
            <a:r>
              <a:rPr lang="en-US" dirty="0">
                <a:cs typeface="Arial"/>
              </a:rPr>
              <a:t>out.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Then </a:t>
            </a:r>
            <a:r>
              <a:rPr lang="en-US" dirty="0">
                <a:cs typeface="Arial"/>
              </a:rPr>
              <a:t>opponent could forge the legitimate user’s network address </a:t>
            </a:r>
            <a:r>
              <a:rPr lang="en-US" dirty="0" smtClean="0">
                <a:cs typeface="Arial"/>
              </a:rPr>
              <a:t>and send </a:t>
            </a:r>
            <a:r>
              <a:rPr lang="en-US" dirty="0">
                <a:cs typeface="Arial"/>
              </a:rPr>
              <a:t>the message  </a:t>
            </a:r>
            <a:r>
              <a:rPr lang="en-US" dirty="0" smtClean="0">
                <a:cs typeface="Arial"/>
              </a:rPr>
              <a:t>to </a:t>
            </a:r>
            <a:r>
              <a:rPr lang="en-US" dirty="0">
                <a:cs typeface="Arial"/>
              </a:rPr>
              <a:t>the TGS.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91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This </a:t>
            </a:r>
            <a:r>
              <a:rPr lang="en-US" dirty="0">
                <a:cs typeface="Arial"/>
              </a:rPr>
              <a:t>would give the opponent </a:t>
            </a:r>
            <a:r>
              <a:rPr lang="en-US" dirty="0" smtClean="0">
                <a:cs typeface="Arial"/>
              </a:rPr>
              <a:t>unlimited access </a:t>
            </a:r>
            <a:r>
              <a:rPr lang="en-US" dirty="0">
                <a:cs typeface="Arial"/>
              </a:rPr>
              <a:t>to the resources and files available to the legitimate user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A similar issue arises when an </a:t>
            </a:r>
            <a:r>
              <a:rPr lang="en-US" dirty="0">
                <a:cs typeface="Arial"/>
              </a:rPr>
              <a:t>opponent captures a service-granting ticket.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54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Thus</a:t>
            </a:r>
            <a:r>
              <a:rPr lang="en-US" dirty="0">
                <a:cs typeface="Arial"/>
              </a:rPr>
              <a:t>, we arrive at an additional requirement.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A </a:t>
            </a:r>
            <a:r>
              <a:rPr lang="en-US" dirty="0">
                <a:cs typeface="Arial"/>
              </a:rPr>
              <a:t>network service (the TGS </a:t>
            </a:r>
            <a:r>
              <a:rPr lang="en-US" dirty="0" smtClean="0">
                <a:cs typeface="Arial"/>
              </a:rPr>
              <a:t>or an </a:t>
            </a:r>
            <a:r>
              <a:rPr lang="en-US" dirty="0">
                <a:cs typeface="Arial"/>
              </a:rPr>
              <a:t>application service) must be able to prove that the person using a ticket is </a:t>
            </a:r>
            <a:r>
              <a:rPr lang="en-US" dirty="0" smtClean="0">
                <a:cs typeface="Arial"/>
              </a:rPr>
              <a:t>the same </a:t>
            </a:r>
            <a:r>
              <a:rPr lang="en-US" dirty="0">
                <a:cs typeface="Arial"/>
              </a:rPr>
              <a:t>person to whom that ticket was issued.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54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second problem </a:t>
            </a:r>
            <a:r>
              <a:rPr lang="en-US" dirty="0">
                <a:cs typeface="Arial"/>
              </a:rPr>
              <a:t>is that </a:t>
            </a:r>
            <a:r>
              <a:rPr lang="en-US" dirty="0" smtClean="0">
                <a:cs typeface="Arial"/>
              </a:rPr>
              <a:t>servers should authenticate themselves </a:t>
            </a:r>
            <a:r>
              <a:rPr lang="en-US" dirty="0">
                <a:cs typeface="Arial"/>
              </a:rPr>
              <a:t>to users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/>
              <a:t>An </a:t>
            </a:r>
            <a:r>
              <a:rPr lang="en-US" dirty="0"/>
              <a:t>opponent </a:t>
            </a:r>
            <a:r>
              <a:rPr lang="en-US" dirty="0" smtClean="0"/>
              <a:t>can sabotage the </a:t>
            </a:r>
            <a:r>
              <a:rPr lang="en-US" dirty="0"/>
              <a:t>configuration so that messages to a server were directed to another location.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Version 4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79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11177</TotalTime>
  <Words>846</Words>
  <Application>Microsoft Office PowerPoint</Application>
  <PresentationFormat>On-screen Show (4:3)</PresentationFormat>
  <Paragraphs>95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  <vt:lpstr>The Version 4 Authentication Dialogue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5335</cp:revision>
  <cp:lastPrinted>2015-04-15T04:00:00Z</cp:lastPrinted>
  <dcterms:created xsi:type="dcterms:W3CDTF">2015-04-10T12:56:27Z</dcterms:created>
  <dcterms:modified xsi:type="dcterms:W3CDTF">2016-05-09T05:13:55Z</dcterms:modified>
</cp:coreProperties>
</file>