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591" r:id="rId5"/>
    <p:sldId id="592" r:id="rId6"/>
    <p:sldId id="593" r:id="rId7"/>
    <p:sldId id="594" r:id="rId8"/>
    <p:sldId id="595" r:id="rId9"/>
    <p:sldId id="596" r:id="rId10"/>
    <p:sldId id="597" r:id="rId11"/>
    <p:sldId id="598" r:id="rId12"/>
    <p:sldId id="599" r:id="rId13"/>
    <p:sldId id="600" r:id="rId14"/>
    <p:sldId id="609" r:id="rId15"/>
    <p:sldId id="602" r:id="rId16"/>
    <p:sldId id="603" r:id="rId17"/>
    <p:sldId id="604" r:id="rId18"/>
    <p:sldId id="605" r:id="rId19"/>
    <p:sldId id="606" r:id="rId20"/>
    <p:sldId id="607" r:id="rId21"/>
    <p:sldId id="608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</a:t>
            </a:r>
            <a:r>
              <a:rPr lang="en-US" sz="2900" b="1" dirty="0" smtClean="0">
                <a:solidFill>
                  <a:srgbClr val="002060"/>
                </a:solidFill>
                <a:latin typeface="Arial"/>
                <a:cs typeface="Arial"/>
              </a:rPr>
              <a:t>Computing Reference Architecture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Cloud auditor:</a:t>
            </a:r>
            <a:r>
              <a:rPr lang="en-US" dirty="0">
                <a:latin typeface="+mj-lt"/>
                <a:cs typeface="Arial"/>
              </a:rPr>
              <a:t> A party that can conduct independent assessment of cloud services</a:t>
            </a:r>
            <a:r>
              <a:rPr lang="en-US" dirty="0" smtClean="0">
                <a:latin typeface="+mj-lt"/>
                <a:cs typeface="Arial"/>
              </a:rPr>
              <a:t>, information </a:t>
            </a:r>
            <a:r>
              <a:rPr lang="en-US" dirty="0">
                <a:latin typeface="+mj-lt"/>
                <a:cs typeface="Arial"/>
              </a:rPr>
              <a:t>system operations, performance, and security of the </a:t>
            </a:r>
            <a:r>
              <a:rPr lang="en-US" dirty="0" smtClean="0">
                <a:latin typeface="+mj-lt"/>
                <a:cs typeface="Arial"/>
              </a:rPr>
              <a:t>cloud implementation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0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Cloud broker: </a:t>
            </a:r>
            <a:r>
              <a:rPr lang="en-US" dirty="0">
                <a:latin typeface="+mj-lt"/>
                <a:cs typeface="Arial"/>
              </a:rPr>
              <a:t>An entity that manages the use, performance, and delivery </a:t>
            </a:r>
            <a:r>
              <a:rPr lang="en-US" dirty="0" smtClean="0">
                <a:latin typeface="+mj-lt"/>
                <a:cs typeface="Arial"/>
              </a:rPr>
              <a:t>of cloud </a:t>
            </a:r>
            <a:r>
              <a:rPr lang="en-US" dirty="0">
                <a:latin typeface="+mj-lt"/>
                <a:cs typeface="Arial"/>
              </a:rPr>
              <a:t>services, and negotiates relationships between CPs and cloud consumers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67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+mj-lt"/>
                <a:cs typeface="Arial"/>
              </a:rPr>
              <a:t>Cloud </a:t>
            </a:r>
            <a:r>
              <a:rPr lang="en-US" b="1" dirty="0">
                <a:latin typeface="+mj-lt"/>
                <a:cs typeface="Arial"/>
              </a:rPr>
              <a:t>carrier: </a:t>
            </a:r>
            <a:r>
              <a:rPr lang="en-US" dirty="0">
                <a:latin typeface="+mj-lt"/>
                <a:cs typeface="Arial"/>
              </a:rPr>
              <a:t>An intermediary that provides connectivity and transport </a:t>
            </a:r>
            <a:r>
              <a:rPr lang="en-US" dirty="0" smtClean="0">
                <a:latin typeface="+mj-lt"/>
                <a:cs typeface="Arial"/>
              </a:rPr>
              <a:t>of cloud </a:t>
            </a:r>
            <a:r>
              <a:rPr lang="en-US" dirty="0">
                <a:latin typeface="+mj-lt"/>
                <a:cs typeface="Arial"/>
              </a:rPr>
              <a:t>services from CPs to cloud consumers.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40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A </a:t>
            </a:r>
            <a:r>
              <a:rPr lang="en-US" b="1" dirty="0">
                <a:latin typeface="+mj-lt"/>
                <a:cs typeface="Arial"/>
              </a:rPr>
              <a:t>cloud provider</a:t>
            </a:r>
            <a:r>
              <a:rPr lang="en-US" dirty="0">
                <a:latin typeface="+mj-lt"/>
                <a:cs typeface="Arial"/>
              </a:rPr>
              <a:t> can provide one or more of the cloud services to </a:t>
            </a:r>
            <a:r>
              <a:rPr lang="en-US" dirty="0" smtClean="0">
                <a:latin typeface="+mj-lt"/>
                <a:cs typeface="Arial"/>
              </a:rPr>
              <a:t>meet IT </a:t>
            </a:r>
            <a:r>
              <a:rPr lang="en-US" dirty="0">
                <a:latin typeface="+mj-lt"/>
                <a:cs typeface="Arial"/>
              </a:rPr>
              <a:t>and business </a:t>
            </a:r>
            <a:r>
              <a:rPr lang="en-US" dirty="0" smtClean="0">
                <a:latin typeface="+mj-lt"/>
                <a:cs typeface="Arial"/>
              </a:rPr>
              <a:t>requirements </a:t>
            </a:r>
            <a:r>
              <a:rPr lang="en-US" dirty="0">
                <a:latin typeface="+mj-lt"/>
                <a:cs typeface="Arial"/>
              </a:rPr>
              <a:t>of </a:t>
            </a:r>
            <a:r>
              <a:rPr lang="en-US" b="1" dirty="0">
                <a:latin typeface="+mj-lt"/>
                <a:cs typeface="Arial"/>
              </a:rPr>
              <a:t>cloud consumers</a:t>
            </a:r>
            <a:r>
              <a:rPr lang="en-US" dirty="0">
                <a:latin typeface="+mj-lt"/>
                <a:cs typeface="Arial"/>
              </a:rPr>
              <a:t>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36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For each of the three </a:t>
            </a:r>
            <a:r>
              <a:rPr lang="en-US" dirty="0" smtClean="0">
                <a:latin typeface="+mj-lt"/>
                <a:cs typeface="Arial"/>
              </a:rPr>
              <a:t>service models </a:t>
            </a:r>
            <a:r>
              <a:rPr lang="en-US" dirty="0">
                <a:latin typeface="+mj-lt"/>
                <a:cs typeface="Arial"/>
              </a:rPr>
              <a:t>(</a:t>
            </a:r>
            <a:r>
              <a:rPr lang="en-US" dirty="0" err="1">
                <a:latin typeface="+mj-lt"/>
                <a:cs typeface="Arial"/>
              </a:rPr>
              <a:t>SaaS</a:t>
            </a:r>
            <a:r>
              <a:rPr lang="en-US" dirty="0">
                <a:latin typeface="+mj-lt"/>
                <a:cs typeface="Arial"/>
              </a:rPr>
              <a:t>, </a:t>
            </a:r>
            <a:r>
              <a:rPr lang="en-US" dirty="0" err="1">
                <a:latin typeface="+mj-lt"/>
                <a:cs typeface="Arial"/>
              </a:rPr>
              <a:t>PaaS</a:t>
            </a:r>
            <a:r>
              <a:rPr lang="en-US" dirty="0">
                <a:latin typeface="+mj-lt"/>
                <a:cs typeface="Arial"/>
              </a:rPr>
              <a:t>, </a:t>
            </a:r>
            <a:r>
              <a:rPr lang="en-US" dirty="0" err="1">
                <a:latin typeface="+mj-lt"/>
                <a:cs typeface="Arial"/>
              </a:rPr>
              <a:t>IaaS</a:t>
            </a:r>
            <a:r>
              <a:rPr lang="en-US" dirty="0">
                <a:latin typeface="+mj-lt"/>
                <a:cs typeface="Arial"/>
              </a:rPr>
              <a:t>), the CP provides the storage and </a:t>
            </a:r>
            <a:r>
              <a:rPr lang="en-US">
                <a:latin typeface="+mj-lt"/>
                <a:cs typeface="Arial"/>
              </a:rPr>
              <a:t>processing </a:t>
            </a:r>
            <a:r>
              <a:rPr lang="en-US" smtClean="0">
                <a:latin typeface="+mj-lt"/>
                <a:cs typeface="Arial"/>
              </a:rPr>
              <a:t>facilities needed </a:t>
            </a:r>
            <a:r>
              <a:rPr lang="en-US" dirty="0">
                <a:latin typeface="+mj-lt"/>
                <a:cs typeface="Arial"/>
              </a:rPr>
              <a:t>to support that service model, together with a cloud interface for </a:t>
            </a:r>
            <a:r>
              <a:rPr lang="en-US">
                <a:latin typeface="+mj-lt"/>
                <a:cs typeface="Arial"/>
              </a:rPr>
              <a:t>cloud </a:t>
            </a:r>
            <a:r>
              <a:rPr lang="en-US" smtClean="0">
                <a:latin typeface="+mj-lt"/>
                <a:cs typeface="Arial"/>
              </a:rPr>
              <a:t>service consumers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27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</a:t>
            </a:r>
            <a:r>
              <a:rPr lang="en-US" b="1" dirty="0">
                <a:latin typeface="+mj-lt"/>
                <a:cs typeface="Arial"/>
              </a:rPr>
              <a:t>cloud carrier</a:t>
            </a:r>
            <a:r>
              <a:rPr lang="en-US" dirty="0">
                <a:latin typeface="+mj-lt"/>
                <a:cs typeface="Arial"/>
              </a:rPr>
              <a:t> is a networking facility that provides connectivity and </a:t>
            </a:r>
            <a:r>
              <a:rPr lang="en-US" dirty="0" smtClean="0">
                <a:latin typeface="+mj-lt"/>
                <a:cs typeface="Arial"/>
              </a:rPr>
              <a:t>transport of </a:t>
            </a:r>
            <a:r>
              <a:rPr lang="en-US" dirty="0">
                <a:latin typeface="+mj-lt"/>
                <a:cs typeface="Arial"/>
              </a:rPr>
              <a:t>cloud services between cloud consumers and CPs.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9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 </a:t>
            </a:r>
            <a:r>
              <a:rPr lang="en-US" b="1" dirty="0">
                <a:latin typeface="+mj-lt"/>
                <a:cs typeface="Arial"/>
              </a:rPr>
              <a:t>cloud broker</a:t>
            </a:r>
            <a:r>
              <a:rPr lang="en-US" dirty="0">
                <a:latin typeface="+mj-lt"/>
                <a:cs typeface="Arial"/>
              </a:rPr>
              <a:t> is useful when cloud services are too complex for a cloud </a:t>
            </a:r>
            <a:r>
              <a:rPr lang="en-US" dirty="0" smtClean="0">
                <a:latin typeface="+mj-lt"/>
                <a:cs typeface="Arial"/>
              </a:rPr>
              <a:t>consumer to </a:t>
            </a:r>
            <a:r>
              <a:rPr lang="en-US" dirty="0">
                <a:latin typeface="+mj-lt"/>
                <a:cs typeface="Arial"/>
              </a:rPr>
              <a:t>easily manage.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Three </a:t>
            </a:r>
            <a:r>
              <a:rPr lang="en-US" dirty="0">
                <a:latin typeface="+mj-lt"/>
                <a:cs typeface="Arial"/>
              </a:rPr>
              <a:t>areas of support can be offered by a cloud broker: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69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 </a:t>
            </a:r>
            <a:r>
              <a:rPr lang="en-US" b="1" dirty="0">
                <a:latin typeface="+mj-lt"/>
                <a:cs typeface="Arial"/>
              </a:rPr>
              <a:t>cloud broker</a:t>
            </a:r>
            <a:r>
              <a:rPr lang="en-US" dirty="0">
                <a:latin typeface="+mj-lt"/>
                <a:cs typeface="Arial"/>
              </a:rPr>
              <a:t> is useful when cloud services are too complex for a cloud </a:t>
            </a:r>
            <a:r>
              <a:rPr lang="en-US" dirty="0" smtClean="0">
                <a:latin typeface="+mj-lt"/>
                <a:cs typeface="Arial"/>
              </a:rPr>
              <a:t>consumer to </a:t>
            </a:r>
            <a:r>
              <a:rPr lang="en-US" dirty="0">
                <a:latin typeface="+mj-lt"/>
                <a:cs typeface="Arial"/>
              </a:rPr>
              <a:t>easily manage.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Three </a:t>
            </a:r>
            <a:r>
              <a:rPr lang="en-US" dirty="0">
                <a:latin typeface="+mj-lt"/>
                <a:cs typeface="Arial"/>
              </a:rPr>
              <a:t>areas of support can be offered by a cloud broker: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58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Service intermediation:</a:t>
            </a:r>
            <a:r>
              <a:rPr lang="en-US" dirty="0">
                <a:latin typeface="+mj-lt"/>
                <a:cs typeface="Arial"/>
              </a:rPr>
              <a:t> These are value-added services, such as identity management</a:t>
            </a:r>
            <a:r>
              <a:rPr lang="en-US" dirty="0" smtClean="0">
                <a:latin typeface="+mj-lt"/>
                <a:cs typeface="Arial"/>
              </a:rPr>
              <a:t>, performance </a:t>
            </a:r>
            <a:r>
              <a:rPr lang="en-US" dirty="0">
                <a:latin typeface="+mj-lt"/>
                <a:cs typeface="Arial"/>
              </a:rPr>
              <a:t>reporting, and enhanced security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58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+mj-lt"/>
                <a:cs typeface="Arial"/>
              </a:rPr>
              <a:t>Service </a:t>
            </a:r>
            <a:r>
              <a:rPr lang="en-US" b="1" dirty="0">
                <a:latin typeface="+mj-lt"/>
                <a:cs typeface="Arial"/>
              </a:rPr>
              <a:t>aggregation:</a:t>
            </a:r>
            <a:r>
              <a:rPr lang="en-US" dirty="0">
                <a:latin typeface="+mj-lt"/>
                <a:cs typeface="Arial"/>
              </a:rPr>
              <a:t> The broker combines multiple cloud services to </a:t>
            </a:r>
            <a:r>
              <a:rPr lang="en-US" dirty="0" smtClean="0">
                <a:latin typeface="+mj-lt"/>
                <a:cs typeface="Arial"/>
              </a:rPr>
              <a:t>meet consumer </a:t>
            </a:r>
            <a:r>
              <a:rPr lang="en-US" dirty="0">
                <a:latin typeface="+mj-lt"/>
                <a:cs typeface="Arial"/>
              </a:rPr>
              <a:t>needs not specifically addressed by a single CP, or to optimize </a:t>
            </a:r>
            <a:r>
              <a:rPr lang="en-US" dirty="0" smtClean="0">
                <a:latin typeface="+mj-lt"/>
                <a:cs typeface="Arial"/>
              </a:rPr>
              <a:t>performance or </a:t>
            </a:r>
            <a:r>
              <a:rPr lang="en-US" dirty="0">
                <a:latin typeface="+mj-lt"/>
                <a:cs typeface="Arial"/>
              </a:rPr>
              <a:t>minimize cost.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54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the cloud computing reference architecture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Service arbitrage</a:t>
            </a:r>
            <a:r>
              <a:rPr lang="en-US" b="1" dirty="0" smtClean="0">
                <a:latin typeface="+mj-lt"/>
                <a:cs typeface="Arial"/>
              </a:rPr>
              <a:t>: </a:t>
            </a:r>
            <a:r>
              <a:rPr lang="en-US" dirty="0"/>
              <a:t>means a broker has the </a:t>
            </a:r>
            <a:r>
              <a:rPr lang="en-US" dirty="0" smtClean="0"/>
              <a:t>flexibility to </a:t>
            </a:r>
            <a:r>
              <a:rPr lang="en-US" dirty="0"/>
              <a:t>choose services from multiple agencies</a:t>
            </a:r>
            <a:r>
              <a:rPr lang="en-US" dirty="0" smtClean="0"/>
              <a:t>.</a:t>
            </a:r>
          </a:p>
          <a:p>
            <a:r>
              <a:rPr lang="en-US" dirty="0"/>
              <a:t>A </a:t>
            </a:r>
            <a:r>
              <a:rPr lang="en-US" b="1" dirty="0"/>
              <a:t>cloud auditor </a:t>
            </a:r>
            <a:r>
              <a:rPr lang="en-US" dirty="0"/>
              <a:t>can evaluate the services provided by a CP in terms of </a:t>
            </a:r>
            <a:r>
              <a:rPr lang="en-US" dirty="0" smtClean="0"/>
              <a:t>security controls</a:t>
            </a:r>
            <a:r>
              <a:rPr lang="en-US" dirty="0"/>
              <a:t>, privacy impact, </a:t>
            </a:r>
            <a:r>
              <a:rPr lang="en-US" dirty="0" smtClean="0"/>
              <a:t>performance.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85" y="1140486"/>
            <a:ext cx="7300686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965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142271"/>
            <a:ext cx="7490697" cy="962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NIST SP 500-292 (NIST Cloud Computing Reference Architecture) </a:t>
            </a:r>
            <a:endParaRPr lang="en-US" sz="32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429" y="2428875"/>
            <a:ext cx="7300685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995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NIST developed the reference architecture with the following </a:t>
            </a:r>
            <a:r>
              <a:rPr lang="en-US" b="1" dirty="0" smtClean="0">
                <a:latin typeface="+mj-lt"/>
                <a:cs typeface="Arial"/>
              </a:rPr>
              <a:t>objectives</a:t>
            </a:r>
            <a:r>
              <a:rPr lang="en-US" dirty="0" smtClean="0">
                <a:latin typeface="+mj-lt"/>
                <a:cs typeface="Arial"/>
              </a:rPr>
              <a:t>:</a:t>
            </a:r>
          </a:p>
          <a:p>
            <a:r>
              <a:rPr lang="en-US" dirty="0">
                <a:latin typeface="+mj-lt"/>
                <a:cs typeface="Arial"/>
              </a:rPr>
              <a:t>to illustrate and understand the various cloud services in the context of </a:t>
            </a:r>
            <a:r>
              <a:rPr lang="en-US" dirty="0" smtClean="0">
                <a:latin typeface="+mj-lt"/>
                <a:cs typeface="Arial"/>
              </a:rPr>
              <a:t>an overall </a:t>
            </a:r>
            <a:r>
              <a:rPr lang="en-US" dirty="0">
                <a:latin typeface="+mj-lt"/>
                <a:cs typeface="Arial"/>
              </a:rPr>
              <a:t>cloud computing conceptual </a:t>
            </a:r>
            <a:r>
              <a:rPr lang="en-US" dirty="0" smtClean="0">
                <a:latin typeface="+mj-lt"/>
                <a:cs typeface="Arial"/>
              </a:rPr>
              <a:t>model.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66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to </a:t>
            </a:r>
            <a:r>
              <a:rPr lang="en-US" dirty="0">
                <a:latin typeface="+mj-lt"/>
                <a:cs typeface="Arial"/>
              </a:rPr>
              <a:t>provide a technical reference for consumers to understand, discuss, categorize</a:t>
            </a:r>
            <a:r>
              <a:rPr lang="en-US" dirty="0" smtClean="0">
                <a:latin typeface="+mj-lt"/>
                <a:cs typeface="Arial"/>
              </a:rPr>
              <a:t>, and </a:t>
            </a:r>
            <a:r>
              <a:rPr lang="en-US" dirty="0">
                <a:latin typeface="+mj-lt"/>
                <a:cs typeface="Arial"/>
              </a:rPr>
              <a:t>compare cloud </a:t>
            </a:r>
            <a:r>
              <a:rPr lang="en-US" dirty="0" smtClean="0">
                <a:latin typeface="+mj-lt"/>
                <a:cs typeface="Arial"/>
              </a:rPr>
              <a:t>services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2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to </a:t>
            </a:r>
            <a:r>
              <a:rPr lang="en-US" dirty="0">
                <a:latin typeface="+mj-lt"/>
                <a:cs typeface="Arial"/>
              </a:rPr>
              <a:t>facilitate the analysis of candidate standards for security, interoperability</a:t>
            </a:r>
            <a:r>
              <a:rPr lang="en-US" dirty="0" smtClean="0">
                <a:latin typeface="+mj-lt"/>
                <a:cs typeface="Arial"/>
              </a:rPr>
              <a:t>, and </a:t>
            </a:r>
            <a:r>
              <a:rPr lang="en-US" dirty="0">
                <a:latin typeface="+mj-lt"/>
                <a:cs typeface="Arial"/>
              </a:rPr>
              <a:t>portability and reference implementations</a:t>
            </a:r>
            <a:endParaRPr lang="en-US" dirty="0" smtClean="0">
              <a:latin typeface="+mj-lt"/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44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reference </a:t>
            </a:r>
            <a:r>
              <a:rPr lang="en-US" dirty="0" smtClean="0">
                <a:latin typeface="+mj-lt"/>
                <a:cs typeface="Arial"/>
              </a:rPr>
              <a:t>architecture </a:t>
            </a:r>
            <a:r>
              <a:rPr lang="en-US" dirty="0">
                <a:latin typeface="+mj-lt"/>
                <a:cs typeface="Arial"/>
              </a:rPr>
              <a:t>defines </a:t>
            </a:r>
            <a:r>
              <a:rPr lang="en-US" b="1" dirty="0">
                <a:latin typeface="+mj-lt"/>
                <a:cs typeface="Arial"/>
              </a:rPr>
              <a:t>five major </a:t>
            </a:r>
            <a:r>
              <a:rPr lang="en-US" b="1" dirty="0" smtClean="0">
                <a:latin typeface="+mj-lt"/>
                <a:cs typeface="Arial"/>
              </a:rPr>
              <a:t>actors</a:t>
            </a:r>
            <a:r>
              <a:rPr lang="en-US" dirty="0" smtClean="0">
                <a:latin typeface="+mj-lt"/>
                <a:cs typeface="Arial"/>
              </a:rPr>
              <a:t> in </a:t>
            </a:r>
            <a:r>
              <a:rPr lang="en-US" dirty="0">
                <a:latin typeface="+mj-lt"/>
                <a:cs typeface="Arial"/>
              </a:rPr>
              <a:t>terms of the roles and responsibilities</a:t>
            </a:r>
            <a:r>
              <a:rPr lang="en-US" dirty="0" smtClean="0">
                <a:latin typeface="+mj-lt"/>
                <a:cs typeface="Arial"/>
              </a:rPr>
              <a:t>:</a:t>
            </a:r>
          </a:p>
          <a:p>
            <a:r>
              <a:rPr lang="en-US" b="1" dirty="0"/>
              <a:t>Cloud consumer: </a:t>
            </a:r>
            <a:r>
              <a:rPr lang="en-US" dirty="0"/>
              <a:t>A person or organization that maintains a business </a:t>
            </a:r>
            <a:r>
              <a:rPr lang="en-US" dirty="0" smtClean="0"/>
              <a:t>relationship with</a:t>
            </a:r>
            <a:r>
              <a:rPr lang="en-US" dirty="0"/>
              <a:t>, and uses service from, cloud providers.</a:t>
            </a:r>
            <a:endParaRPr lang="en-US" dirty="0" smtClean="0">
              <a:latin typeface="+mj-lt"/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17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Cloud provider: </a:t>
            </a:r>
            <a:r>
              <a:rPr lang="en-US" dirty="0"/>
              <a:t>A person, organization, or entity responsible for making </a:t>
            </a:r>
            <a:r>
              <a:rPr lang="en-US" dirty="0" smtClean="0"/>
              <a:t>a service </a:t>
            </a:r>
            <a:r>
              <a:rPr lang="en-US" dirty="0"/>
              <a:t>available to interested parties</a:t>
            </a:r>
            <a:r>
              <a:rPr lang="en-US" dirty="0" smtClean="0"/>
              <a:t>.</a:t>
            </a:r>
            <a:endParaRPr lang="en-US" dirty="0" smtClean="0">
              <a:latin typeface="+mj-lt"/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Cloud Computing Reference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0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12616</TotalTime>
  <Words>590</Words>
  <Application>Microsoft Office PowerPoint</Application>
  <PresentationFormat>On-screen Show (4:3)</PresentationFormat>
  <Paragraphs>73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Reference Architecture</vt:lpstr>
      <vt:lpstr>Cloud Computing and its Elements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6781</cp:revision>
  <cp:lastPrinted>2015-04-15T04:00:00Z</cp:lastPrinted>
  <dcterms:created xsi:type="dcterms:W3CDTF">2015-04-10T12:56:27Z</dcterms:created>
  <dcterms:modified xsi:type="dcterms:W3CDTF">2016-05-29T01:56:15Z</dcterms:modified>
</cp:coreProperties>
</file>