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3" r:id="rId2"/>
    <p:sldId id="304" r:id="rId3"/>
    <p:sldId id="338" r:id="rId4"/>
    <p:sldId id="526" r:id="rId5"/>
    <p:sldId id="527" r:id="rId6"/>
    <p:sldId id="528" r:id="rId7"/>
    <p:sldId id="529" r:id="rId8"/>
    <p:sldId id="530" r:id="rId9"/>
    <p:sldId id="531" r:id="rId10"/>
    <p:sldId id="532" r:id="rId11"/>
    <p:sldId id="533" r:id="rId12"/>
    <p:sldId id="535" r:id="rId13"/>
    <p:sldId id="534" r:id="rId14"/>
    <p:sldId id="536" r:id="rId15"/>
    <p:sldId id="537" r:id="rId16"/>
    <p:sldId id="538" r:id="rId17"/>
    <p:sldId id="539" r:id="rId18"/>
    <p:sldId id="540" r:id="rId19"/>
    <p:sldId id="541" r:id="rId20"/>
    <p:sldId id="543" r:id="rId21"/>
    <p:sldId id="542" r:id="rId22"/>
    <p:sldId id="544" r:id="rId23"/>
    <p:sldId id="545" r:id="rId24"/>
    <p:sldId id="525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 smtClean="0">
                <a:solidFill>
                  <a:srgbClr val="002060"/>
                </a:solidFill>
                <a:latin typeface="Arial"/>
                <a:cs typeface="Arial"/>
              </a:rPr>
              <a:t>Differences Between Kerberos </a:t>
            </a:r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Version </a:t>
            </a:r>
            <a:r>
              <a:rPr lang="en-US" dirty="0">
                <a:cs typeface="Arial"/>
              </a:rPr>
              <a:t>5 network addresses are tagged with type and length</a:t>
            </a:r>
            <a:r>
              <a:rPr lang="en-US" dirty="0" smtClean="0">
                <a:cs typeface="Arial"/>
              </a:rPr>
              <a:t>, allowing </a:t>
            </a:r>
            <a:r>
              <a:rPr lang="en-US" dirty="0">
                <a:cs typeface="Arial"/>
              </a:rPr>
              <a:t>any network address type to be used.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57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3. Message byte ordering:</a:t>
            </a:r>
            <a:r>
              <a:rPr lang="en-US" dirty="0">
                <a:cs typeface="Arial"/>
              </a:rPr>
              <a:t>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In </a:t>
            </a:r>
            <a:r>
              <a:rPr lang="en-US" dirty="0">
                <a:cs typeface="Arial"/>
              </a:rPr>
              <a:t>version 4, </a:t>
            </a:r>
            <a:r>
              <a:rPr lang="en-US" dirty="0" smtClean="0">
                <a:cs typeface="Arial"/>
              </a:rPr>
              <a:t>sender </a:t>
            </a:r>
            <a:r>
              <a:rPr lang="en-US" dirty="0">
                <a:cs typeface="Arial"/>
              </a:rPr>
              <a:t>of a message employs a </a:t>
            </a:r>
            <a:r>
              <a:rPr lang="en-US" dirty="0" smtClean="0">
                <a:cs typeface="Arial"/>
              </a:rPr>
              <a:t>byte ordering </a:t>
            </a:r>
            <a:r>
              <a:rPr lang="en-US" dirty="0">
                <a:cs typeface="Arial"/>
              </a:rPr>
              <a:t>of its own choosing and </a:t>
            </a:r>
            <a:r>
              <a:rPr lang="en-US" dirty="0" smtClean="0">
                <a:cs typeface="Arial"/>
              </a:rPr>
              <a:t>tags the </a:t>
            </a:r>
            <a:r>
              <a:rPr lang="en-US" dirty="0">
                <a:cs typeface="Arial"/>
              </a:rPr>
              <a:t>message to indicate </a:t>
            </a:r>
            <a:r>
              <a:rPr lang="en-US" dirty="0" smtClean="0">
                <a:cs typeface="Arial"/>
              </a:rPr>
              <a:t>LSB in </a:t>
            </a:r>
            <a:r>
              <a:rPr lang="en-US" dirty="0">
                <a:cs typeface="Arial"/>
              </a:rPr>
              <a:t>lowest address or </a:t>
            </a:r>
            <a:r>
              <a:rPr lang="en-US" dirty="0" smtClean="0">
                <a:cs typeface="Arial"/>
              </a:rPr>
              <a:t>MSB in </a:t>
            </a:r>
            <a:r>
              <a:rPr lang="en-US" dirty="0">
                <a:cs typeface="Arial"/>
              </a:rPr>
              <a:t>lowest address.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8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This techniques works </a:t>
            </a:r>
            <a:r>
              <a:rPr lang="en-US" dirty="0">
                <a:cs typeface="Arial"/>
              </a:rPr>
              <a:t>but does not follow established conventions.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38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In </a:t>
            </a:r>
            <a:r>
              <a:rPr lang="en-US" dirty="0">
                <a:cs typeface="Arial"/>
              </a:rPr>
              <a:t>version 5, all </a:t>
            </a:r>
            <a:r>
              <a:rPr lang="en-US" dirty="0" smtClean="0">
                <a:cs typeface="Arial"/>
              </a:rPr>
              <a:t>message structures </a:t>
            </a:r>
            <a:r>
              <a:rPr lang="en-US" dirty="0">
                <a:cs typeface="Arial"/>
              </a:rPr>
              <a:t>are defined using Abstract Syntax Notation One (ASN.1) </a:t>
            </a:r>
            <a:r>
              <a:rPr lang="en-US" dirty="0" smtClean="0">
                <a:cs typeface="Arial"/>
              </a:rPr>
              <a:t>and Basic </a:t>
            </a:r>
            <a:r>
              <a:rPr lang="en-US" dirty="0">
                <a:cs typeface="Arial"/>
              </a:rPr>
              <a:t>Encoding Rules (BER), which provide an unambiguous byte ordering.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51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4. Ticket lifetime:</a:t>
            </a:r>
            <a:r>
              <a:rPr lang="en-US" dirty="0">
                <a:cs typeface="Arial"/>
              </a:rPr>
              <a:t>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Lifetime </a:t>
            </a:r>
            <a:r>
              <a:rPr lang="en-US" dirty="0">
                <a:cs typeface="Arial"/>
              </a:rPr>
              <a:t>values in version 4 are encoded in an 8-bit </a:t>
            </a:r>
            <a:r>
              <a:rPr lang="en-US" dirty="0" smtClean="0">
                <a:cs typeface="Arial"/>
              </a:rPr>
              <a:t>quantity in </a:t>
            </a:r>
            <a:r>
              <a:rPr lang="en-US" dirty="0">
                <a:cs typeface="Arial"/>
              </a:rPr>
              <a:t>units of five minutes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>
                <a:cs typeface="Arial"/>
              </a:rPr>
              <a:t>The maximum </a:t>
            </a:r>
            <a:r>
              <a:rPr lang="en-US" dirty="0">
                <a:cs typeface="Arial"/>
              </a:rPr>
              <a:t>lifetime </a:t>
            </a:r>
            <a:r>
              <a:rPr lang="en-US" dirty="0" smtClean="0">
                <a:cs typeface="Arial"/>
              </a:rPr>
              <a:t>is 2</a:t>
            </a:r>
            <a:r>
              <a:rPr lang="en-US" baseline="30000" dirty="0" smtClean="0">
                <a:cs typeface="Arial"/>
              </a:rPr>
              <a:t>8</a:t>
            </a:r>
            <a:r>
              <a:rPr lang="en-US" dirty="0" smtClean="0">
                <a:cs typeface="Arial"/>
              </a:rPr>
              <a:t> </a:t>
            </a:r>
            <a:r>
              <a:rPr lang="en-US" dirty="0">
                <a:cs typeface="Arial"/>
              </a:rPr>
              <a:t>* 5 = 1280 </a:t>
            </a:r>
            <a:r>
              <a:rPr lang="en-US" dirty="0" err="1" smtClean="0">
                <a:cs typeface="Arial"/>
              </a:rPr>
              <a:t>mins</a:t>
            </a:r>
            <a:r>
              <a:rPr lang="en-US" dirty="0" smtClean="0">
                <a:cs typeface="Arial"/>
              </a:rPr>
              <a:t>. </a:t>
            </a:r>
          </a:p>
          <a:p>
            <a:r>
              <a:rPr lang="en-US" dirty="0">
                <a:cs typeface="Arial"/>
              </a:rPr>
              <a:t>This </a:t>
            </a:r>
            <a:r>
              <a:rPr lang="en-US" dirty="0" smtClean="0">
                <a:cs typeface="Arial"/>
              </a:rPr>
              <a:t>may </a:t>
            </a:r>
            <a:r>
              <a:rPr lang="en-US" dirty="0">
                <a:cs typeface="Arial"/>
              </a:rPr>
              <a:t>be inadequate for </a:t>
            </a:r>
            <a:r>
              <a:rPr lang="en-US" dirty="0" smtClean="0">
                <a:cs typeface="Arial"/>
              </a:rPr>
              <a:t>a </a:t>
            </a:r>
            <a:r>
              <a:rPr lang="en-US" dirty="0">
                <a:cs typeface="Arial"/>
              </a:rPr>
              <a:t>long-running </a:t>
            </a:r>
            <a:r>
              <a:rPr lang="en-US" dirty="0" smtClean="0">
                <a:cs typeface="Arial"/>
              </a:rPr>
              <a:t>simulation. </a:t>
            </a:r>
            <a:endParaRPr lang="en-US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19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In </a:t>
            </a:r>
            <a:r>
              <a:rPr lang="en-US" dirty="0">
                <a:cs typeface="Arial"/>
              </a:rPr>
              <a:t>version 5, tickets include an explicit </a:t>
            </a:r>
            <a:r>
              <a:rPr lang="en-US" dirty="0" smtClean="0">
                <a:cs typeface="Arial"/>
              </a:rPr>
              <a:t>start time </a:t>
            </a:r>
            <a:r>
              <a:rPr lang="en-US" dirty="0">
                <a:cs typeface="Arial"/>
              </a:rPr>
              <a:t>and end time, allowing tickets with arbitrary lifetimes.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52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5. Authentication forwarding:</a:t>
            </a:r>
            <a:r>
              <a:rPr lang="en-US" dirty="0">
                <a:cs typeface="Arial"/>
              </a:rPr>
              <a:t>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Version </a:t>
            </a:r>
            <a:r>
              <a:rPr lang="en-US" dirty="0">
                <a:cs typeface="Arial"/>
              </a:rPr>
              <a:t>4 does not allow credentials issued to </a:t>
            </a:r>
            <a:r>
              <a:rPr lang="en-US" dirty="0" smtClean="0">
                <a:cs typeface="Arial"/>
              </a:rPr>
              <a:t>one client </a:t>
            </a:r>
            <a:r>
              <a:rPr lang="en-US" dirty="0">
                <a:cs typeface="Arial"/>
              </a:rPr>
              <a:t>to be forwarded to some other host and used by some other client.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20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For </a:t>
            </a:r>
            <a:r>
              <a:rPr lang="en-US" dirty="0">
                <a:cs typeface="Arial"/>
              </a:rPr>
              <a:t>example, a client issues a request </a:t>
            </a:r>
            <a:r>
              <a:rPr lang="en-US" dirty="0" smtClean="0">
                <a:cs typeface="Arial"/>
              </a:rPr>
              <a:t>to a </a:t>
            </a:r>
            <a:r>
              <a:rPr lang="en-US" dirty="0">
                <a:cs typeface="Arial"/>
              </a:rPr>
              <a:t>print server that then accesses the client’s file from a file server, using the </a:t>
            </a:r>
            <a:r>
              <a:rPr lang="en-US" dirty="0" smtClean="0">
                <a:cs typeface="Arial"/>
              </a:rPr>
              <a:t>client’s credentials </a:t>
            </a:r>
            <a:r>
              <a:rPr lang="en-US" dirty="0">
                <a:cs typeface="Arial"/>
              </a:rPr>
              <a:t>for access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>
                <a:cs typeface="Arial"/>
              </a:rPr>
              <a:t>Version </a:t>
            </a:r>
            <a:r>
              <a:rPr lang="en-US" dirty="0">
                <a:cs typeface="Arial"/>
              </a:rPr>
              <a:t>5 provides this capability.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26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6. </a:t>
            </a:r>
            <a:r>
              <a:rPr lang="en-US" b="1" dirty="0" err="1">
                <a:cs typeface="Arial"/>
              </a:rPr>
              <a:t>Interrealm</a:t>
            </a:r>
            <a:r>
              <a:rPr lang="en-US" b="1" dirty="0">
                <a:cs typeface="Arial"/>
              </a:rPr>
              <a:t> authentication:</a:t>
            </a:r>
            <a:r>
              <a:rPr lang="en-US" dirty="0">
                <a:cs typeface="Arial"/>
              </a:rPr>
              <a:t>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In </a:t>
            </a:r>
            <a:r>
              <a:rPr lang="en-US" dirty="0">
                <a:cs typeface="Arial"/>
              </a:rPr>
              <a:t>version 4, interoperability among N </a:t>
            </a:r>
            <a:r>
              <a:rPr lang="en-US" dirty="0" smtClean="0">
                <a:cs typeface="Arial"/>
              </a:rPr>
              <a:t>realms requires  N</a:t>
            </a:r>
            <a:r>
              <a:rPr lang="en-US" baseline="30000" dirty="0" smtClean="0">
                <a:cs typeface="Arial"/>
              </a:rPr>
              <a:t>2</a:t>
            </a:r>
            <a:r>
              <a:rPr lang="en-US" dirty="0" smtClean="0">
                <a:cs typeface="Arial"/>
              </a:rPr>
              <a:t> </a:t>
            </a:r>
            <a:r>
              <a:rPr lang="en-US" dirty="0">
                <a:cs typeface="Arial"/>
              </a:rPr>
              <a:t>Kerberos-to-Kerberos </a:t>
            </a:r>
            <a:r>
              <a:rPr lang="en-US" dirty="0" smtClean="0">
                <a:cs typeface="Arial"/>
              </a:rPr>
              <a:t>relationships. </a:t>
            </a:r>
          </a:p>
          <a:p>
            <a:r>
              <a:rPr lang="en-US" dirty="0" smtClean="0">
                <a:cs typeface="Arial"/>
              </a:rPr>
              <a:t>Version </a:t>
            </a:r>
            <a:r>
              <a:rPr lang="en-US" dirty="0">
                <a:cs typeface="Arial"/>
              </a:rPr>
              <a:t>5 </a:t>
            </a:r>
            <a:r>
              <a:rPr lang="en-US" dirty="0" smtClean="0">
                <a:cs typeface="Arial"/>
              </a:rPr>
              <a:t>requires </a:t>
            </a:r>
            <a:r>
              <a:rPr lang="en-US" dirty="0">
                <a:cs typeface="Arial"/>
              </a:rPr>
              <a:t>fewer </a:t>
            </a:r>
            <a:r>
              <a:rPr lang="en-US" dirty="0" smtClean="0">
                <a:cs typeface="Arial"/>
              </a:rPr>
              <a:t>relationships.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54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Technical Deficiencies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:</a:t>
            </a: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r>
              <a:rPr lang="en-US" b="1" dirty="0">
                <a:cs typeface="Arial"/>
              </a:rPr>
              <a:t>1. Double encryption:</a:t>
            </a:r>
            <a:r>
              <a:rPr lang="en-US" dirty="0">
                <a:cs typeface="Arial"/>
              </a:rPr>
              <a:t> </a:t>
            </a:r>
            <a:r>
              <a:rPr lang="en-US" dirty="0"/>
              <a:t>Kerberos Version </a:t>
            </a:r>
            <a:r>
              <a:rPr lang="en-US" dirty="0" smtClean="0"/>
              <a:t>4 </a:t>
            </a:r>
            <a:r>
              <a:rPr lang="en-US" dirty="0" smtClean="0">
                <a:cs typeface="Arial"/>
              </a:rPr>
              <a:t>messages </a:t>
            </a:r>
            <a:r>
              <a:rPr lang="en-US" dirty="0">
                <a:cs typeface="Arial"/>
              </a:rPr>
              <a:t>(2) and (4</a:t>
            </a:r>
            <a:r>
              <a:rPr lang="en-US" dirty="0" smtClean="0">
                <a:cs typeface="Arial"/>
              </a:rPr>
              <a:t>) are </a:t>
            </a:r>
            <a:r>
              <a:rPr lang="en-US" dirty="0">
                <a:cs typeface="Arial"/>
              </a:rPr>
              <a:t>encrypted </a:t>
            </a:r>
            <a:r>
              <a:rPr lang="en-US" dirty="0" smtClean="0">
                <a:cs typeface="Arial"/>
              </a:rPr>
              <a:t>twice—The </a:t>
            </a:r>
            <a:r>
              <a:rPr lang="en-US" dirty="0">
                <a:cs typeface="Arial"/>
              </a:rPr>
              <a:t>second </a:t>
            </a:r>
            <a:r>
              <a:rPr lang="en-US" dirty="0" smtClean="0">
                <a:cs typeface="Arial"/>
              </a:rPr>
              <a:t>encryption is </a:t>
            </a:r>
            <a:r>
              <a:rPr lang="en-US" dirty="0">
                <a:cs typeface="Arial"/>
              </a:rPr>
              <a:t>not necessary </a:t>
            </a:r>
            <a:r>
              <a:rPr lang="en-US" dirty="0" smtClean="0">
                <a:cs typeface="Arial"/>
              </a:rPr>
              <a:t>and is computationally </a:t>
            </a:r>
            <a:r>
              <a:rPr lang="en-US" dirty="0">
                <a:cs typeface="Arial"/>
              </a:rPr>
              <a:t>wasteful.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49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e</a:t>
            </a:r>
            <a:r>
              <a:rPr lang="en-US" sz="2800" dirty="0" smtClean="0">
                <a:cs typeface="Arial" pitchFamily="34" charset="0"/>
              </a:rPr>
              <a:t>xplain differences between versions </a:t>
            </a:r>
            <a:r>
              <a:rPr lang="en-US" sz="2800" dirty="0">
                <a:cs typeface="Arial" pitchFamily="34" charset="0"/>
              </a:rPr>
              <a:t>4 and 5 </a:t>
            </a:r>
            <a:r>
              <a:rPr lang="en-US" sz="2800" dirty="0" smtClean="0">
                <a:cs typeface="Arial" pitchFamily="34" charset="0"/>
              </a:rPr>
              <a:t>of Kerberos</a:t>
            </a:r>
            <a:r>
              <a:rPr lang="fr-FR" sz="2800" dirty="0" smtClean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2. PCBC encryption</a:t>
            </a:r>
            <a:r>
              <a:rPr lang="en-US" b="1" dirty="0" smtClean="0">
                <a:cs typeface="Arial"/>
              </a:rPr>
              <a:t>:</a:t>
            </a:r>
          </a:p>
          <a:p>
            <a:r>
              <a:rPr lang="en-US" dirty="0" smtClean="0">
                <a:cs typeface="Arial"/>
              </a:rPr>
              <a:t>Encryption </a:t>
            </a:r>
            <a:r>
              <a:rPr lang="en-US" dirty="0">
                <a:cs typeface="Arial"/>
              </a:rPr>
              <a:t>in version 4 makes use of a nonstandard mode </a:t>
            </a:r>
            <a:r>
              <a:rPr lang="en-US" dirty="0" smtClean="0">
                <a:cs typeface="Arial"/>
              </a:rPr>
              <a:t>of DES </a:t>
            </a:r>
            <a:r>
              <a:rPr lang="en-US" dirty="0">
                <a:cs typeface="Arial"/>
              </a:rPr>
              <a:t>known as propagating cipher block chaining (PCBC</a:t>
            </a:r>
            <a:r>
              <a:rPr lang="en-US" dirty="0" smtClean="0">
                <a:cs typeface="Arial"/>
              </a:rPr>
              <a:t>).</a:t>
            </a:r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64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This </a:t>
            </a:r>
            <a:r>
              <a:rPr lang="en-US" dirty="0">
                <a:cs typeface="Arial"/>
              </a:rPr>
              <a:t>mode is vulnerable to an </a:t>
            </a:r>
            <a:r>
              <a:rPr lang="en-US" dirty="0" smtClean="0">
                <a:cs typeface="Arial"/>
              </a:rPr>
              <a:t>attack </a:t>
            </a:r>
            <a:r>
              <a:rPr lang="en-US" dirty="0"/>
              <a:t>involving the interchange of </a:t>
            </a:r>
            <a:r>
              <a:rPr lang="en-US" dirty="0" smtClean="0"/>
              <a:t>ciphertext blocks.</a:t>
            </a:r>
          </a:p>
          <a:p>
            <a:r>
              <a:rPr lang="en-US" dirty="0"/>
              <a:t>Version 5 provides explicit integrity </a:t>
            </a:r>
            <a:r>
              <a:rPr lang="en-US" dirty="0" smtClean="0"/>
              <a:t>mechanisms using the </a:t>
            </a:r>
            <a:r>
              <a:rPr lang="en-US" dirty="0"/>
              <a:t>standard CBC mode </a:t>
            </a:r>
            <a:r>
              <a:rPr lang="en-US" dirty="0" smtClean="0"/>
              <a:t>for encryption.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6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3. Session keys</a:t>
            </a:r>
            <a:r>
              <a:rPr lang="en-US" b="1" dirty="0" smtClean="0">
                <a:cs typeface="Arial"/>
              </a:rPr>
              <a:t>:</a:t>
            </a:r>
          </a:p>
          <a:p>
            <a:r>
              <a:rPr lang="en-US" dirty="0"/>
              <a:t>Each ticket includes a session key </a:t>
            </a:r>
            <a:r>
              <a:rPr lang="en-US" dirty="0" smtClean="0"/>
              <a:t>to be used </a:t>
            </a:r>
            <a:r>
              <a:rPr lang="en-US" dirty="0"/>
              <a:t>by the </a:t>
            </a:r>
            <a:r>
              <a:rPr lang="en-US" dirty="0" smtClean="0"/>
              <a:t>client.</a:t>
            </a:r>
          </a:p>
          <a:p>
            <a:r>
              <a:rPr lang="en-US" dirty="0"/>
              <a:t>S</a:t>
            </a:r>
            <a:r>
              <a:rPr lang="en-US" dirty="0" smtClean="0"/>
              <a:t>ame ticket </a:t>
            </a:r>
            <a:r>
              <a:rPr lang="en-US" dirty="0"/>
              <a:t>may be used repeatedly to gain </a:t>
            </a:r>
            <a:r>
              <a:rPr lang="en-US" dirty="0" smtClean="0"/>
              <a:t>service, an </a:t>
            </a:r>
            <a:r>
              <a:rPr lang="en-US" dirty="0"/>
              <a:t>opponent </a:t>
            </a:r>
            <a:r>
              <a:rPr lang="en-US" dirty="0" smtClean="0"/>
              <a:t>may </a:t>
            </a:r>
            <a:r>
              <a:rPr lang="en-US" dirty="0"/>
              <a:t>replay messages from an old session </a:t>
            </a:r>
            <a:r>
              <a:rPr lang="en-US" dirty="0" smtClean="0"/>
              <a:t>to client or </a:t>
            </a:r>
            <a:r>
              <a:rPr lang="en-US" dirty="0"/>
              <a:t>the server.</a:t>
            </a:r>
            <a:endParaRPr lang="en-US" b="1" dirty="0" smtClean="0">
              <a:cs typeface="Arial"/>
            </a:endParaRPr>
          </a:p>
          <a:p>
            <a:endParaRPr lang="en-US" b="1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80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In version 5, it is possible for a client and server to negotiate </a:t>
            </a:r>
            <a:r>
              <a:rPr lang="en-US" dirty="0" smtClean="0"/>
              <a:t>a </a:t>
            </a:r>
            <a:r>
              <a:rPr lang="en-US" dirty="0" err="1" smtClean="0"/>
              <a:t>subsession</a:t>
            </a:r>
            <a:r>
              <a:rPr lang="en-US" dirty="0" smtClean="0"/>
              <a:t> </a:t>
            </a:r>
            <a:r>
              <a:rPr lang="en-US" dirty="0"/>
              <a:t>key, which is to be used only for that one connection.</a:t>
            </a:r>
            <a:endParaRPr lang="en-US" b="1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56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4. Password attacks</a:t>
            </a:r>
            <a:r>
              <a:rPr lang="en-US" b="1" dirty="0" smtClean="0"/>
              <a:t>:</a:t>
            </a:r>
          </a:p>
          <a:p>
            <a:r>
              <a:rPr lang="en-US" dirty="0" smtClean="0"/>
              <a:t>Both </a:t>
            </a:r>
            <a:r>
              <a:rPr lang="en-US" dirty="0"/>
              <a:t>versions are vulnerable to a password attack</a:t>
            </a:r>
            <a:r>
              <a:rPr lang="en-US" dirty="0" smtClean="0"/>
              <a:t>.</a:t>
            </a:r>
          </a:p>
          <a:p>
            <a:r>
              <a:rPr lang="en-US" dirty="0"/>
              <a:t>Version 5 </a:t>
            </a:r>
            <a:r>
              <a:rPr lang="en-US" dirty="0" smtClean="0"/>
              <a:t> employs a </a:t>
            </a:r>
            <a:r>
              <a:rPr lang="en-US" dirty="0" err="1" smtClean="0"/>
              <a:t>preauthentication</a:t>
            </a:r>
            <a:r>
              <a:rPr lang="en-US" dirty="0" smtClean="0"/>
              <a:t> </a:t>
            </a:r>
            <a:r>
              <a:rPr lang="en-US" dirty="0"/>
              <a:t>mechanism </a:t>
            </a:r>
            <a:r>
              <a:rPr lang="en-US" dirty="0" smtClean="0"/>
              <a:t>which makes </a:t>
            </a:r>
            <a:r>
              <a:rPr lang="en-US" dirty="0"/>
              <a:t>password </a:t>
            </a:r>
            <a:r>
              <a:rPr lang="en-US" dirty="0" smtClean="0"/>
              <a:t>attacks more </a:t>
            </a:r>
            <a:r>
              <a:rPr lang="en-US" dirty="0"/>
              <a:t>difficult, but it does not prevent them.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74496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>
                <a:cs typeface="Arial"/>
              </a:rPr>
              <a:t>William </a:t>
            </a:r>
            <a:r>
              <a:rPr lang="en-US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Version </a:t>
            </a:r>
            <a:r>
              <a:rPr lang="en-US" dirty="0">
                <a:cs typeface="Arial"/>
              </a:rPr>
              <a:t>5 is intended to address the </a:t>
            </a:r>
            <a:r>
              <a:rPr lang="en-US" dirty="0" smtClean="0">
                <a:cs typeface="Arial"/>
              </a:rPr>
              <a:t>limitations of </a:t>
            </a:r>
            <a:r>
              <a:rPr lang="en-US" dirty="0">
                <a:cs typeface="Arial"/>
              </a:rPr>
              <a:t>version 4 in two areas</a:t>
            </a:r>
            <a:r>
              <a:rPr lang="en-US" dirty="0" smtClean="0">
                <a:cs typeface="Arial"/>
              </a:rPr>
              <a:t>:</a:t>
            </a:r>
          </a:p>
          <a:p>
            <a:r>
              <a:rPr lang="en-US" dirty="0" smtClean="0">
                <a:cs typeface="Arial"/>
              </a:rPr>
              <a:t>environmental </a:t>
            </a:r>
            <a:r>
              <a:rPr lang="en-US" dirty="0">
                <a:cs typeface="Arial"/>
              </a:rPr>
              <a:t>shortcomings </a:t>
            </a:r>
            <a:r>
              <a:rPr lang="en-US" dirty="0" smtClean="0">
                <a:cs typeface="Arial"/>
              </a:rPr>
              <a:t>and</a:t>
            </a:r>
          </a:p>
          <a:p>
            <a:r>
              <a:rPr lang="en-US" dirty="0" smtClean="0">
                <a:cs typeface="Arial"/>
              </a:rPr>
              <a:t>technical </a:t>
            </a:r>
            <a:r>
              <a:rPr lang="en-US" dirty="0">
                <a:cs typeface="Arial"/>
              </a:rPr>
              <a:t>deficiencies.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50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Environmental Shortcomings:</a:t>
            </a:r>
          </a:p>
          <a:p>
            <a:r>
              <a:rPr lang="en-US" dirty="0">
                <a:cs typeface="Arial"/>
              </a:rPr>
              <a:t>Kerberos version 4 was developed for use within the Project Athena </a:t>
            </a:r>
            <a:r>
              <a:rPr lang="en-US" dirty="0" smtClean="0">
                <a:cs typeface="Arial"/>
              </a:rPr>
              <a:t>environment and</a:t>
            </a:r>
            <a:r>
              <a:rPr lang="en-US" dirty="0">
                <a:cs typeface="Arial"/>
              </a:rPr>
              <a:t>, accordingly, did not fully address the need to be of general purpose.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36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1. Encryption system dependence:</a:t>
            </a:r>
            <a:r>
              <a:rPr lang="en-US" dirty="0">
                <a:cs typeface="Arial"/>
              </a:rPr>
              <a:t>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Version </a:t>
            </a:r>
            <a:r>
              <a:rPr lang="en-US" dirty="0">
                <a:cs typeface="Arial"/>
              </a:rPr>
              <a:t>4 requires the use of DES.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Export restriction </a:t>
            </a:r>
            <a:r>
              <a:rPr lang="en-US" dirty="0">
                <a:cs typeface="Arial"/>
              </a:rPr>
              <a:t>on DES as well as doubts about the strength of DES were thus </a:t>
            </a:r>
            <a:r>
              <a:rPr lang="en-US" dirty="0" smtClean="0">
                <a:cs typeface="Arial"/>
              </a:rPr>
              <a:t>of </a:t>
            </a:r>
            <a:r>
              <a:rPr lang="en-US" dirty="0"/>
              <a:t>concern</a:t>
            </a:r>
            <a:r>
              <a:rPr lang="en-US" dirty="0" smtClean="0"/>
              <a:t>.</a:t>
            </a:r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4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In version 5, ciphertext is tagged with an encryption-type identifier </a:t>
            </a:r>
            <a:r>
              <a:rPr lang="en-US" dirty="0" smtClean="0">
                <a:cs typeface="Arial"/>
              </a:rPr>
              <a:t>so that </a:t>
            </a:r>
            <a:r>
              <a:rPr lang="en-US" dirty="0">
                <a:cs typeface="Arial"/>
              </a:rPr>
              <a:t>any encryption technique may be used. </a:t>
            </a:r>
            <a:endParaRPr lang="en-US" dirty="0" smtClean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4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Encryption </a:t>
            </a:r>
            <a:r>
              <a:rPr lang="en-US" dirty="0">
                <a:cs typeface="Arial"/>
              </a:rPr>
              <a:t>keys are tagged with </a:t>
            </a:r>
            <a:r>
              <a:rPr lang="en-US" dirty="0" smtClean="0">
                <a:cs typeface="Arial"/>
              </a:rPr>
              <a:t>a type </a:t>
            </a:r>
            <a:r>
              <a:rPr lang="en-US" dirty="0">
                <a:cs typeface="Arial"/>
              </a:rPr>
              <a:t>and a length, allowing the same key to be used in different algorithms </a:t>
            </a:r>
            <a:r>
              <a:rPr lang="en-US" dirty="0" smtClean="0">
                <a:cs typeface="Arial"/>
              </a:rPr>
              <a:t>and allowing </a:t>
            </a:r>
            <a:r>
              <a:rPr lang="en-US" dirty="0">
                <a:cs typeface="Arial"/>
              </a:rPr>
              <a:t>the specification of different variations on a given algorithm.</a:t>
            </a:r>
            <a:endParaRPr lang="en-US" dirty="0" smtClean="0"/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16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2. Internet protocol dependence:</a:t>
            </a:r>
            <a:r>
              <a:rPr lang="en-US" dirty="0">
                <a:cs typeface="Arial"/>
              </a:rPr>
              <a:t>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Version </a:t>
            </a:r>
            <a:r>
              <a:rPr lang="en-US" dirty="0">
                <a:cs typeface="Arial"/>
              </a:rPr>
              <a:t>4 requires the use of Internet </a:t>
            </a:r>
            <a:r>
              <a:rPr lang="en-US" dirty="0" smtClean="0">
                <a:cs typeface="Arial"/>
              </a:rPr>
              <a:t>Protocol (</a:t>
            </a:r>
            <a:r>
              <a:rPr lang="en-US" dirty="0">
                <a:cs typeface="Arial"/>
              </a:rPr>
              <a:t>IP) addresses.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Other </a:t>
            </a:r>
            <a:r>
              <a:rPr lang="en-US" dirty="0">
                <a:cs typeface="Arial"/>
              </a:rPr>
              <a:t>address types, such as the ISO network address, are </a:t>
            </a:r>
            <a:r>
              <a:rPr lang="en-US" dirty="0" smtClean="0">
                <a:cs typeface="Arial"/>
              </a:rPr>
              <a:t>not accommodated</a:t>
            </a:r>
            <a:r>
              <a:rPr lang="en-US" dirty="0">
                <a:cs typeface="Arial"/>
              </a:rPr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Differences Between Kerberos 4 And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28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12596</TotalTime>
  <Words>834</Words>
  <Application>Microsoft Office PowerPoint</Application>
  <PresentationFormat>On-screen Show (4:3)</PresentationFormat>
  <Paragraphs>101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  <vt:lpstr>Differences Between Kerberos 4 And 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5644</cp:revision>
  <cp:lastPrinted>2015-04-15T04:00:00Z</cp:lastPrinted>
  <dcterms:created xsi:type="dcterms:W3CDTF">2015-04-10T12:56:27Z</dcterms:created>
  <dcterms:modified xsi:type="dcterms:W3CDTF">2016-05-14T12:41:23Z</dcterms:modified>
</cp:coreProperties>
</file>