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607" r:id="rId5"/>
    <p:sldId id="608" r:id="rId6"/>
    <p:sldId id="609" r:id="rId7"/>
    <p:sldId id="610" r:id="rId8"/>
    <p:sldId id="611" r:id="rId9"/>
    <p:sldId id="612" r:id="rId10"/>
    <p:sldId id="613" r:id="rId11"/>
    <p:sldId id="614" r:id="rId12"/>
    <p:sldId id="615" r:id="rId13"/>
    <p:sldId id="617" r:id="rId14"/>
    <p:sldId id="616" r:id="rId15"/>
    <p:sldId id="618" r:id="rId16"/>
    <p:sldId id="620" r:id="rId17"/>
    <p:sldId id="619" r:id="rId18"/>
    <p:sldId id="621" r:id="rId19"/>
    <p:sldId id="622" r:id="rId20"/>
    <p:sldId id="623" r:id="rId21"/>
    <p:sldId id="62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Security Risks, Countermeasures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Countermeasures:</a:t>
            </a:r>
            <a:r>
              <a:rPr lang="en-US" dirty="0" smtClean="0"/>
              <a:t> </a:t>
            </a:r>
          </a:p>
          <a:p>
            <a:r>
              <a:rPr lang="en-US" dirty="0"/>
              <a:t>S</a:t>
            </a:r>
            <a:r>
              <a:rPr lang="en-US" dirty="0" smtClean="0"/>
              <a:t>tricter </a:t>
            </a:r>
            <a:r>
              <a:rPr lang="en-US" dirty="0"/>
              <a:t>initial registration and </a:t>
            </a:r>
            <a:r>
              <a:rPr lang="en-US" dirty="0" smtClean="0"/>
              <a:t>validation processes.</a:t>
            </a:r>
          </a:p>
          <a:p>
            <a:r>
              <a:rPr lang="en-US" dirty="0"/>
              <a:t>E</a:t>
            </a:r>
            <a:r>
              <a:rPr lang="en-US" dirty="0" smtClean="0"/>
              <a:t>nhanced </a:t>
            </a:r>
            <a:r>
              <a:rPr lang="en-US" dirty="0"/>
              <a:t>credit card fraud monitoring and </a:t>
            </a:r>
            <a:r>
              <a:rPr lang="en-US" dirty="0" smtClean="0"/>
              <a:t>coordination.</a:t>
            </a:r>
            <a:endParaRPr lang="en-US" dirty="0"/>
          </a:p>
          <a:p>
            <a:r>
              <a:rPr lang="en-US" dirty="0"/>
              <a:t>C</a:t>
            </a:r>
            <a:r>
              <a:rPr lang="en-US" dirty="0" smtClean="0"/>
              <a:t>omprehensive </a:t>
            </a:r>
            <a:r>
              <a:rPr lang="en-US" dirty="0"/>
              <a:t>introspection of customer network </a:t>
            </a:r>
            <a:r>
              <a:rPr lang="en-US" dirty="0" smtClean="0"/>
              <a:t>traffic.</a:t>
            </a:r>
            <a:endParaRPr lang="en-US" b="1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40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Insecure interfaces and APIs:</a:t>
            </a:r>
            <a:endParaRPr lang="en-US" dirty="0" smtClean="0"/>
          </a:p>
          <a:p>
            <a:r>
              <a:rPr lang="en-US" dirty="0"/>
              <a:t>CPs expose a set of software interfaces or </a:t>
            </a:r>
            <a:r>
              <a:rPr lang="en-US" dirty="0" smtClean="0"/>
              <a:t>APIs that </a:t>
            </a:r>
            <a:r>
              <a:rPr lang="en-US" dirty="0"/>
              <a:t>customers use to manage and interact with cloud services</a:t>
            </a:r>
            <a:r>
              <a:rPr lang="en-US" dirty="0" smtClean="0"/>
              <a:t>.</a:t>
            </a:r>
          </a:p>
          <a:p>
            <a:r>
              <a:rPr lang="en-US" dirty="0"/>
              <a:t>P</a:t>
            </a:r>
            <a:r>
              <a:rPr lang="en-US" dirty="0" smtClean="0"/>
              <a:t>rotect </a:t>
            </a:r>
            <a:r>
              <a:rPr lang="en-US" dirty="0"/>
              <a:t>against </a:t>
            </a:r>
            <a:r>
              <a:rPr lang="en-US" dirty="0" smtClean="0"/>
              <a:t>both accidental </a:t>
            </a:r>
            <a:r>
              <a:rPr lang="en-US" dirty="0"/>
              <a:t>and malicious </a:t>
            </a:r>
            <a:r>
              <a:rPr lang="en-US" dirty="0" smtClean="0"/>
              <a:t>attempts.</a:t>
            </a:r>
          </a:p>
          <a:p>
            <a:endParaRPr lang="en-US" b="1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7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Countermeasures:</a:t>
            </a:r>
            <a:r>
              <a:rPr lang="en-US" dirty="0" smtClean="0"/>
              <a:t> </a:t>
            </a:r>
          </a:p>
          <a:p>
            <a:r>
              <a:rPr lang="en-US" dirty="0" smtClean="0"/>
              <a:t>Analyze </a:t>
            </a:r>
            <a:r>
              <a:rPr lang="en-US" dirty="0"/>
              <a:t>the security model of </a:t>
            </a:r>
            <a:r>
              <a:rPr lang="en-US" dirty="0" smtClean="0"/>
              <a:t>CP interfaces.</a:t>
            </a:r>
          </a:p>
          <a:p>
            <a:r>
              <a:rPr lang="en-US" dirty="0" smtClean="0"/>
              <a:t>Ensure </a:t>
            </a:r>
            <a:r>
              <a:rPr lang="en-US" dirty="0"/>
              <a:t>that strong authentication and access controls </a:t>
            </a:r>
            <a:r>
              <a:rPr lang="en-US" dirty="0" smtClean="0"/>
              <a:t>are implemented </a:t>
            </a:r>
            <a:r>
              <a:rPr lang="en-US" dirty="0"/>
              <a:t>in concert with encrypted </a:t>
            </a:r>
            <a:r>
              <a:rPr lang="en-US" dirty="0" smtClean="0"/>
              <a:t>transmission.</a:t>
            </a:r>
            <a:endParaRPr lang="en-US" b="1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32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Malicious insiders:</a:t>
            </a:r>
            <a:endParaRPr lang="en-US" dirty="0" smtClean="0"/>
          </a:p>
          <a:p>
            <a:r>
              <a:rPr lang="en-US" dirty="0"/>
              <a:t>Under the cloud computing paradigm, an organization </a:t>
            </a:r>
            <a:r>
              <a:rPr lang="en-US" dirty="0" smtClean="0"/>
              <a:t>relinquishes direct </a:t>
            </a:r>
            <a:r>
              <a:rPr lang="en-US" dirty="0"/>
              <a:t>control over many aspects of </a:t>
            </a:r>
            <a:r>
              <a:rPr lang="en-US" dirty="0" smtClean="0"/>
              <a:t>security.</a:t>
            </a:r>
          </a:p>
          <a:p>
            <a:r>
              <a:rPr lang="en-US" dirty="0"/>
              <a:t>T</a:t>
            </a:r>
            <a:r>
              <a:rPr lang="en-US" dirty="0" smtClean="0"/>
              <a:t>he risk of </a:t>
            </a:r>
            <a:r>
              <a:rPr lang="en-US" dirty="0"/>
              <a:t>malicious insider </a:t>
            </a:r>
            <a:r>
              <a:rPr lang="en-US" dirty="0" smtClean="0"/>
              <a:t>activity.</a:t>
            </a:r>
          </a:p>
          <a:p>
            <a:r>
              <a:rPr lang="en-US" dirty="0" smtClean="0"/>
              <a:t>E.g. CP </a:t>
            </a:r>
            <a:r>
              <a:rPr lang="en-US" dirty="0"/>
              <a:t>system </a:t>
            </a:r>
            <a:r>
              <a:rPr lang="en-US" dirty="0" smtClean="0"/>
              <a:t>administrators.</a:t>
            </a:r>
            <a:endParaRPr lang="en-US" b="1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67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Countermeasures:</a:t>
            </a:r>
            <a:r>
              <a:rPr lang="en-US" dirty="0" smtClean="0"/>
              <a:t> </a:t>
            </a:r>
          </a:p>
          <a:p>
            <a:r>
              <a:rPr lang="en-US" dirty="0"/>
              <a:t>E</a:t>
            </a:r>
            <a:r>
              <a:rPr lang="en-US" dirty="0" smtClean="0"/>
              <a:t>nforce </a:t>
            </a:r>
            <a:r>
              <a:rPr lang="en-US" dirty="0"/>
              <a:t>strict supply </a:t>
            </a:r>
            <a:r>
              <a:rPr lang="en-US" dirty="0" smtClean="0"/>
              <a:t>chain management </a:t>
            </a:r>
            <a:r>
              <a:rPr lang="en-US" dirty="0"/>
              <a:t>and conduct a comprehensive supplier </a:t>
            </a:r>
            <a:r>
              <a:rPr lang="en-US" dirty="0" smtClean="0"/>
              <a:t>assessment.</a:t>
            </a:r>
          </a:p>
          <a:p>
            <a:r>
              <a:rPr lang="en-US" dirty="0" smtClean="0"/>
              <a:t>Specify </a:t>
            </a:r>
            <a:r>
              <a:rPr lang="en-US" dirty="0"/>
              <a:t>human resource requirements as part of legal </a:t>
            </a:r>
            <a:r>
              <a:rPr lang="en-US" dirty="0" smtClean="0"/>
              <a:t>contract.</a:t>
            </a:r>
            <a:endParaRPr lang="en-US" b="1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29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Shared technology issues:</a:t>
            </a:r>
            <a:endParaRPr lang="en-US" dirty="0" smtClean="0"/>
          </a:p>
          <a:p>
            <a:r>
              <a:rPr lang="en-US" dirty="0" err="1"/>
              <a:t>IaaS</a:t>
            </a:r>
            <a:r>
              <a:rPr lang="en-US" dirty="0"/>
              <a:t> vendors deliver their services in a scalable </a:t>
            </a:r>
            <a:r>
              <a:rPr lang="en-US" dirty="0" smtClean="0"/>
              <a:t>way by </a:t>
            </a:r>
            <a:r>
              <a:rPr lang="en-US" dirty="0"/>
              <a:t>sharing infrastructure</a:t>
            </a:r>
            <a:r>
              <a:rPr lang="en-US" dirty="0" smtClean="0"/>
              <a:t>.</a:t>
            </a:r>
          </a:p>
          <a:p>
            <a:r>
              <a:rPr lang="en-US" dirty="0"/>
              <a:t>CPs typically </a:t>
            </a:r>
            <a:r>
              <a:rPr lang="en-US" dirty="0" smtClean="0"/>
              <a:t>approach this </a:t>
            </a:r>
            <a:r>
              <a:rPr lang="en-US" dirty="0"/>
              <a:t>risk by the use of isolated virtual machines for individual clients.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35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This </a:t>
            </a:r>
            <a:r>
              <a:rPr lang="en-US" dirty="0" smtClean="0"/>
              <a:t>approach is </a:t>
            </a:r>
            <a:r>
              <a:rPr lang="en-US" dirty="0"/>
              <a:t>still vulnerable to attack, by both insiders and </a:t>
            </a:r>
            <a:r>
              <a:rPr lang="en-US" dirty="0" smtClean="0"/>
              <a:t>outsiders.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4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Countermeasures:</a:t>
            </a:r>
            <a:r>
              <a:rPr lang="en-US" dirty="0" smtClean="0"/>
              <a:t> </a:t>
            </a:r>
          </a:p>
          <a:p>
            <a:r>
              <a:rPr lang="en-US" dirty="0" smtClean="0"/>
              <a:t>Implement </a:t>
            </a:r>
            <a:r>
              <a:rPr lang="en-US" dirty="0"/>
              <a:t>security </a:t>
            </a:r>
            <a:r>
              <a:rPr lang="en-US" dirty="0" smtClean="0"/>
              <a:t>best practices </a:t>
            </a:r>
            <a:r>
              <a:rPr lang="en-US" dirty="0"/>
              <a:t>for </a:t>
            </a:r>
            <a:r>
              <a:rPr lang="en-US" dirty="0" smtClean="0"/>
              <a:t>installation/configuration.</a:t>
            </a:r>
          </a:p>
          <a:p>
            <a:r>
              <a:rPr lang="en-US" dirty="0"/>
              <a:t>M</a:t>
            </a:r>
            <a:r>
              <a:rPr lang="en-US" dirty="0" smtClean="0"/>
              <a:t>onitor </a:t>
            </a:r>
            <a:r>
              <a:rPr lang="en-US" dirty="0"/>
              <a:t>environment for </a:t>
            </a:r>
            <a:r>
              <a:rPr lang="en-US" dirty="0" smtClean="0"/>
              <a:t>unauthorized changes/activity.</a:t>
            </a:r>
          </a:p>
          <a:p>
            <a:r>
              <a:rPr lang="en-US" dirty="0" smtClean="0"/>
              <a:t>Promote </a:t>
            </a:r>
            <a:r>
              <a:rPr lang="en-US" dirty="0"/>
              <a:t>strong authentication and access </a:t>
            </a:r>
            <a:r>
              <a:rPr lang="en-US" dirty="0" smtClean="0"/>
              <a:t>control.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0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Data loss or leakage:</a:t>
            </a:r>
            <a:endParaRPr lang="en-US" dirty="0" smtClean="0"/>
          </a:p>
          <a:p>
            <a:r>
              <a:rPr lang="en-US" dirty="0"/>
              <a:t>For many clients, the most devastating impact from </a:t>
            </a:r>
            <a:r>
              <a:rPr lang="en-US" dirty="0" smtClean="0"/>
              <a:t>a security </a:t>
            </a:r>
            <a:r>
              <a:rPr lang="en-US" dirty="0"/>
              <a:t>breach is the loss or leakage of data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98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Countermeasures:</a:t>
            </a:r>
            <a:r>
              <a:rPr lang="en-US" dirty="0" smtClean="0"/>
              <a:t> </a:t>
            </a:r>
          </a:p>
          <a:p>
            <a:r>
              <a:rPr lang="en-US" dirty="0" smtClean="0"/>
              <a:t>Implement </a:t>
            </a:r>
            <a:r>
              <a:rPr lang="en-US" dirty="0"/>
              <a:t>strong API </a:t>
            </a:r>
            <a:r>
              <a:rPr lang="en-US" dirty="0" smtClean="0"/>
              <a:t>access control.</a:t>
            </a:r>
          </a:p>
          <a:p>
            <a:r>
              <a:rPr lang="en-US" dirty="0"/>
              <a:t>E</a:t>
            </a:r>
            <a:r>
              <a:rPr lang="en-US" dirty="0" smtClean="0"/>
              <a:t>ncrypt </a:t>
            </a:r>
            <a:r>
              <a:rPr lang="en-US" dirty="0"/>
              <a:t>and protect integrity of data in </a:t>
            </a:r>
            <a:r>
              <a:rPr lang="en-US" dirty="0" smtClean="0"/>
              <a:t>transit.</a:t>
            </a:r>
          </a:p>
          <a:p>
            <a:r>
              <a:rPr lang="en-US" dirty="0" smtClean="0"/>
              <a:t>Analyze data </a:t>
            </a:r>
            <a:r>
              <a:rPr lang="en-US" dirty="0"/>
              <a:t>protection at both design and run </a:t>
            </a:r>
            <a:r>
              <a:rPr lang="en-US" dirty="0" smtClean="0"/>
              <a:t>time.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87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cloud security risks </a:t>
            </a:r>
            <a:r>
              <a:rPr lang="en-US" sz="2800" smtClean="0">
                <a:cs typeface="Arial" pitchFamily="34" charset="0"/>
              </a:rPr>
              <a:t>and countermeasures.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Account or service hijacking:</a:t>
            </a:r>
            <a:endParaRPr lang="en-US" dirty="0" smtClean="0"/>
          </a:p>
          <a:p>
            <a:r>
              <a:rPr lang="en-US" dirty="0" smtClean="0"/>
              <a:t>With </a:t>
            </a:r>
            <a:r>
              <a:rPr lang="en-US" dirty="0"/>
              <a:t>stolen credentials, attackers </a:t>
            </a:r>
            <a:r>
              <a:rPr lang="en-US" dirty="0" smtClean="0"/>
              <a:t>can </a:t>
            </a:r>
            <a:r>
              <a:rPr lang="en-US" dirty="0"/>
              <a:t>access critical </a:t>
            </a:r>
            <a:r>
              <a:rPr lang="en-US" dirty="0" smtClean="0"/>
              <a:t>areas of services.</a:t>
            </a:r>
          </a:p>
          <a:p>
            <a:r>
              <a:rPr lang="en-US" dirty="0" smtClean="0"/>
              <a:t>This compromises the </a:t>
            </a:r>
            <a:r>
              <a:rPr lang="en-US" dirty="0"/>
              <a:t>confidentiality, integrity, and availability of </a:t>
            </a:r>
            <a:r>
              <a:rPr lang="en-US" dirty="0" smtClean="0"/>
              <a:t>those services</a:t>
            </a:r>
            <a:r>
              <a:rPr lang="en-US" dirty="0"/>
              <a:t>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0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Countermeasures:</a:t>
            </a:r>
            <a:r>
              <a:rPr lang="en-US" dirty="0" smtClean="0"/>
              <a:t> </a:t>
            </a:r>
          </a:p>
          <a:p>
            <a:r>
              <a:rPr lang="en-US" dirty="0"/>
              <a:t>P</a:t>
            </a:r>
            <a:r>
              <a:rPr lang="en-US" dirty="0" smtClean="0"/>
              <a:t>rohibit </a:t>
            </a:r>
            <a:r>
              <a:rPr lang="en-US" dirty="0"/>
              <a:t>the sharing </a:t>
            </a:r>
            <a:r>
              <a:rPr lang="en-US" dirty="0" smtClean="0"/>
              <a:t>of account </a:t>
            </a:r>
            <a:r>
              <a:rPr lang="en-US" dirty="0"/>
              <a:t>credentials between users and </a:t>
            </a:r>
            <a:r>
              <a:rPr lang="en-US" dirty="0" smtClean="0"/>
              <a:t>services.</a:t>
            </a:r>
          </a:p>
          <a:p>
            <a:r>
              <a:rPr lang="en-US" dirty="0"/>
              <a:t>L</a:t>
            </a:r>
            <a:r>
              <a:rPr lang="en-US" dirty="0" smtClean="0"/>
              <a:t>everage </a:t>
            </a:r>
            <a:r>
              <a:rPr lang="en-US" dirty="0"/>
              <a:t>strong </a:t>
            </a:r>
            <a:r>
              <a:rPr lang="en-US" dirty="0" smtClean="0"/>
              <a:t>two-factor authentication techniques. </a:t>
            </a:r>
          </a:p>
          <a:p>
            <a:r>
              <a:rPr lang="en-US" dirty="0"/>
              <a:t>E</a:t>
            </a:r>
            <a:r>
              <a:rPr lang="en-US" dirty="0" smtClean="0"/>
              <a:t>mploy </a:t>
            </a:r>
            <a:r>
              <a:rPr lang="en-US" dirty="0"/>
              <a:t>proactive </a:t>
            </a:r>
            <a:r>
              <a:rPr lang="en-US" dirty="0" smtClean="0"/>
              <a:t>monitoring to </a:t>
            </a:r>
            <a:r>
              <a:rPr lang="en-US" dirty="0"/>
              <a:t>detect unauthorized </a:t>
            </a:r>
            <a:r>
              <a:rPr lang="en-US" dirty="0" smtClean="0"/>
              <a:t>activity.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48181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In general terms, security controls in cloud computing are similar to the </a:t>
            </a:r>
            <a:r>
              <a:rPr lang="en-US" dirty="0" smtClean="0">
                <a:latin typeface="+mj-lt"/>
                <a:cs typeface="Arial"/>
              </a:rPr>
              <a:t>security controls </a:t>
            </a:r>
            <a:r>
              <a:rPr lang="en-US" dirty="0">
                <a:latin typeface="+mj-lt"/>
                <a:cs typeface="Arial"/>
              </a:rPr>
              <a:t>in any IT environment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However, because of the operational models </a:t>
            </a:r>
            <a:r>
              <a:rPr lang="en-US" dirty="0" smtClean="0">
                <a:latin typeface="+mj-lt"/>
                <a:cs typeface="Arial"/>
              </a:rPr>
              <a:t>and technologies </a:t>
            </a:r>
            <a:r>
              <a:rPr lang="en-US" dirty="0">
                <a:latin typeface="+mj-lt"/>
                <a:cs typeface="Arial"/>
              </a:rPr>
              <a:t>used to enable cloud service, cloud computing may present risks </a:t>
            </a:r>
            <a:r>
              <a:rPr lang="en-US" dirty="0" smtClean="0">
                <a:latin typeface="+mj-lt"/>
                <a:cs typeface="Arial"/>
              </a:rPr>
              <a:t>that are </a:t>
            </a:r>
            <a:r>
              <a:rPr lang="en-US" dirty="0">
                <a:latin typeface="+mj-lt"/>
                <a:cs typeface="Arial"/>
              </a:rPr>
              <a:t>specific to the cloud environment.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7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In </a:t>
            </a:r>
            <a:r>
              <a:rPr lang="en-US" dirty="0">
                <a:latin typeface="+mj-lt"/>
                <a:cs typeface="Arial"/>
              </a:rPr>
              <a:t>this </a:t>
            </a:r>
            <a:r>
              <a:rPr lang="en-US" dirty="0" smtClean="0">
                <a:latin typeface="+mj-lt"/>
                <a:cs typeface="Arial"/>
              </a:rPr>
              <a:t>regard, </a:t>
            </a:r>
            <a:r>
              <a:rPr lang="en-US" dirty="0">
                <a:cs typeface="Arial"/>
              </a:rPr>
              <a:t>t</a:t>
            </a:r>
            <a:r>
              <a:rPr lang="en-US" dirty="0" smtClean="0">
                <a:cs typeface="Arial"/>
              </a:rPr>
              <a:t>he </a:t>
            </a:r>
            <a:r>
              <a:rPr lang="en-US" dirty="0">
                <a:cs typeface="Arial"/>
              </a:rPr>
              <a:t>essential concept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is </a:t>
            </a:r>
            <a:r>
              <a:rPr lang="en-US" dirty="0" smtClean="0">
                <a:latin typeface="+mj-lt"/>
                <a:cs typeface="Arial"/>
              </a:rPr>
              <a:t>that enterprise </a:t>
            </a:r>
            <a:r>
              <a:rPr lang="en-US" dirty="0">
                <a:latin typeface="+mj-lt"/>
                <a:cs typeface="Arial"/>
              </a:rPr>
              <a:t>loses a substantial amount of control over resources, services, and </a:t>
            </a:r>
            <a:r>
              <a:rPr lang="en-US" dirty="0" smtClean="0">
                <a:latin typeface="+mj-lt"/>
                <a:cs typeface="Arial"/>
              </a:rPr>
              <a:t>applications but </a:t>
            </a:r>
            <a:r>
              <a:rPr lang="en-US" dirty="0">
                <a:latin typeface="+mj-lt"/>
                <a:cs typeface="Arial"/>
              </a:rPr>
              <a:t>must maintain accountability for security and privacy policies.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90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Cloud Security Alliance </a:t>
            </a:r>
            <a:r>
              <a:rPr lang="en-US" dirty="0" smtClean="0">
                <a:latin typeface="+mj-lt"/>
                <a:cs typeface="Arial"/>
              </a:rPr>
              <a:t>lists </a:t>
            </a:r>
            <a:r>
              <a:rPr lang="en-US" dirty="0">
                <a:latin typeface="+mj-lt"/>
                <a:cs typeface="Arial"/>
              </a:rPr>
              <a:t>the following as the top </a:t>
            </a:r>
            <a:r>
              <a:rPr lang="en-US" dirty="0" smtClean="0">
                <a:latin typeface="+mj-lt"/>
                <a:cs typeface="Arial"/>
              </a:rPr>
              <a:t>cloud specific security </a:t>
            </a:r>
            <a:r>
              <a:rPr lang="en-US" dirty="0">
                <a:latin typeface="+mj-lt"/>
                <a:cs typeface="Arial"/>
              </a:rPr>
              <a:t>threats, together with suggested countermeasures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1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Abuse and nefarious use of cloud computing</a:t>
            </a:r>
            <a:r>
              <a:rPr lang="en-US" b="1" dirty="0" smtClean="0">
                <a:latin typeface="+mj-lt"/>
                <a:cs typeface="Arial"/>
              </a:rPr>
              <a:t>:</a:t>
            </a:r>
          </a:p>
          <a:p>
            <a:r>
              <a:rPr lang="en-US" dirty="0"/>
              <a:t>For many CPs, it is </a:t>
            </a:r>
            <a:r>
              <a:rPr lang="en-US" dirty="0" smtClean="0"/>
              <a:t>relatively easy </a:t>
            </a:r>
            <a:r>
              <a:rPr lang="en-US" dirty="0"/>
              <a:t>to register and begin using cloud services, some even offering free </a:t>
            </a:r>
            <a:r>
              <a:rPr lang="en-US" dirty="0" smtClean="0"/>
              <a:t>limited trial </a:t>
            </a:r>
            <a:r>
              <a:rPr lang="en-US" dirty="0"/>
              <a:t>periods. </a:t>
            </a:r>
            <a:endParaRPr lang="en-US" b="1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71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enables attackers to get inside the cloud to conduct </a:t>
            </a:r>
            <a:r>
              <a:rPr lang="en-US" dirty="0" smtClean="0"/>
              <a:t>various attacks</a:t>
            </a:r>
            <a:r>
              <a:rPr lang="en-US" dirty="0"/>
              <a:t>, such as spamming, malicious code attacks, and denial of service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PaaS</a:t>
            </a:r>
            <a:r>
              <a:rPr lang="en-US" dirty="0" smtClean="0"/>
              <a:t> providers </a:t>
            </a:r>
            <a:r>
              <a:rPr lang="en-US" dirty="0"/>
              <a:t>have traditionally suffered most from this kind of </a:t>
            </a:r>
            <a:r>
              <a:rPr lang="en-US" dirty="0" smtClean="0"/>
              <a:t>attacks.</a:t>
            </a:r>
            <a:endParaRPr lang="en-US" b="1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Cloud Security Risks, Countermeasures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17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12710</TotalTime>
  <Words>664</Words>
  <Application>Microsoft Office PowerPoint</Application>
  <PresentationFormat>On-screen Show (4:3)</PresentationFormat>
  <Paragraphs>98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  <vt:lpstr>Cloud Security Risks, Countermeasures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6918</cp:revision>
  <cp:lastPrinted>2015-04-15T04:00:00Z</cp:lastPrinted>
  <dcterms:created xsi:type="dcterms:W3CDTF">2015-04-10T12:56:27Z</dcterms:created>
  <dcterms:modified xsi:type="dcterms:W3CDTF">2016-05-31T01:54:38Z</dcterms:modified>
</cp:coreProperties>
</file>