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529" r:id="rId5"/>
    <p:sldId id="530" r:id="rId6"/>
    <p:sldId id="533" r:id="rId7"/>
    <p:sldId id="534" r:id="rId8"/>
    <p:sldId id="535" r:id="rId9"/>
    <p:sldId id="536" r:id="rId10"/>
    <p:sldId id="537" r:id="rId11"/>
    <p:sldId id="538" r:id="rId12"/>
    <p:sldId id="539" r:id="rId13"/>
    <p:sldId id="540" r:id="rId14"/>
    <p:sldId id="543" r:id="rId15"/>
    <p:sldId id="541" r:id="rId16"/>
    <p:sldId id="544" r:id="rId17"/>
    <p:sldId id="542" r:id="rId18"/>
    <p:sldId id="549" r:id="rId19"/>
    <p:sldId id="545" r:id="rId20"/>
    <p:sldId id="546" r:id="rId21"/>
    <p:sldId id="547" r:id="rId22"/>
    <p:sldId id="54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And Revoking A Certificate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2:</a:t>
            </a:r>
            <a:r>
              <a:rPr lang="en-US" dirty="0" smtClean="0"/>
              <a:t> </a:t>
            </a:r>
            <a:r>
              <a:rPr lang="en-US" dirty="0"/>
              <a:t>A then goes back to the directory and obtains the certificate of B signed </a:t>
            </a:r>
            <a:r>
              <a:rPr lang="en-US" dirty="0" smtClean="0"/>
              <a:t>by X2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Because </a:t>
            </a:r>
            <a:r>
              <a:rPr lang="en-US" dirty="0"/>
              <a:t>A now has a trusted copy of X2’s public key, A can verify </a:t>
            </a:r>
            <a:r>
              <a:rPr lang="en-US" dirty="0" smtClean="0"/>
              <a:t>the signature </a:t>
            </a:r>
            <a:r>
              <a:rPr lang="en-US" dirty="0"/>
              <a:t>and securely obtain B’s public key.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1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has used a chain of certificates to obtain B’s public </a:t>
            </a:r>
            <a:r>
              <a:rPr lang="en-US" dirty="0" smtClean="0"/>
              <a:t>key: </a:t>
            </a:r>
          </a:p>
          <a:p>
            <a:r>
              <a:rPr lang="pl-PL" dirty="0" smtClean="0"/>
              <a:t>X1 </a:t>
            </a:r>
            <a:r>
              <a:rPr lang="en-US" dirty="0" smtClean="0"/>
              <a:t>&lt;&lt;</a:t>
            </a:r>
            <a:r>
              <a:rPr lang="pl-PL" dirty="0" smtClean="0"/>
              <a:t>X2</a:t>
            </a:r>
            <a:r>
              <a:rPr lang="en-US" dirty="0" smtClean="0"/>
              <a:t>&gt;&gt;</a:t>
            </a:r>
            <a:r>
              <a:rPr lang="pl-PL" dirty="0" smtClean="0"/>
              <a:t> X2 </a:t>
            </a:r>
            <a:r>
              <a:rPr lang="en-US" dirty="0" smtClean="0"/>
              <a:t>&lt;&lt;</a:t>
            </a:r>
            <a:r>
              <a:rPr lang="pl-PL" dirty="0" smtClean="0"/>
              <a:t> B</a:t>
            </a:r>
            <a:r>
              <a:rPr lang="en-US" dirty="0" smtClean="0"/>
              <a:t>&gt;&gt;</a:t>
            </a:r>
          </a:p>
          <a:p>
            <a:r>
              <a:rPr lang="en-US" dirty="0" smtClean="0"/>
              <a:t>B </a:t>
            </a:r>
            <a:r>
              <a:rPr lang="en-US" dirty="0"/>
              <a:t>can obtain A’s public </a:t>
            </a:r>
            <a:r>
              <a:rPr lang="en-US" dirty="0" smtClean="0"/>
              <a:t>key with reverse chain </a:t>
            </a:r>
          </a:p>
          <a:p>
            <a:r>
              <a:rPr lang="pl-PL" dirty="0" smtClean="0"/>
              <a:t>X2 </a:t>
            </a:r>
            <a:r>
              <a:rPr lang="en-US" dirty="0" smtClean="0"/>
              <a:t>&lt;&lt;</a:t>
            </a:r>
            <a:r>
              <a:rPr lang="pl-PL" dirty="0" smtClean="0"/>
              <a:t>X1</a:t>
            </a:r>
            <a:r>
              <a:rPr lang="en-US" dirty="0" smtClean="0"/>
              <a:t>&gt;&gt; </a:t>
            </a:r>
            <a:r>
              <a:rPr lang="pl-PL" dirty="0" smtClean="0"/>
              <a:t>X1</a:t>
            </a:r>
            <a:r>
              <a:rPr lang="en-US" dirty="0" smtClean="0"/>
              <a:t>&lt;&lt;</a:t>
            </a:r>
            <a:r>
              <a:rPr lang="pl-PL" dirty="0" smtClean="0"/>
              <a:t> </a:t>
            </a:r>
            <a:r>
              <a:rPr lang="pl-PL" dirty="0"/>
              <a:t>A </a:t>
            </a:r>
            <a:r>
              <a:rPr lang="en-US" dirty="0" smtClean="0"/>
              <a:t>&gt;&gt;</a:t>
            </a:r>
          </a:p>
          <a:p>
            <a:r>
              <a:rPr lang="en-US" dirty="0"/>
              <a:t>A chain with </a:t>
            </a:r>
            <a:r>
              <a:rPr lang="en-US" i="1" dirty="0"/>
              <a:t>N </a:t>
            </a:r>
            <a:r>
              <a:rPr lang="en-US" dirty="0" smtClean="0"/>
              <a:t>elements is:</a:t>
            </a:r>
            <a:endParaRPr lang="en-US" dirty="0"/>
          </a:p>
          <a:p>
            <a:r>
              <a:rPr lang="pl-PL" dirty="0" smtClean="0"/>
              <a:t>X1 </a:t>
            </a:r>
            <a:r>
              <a:rPr lang="en-US" dirty="0" smtClean="0"/>
              <a:t>&lt;&lt;</a:t>
            </a:r>
            <a:r>
              <a:rPr lang="pl-PL" dirty="0" smtClean="0"/>
              <a:t>X2</a:t>
            </a:r>
            <a:r>
              <a:rPr lang="en-US" dirty="0" smtClean="0"/>
              <a:t>&gt;&gt;</a:t>
            </a:r>
            <a:r>
              <a:rPr lang="pl-PL" dirty="0" smtClean="0"/>
              <a:t> X2</a:t>
            </a:r>
            <a:r>
              <a:rPr lang="en-US" dirty="0" smtClean="0"/>
              <a:t>&lt;&lt;</a:t>
            </a:r>
            <a:r>
              <a:rPr lang="pl-PL" dirty="0" smtClean="0"/>
              <a:t> </a:t>
            </a:r>
            <a:r>
              <a:rPr lang="pl-PL" dirty="0"/>
              <a:t>X3 </a:t>
            </a:r>
            <a:r>
              <a:rPr lang="en-US" dirty="0" smtClean="0"/>
              <a:t>&gt;&gt;</a:t>
            </a:r>
            <a:r>
              <a:rPr lang="pl-PL" dirty="0" smtClean="0"/>
              <a:t> </a:t>
            </a:r>
            <a:r>
              <a:rPr lang="en-US" dirty="0" smtClean="0"/>
              <a:t>… </a:t>
            </a:r>
            <a:r>
              <a:rPr lang="pl-PL" dirty="0" smtClean="0"/>
              <a:t>X</a:t>
            </a:r>
            <a:r>
              <a:rPr lang="pl-PL" i="1" dirty="0" smtClean="0"/>
              <a:t>N </a:t>
            </a:r>
            <a:r>
              <a:rPr lang="en-US" dirty="0" smtClean="0"/>
              <a:t>&lt;&lt;</a:t>
            </a:r>
            <a:r>
              <a:rPr lang="pl-PL" dirty="0" smtClean="0"/>
              <a:t> </a:t>
            </a:r>
            <a:r>
              <a:rPr lang="pl-PL" dirty="0"/>
              <a:t>B </a:t>
            </a:r>
            <a:r>
              <a:rPr lang="en-US" dirty="0" smtClean="0"/>
              <a:t>&gt;&gt;</a:t>
            </a: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11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this case, each pair of CAs in the chain (Xi, Xi+1) must have </a:t>
            </a:r>
            <a:r>
              <a:rPr lang="en-US" dirty="0" smtClean="0"/>
              <a:t> created certificates for </a:t>
            </a:r>
            <a:r>
              <a:rPr lang="en-US" dirty="0"/>
              <a:t>each other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All </a:t>
            </a:r>
            <a:r>
              <a:rPr lang="en-US" dirty="0"/>
              <a:t>these certificates of CAs by CAs need to appear in the directory, and </a:t>
            </a:r>
            <a:r>
              <a:rPr lang="en-US" dirty="0" smtClean="0"/>
              <a:t>the user </a:t>
            </a:r>
            <a:r>
              <a:rPr lang="en-US" dirty="0"/>
              <a:t>needs to know how they are linked to follow a path to another user’s </a:t>
            </a:r>
            <a:r>
              <a:rPr lang="en-US" dirty="0" smtClean="0"/>
              <a:t>public key certificate</a:t>
            </a:r>
            <a:r>
              <a:rPr lang="en-US" dirty="0"/>
              <a:t>.</a:t>
            </a:r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0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X.509 suggests that CAs be arranged in a hierarchy so that </a:t>
            </a:r>
            <a:r>
              <a:rPr lang="en-US" dirty="0" smtClean="0"/>
              <a:t>navigation is </a:t>
            </a:r>
            <a:r>
              <a:rPr lang="en-US" dirty="0"/>
              <a:t>straightforward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Lets indicate the </a:t>
            </a:r>
            <a:r>
              <a:rPr lang="en-US" dirty="0"/>
              <a:t>hierarchical relationship among the </a:t>
            </a:r>
            <a:r>
              <a:rPr lang="en-US" dirty="0" smtClean="0"/>
              <a:t>CAs with connected circles.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2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Let certificates </a:t>
            </a:r>
            <a:r>
              <a:rPr lang="en-US" dirty="0"/>
              <a:t>maintained in the directory for each CA entry </a:t>
            </a:r>
            <a:r>
              <a:rPr lang="en-US" dirty="0" smtClean="0"/>
              <a:t>be indicated by associated boxes. </a:t>
            </a:r>
          </a:p>
          <a:p>
            <a:r>
              <a:rPr lang="en-US" dirty="0" smtClean="0"/>
              <a:t>The directory entry </a:t>
            </a:r>
            <a:r>
              <a:rPr lang="en-US" dirty="0"/>
              <a:t>for each CA includes two types of certificates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60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Forward </a:t>
            </a:r>
            <a:r>
              <a:rPr lang="en-US" b="1" dirty="0"/>
              <a:t>certificates: </a:t>
            </a:r>
            <a:r>
              <a:rPr lang="en-US" dirty="0"/>
              <a:t>Certificates of X generated by other </a:t>
            </a:r>
            <a:r>
              <a:rPr lang="en-US" dirty="0" smtClean="0"/>
              <a:t>CAs.</a:t>
            </a:r>
            <a:endParaRPr lang="en-US" dirty="0"/>
          </a:p>
          <a:p>
            <a:r>
              <a:rPr lang="en-US" b="1" dirty="0" smtClean="0"/>
              <a:t>Reverse </a:t>
            </a:r>
            <a:r>
              <a:rPr lang="en-US" b="1" dirty="0"/>
              <a:t>certificates: </a:t>
            </a:r>
            <a:r>
              <a:rPr lang="en-US" dirty="0"/>
              <a:t>Certificates generated by X that are the certificates </a:t>
            </a:r>
            <a:r>
              <a:rPr lang="en-US" dirty="0" smtClean="0"/>
              <a:t>of other CAs.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772" y="1150937"/>
            <a:ext cx="5413827" cy="495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72457" y="1142271"/>
            <a:ext cx="2409372" cy="24862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X.509 Hierarchy: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An Example</a:t>
            </a:r>
            <a:endParaRPr lang="en-US" sz="3200" dirty="0" smtClean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17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User </a:t>
            </a:r>
            <a:r>
              <a:rPr lang="en-US" dirty="0">
                <a:cs typeface="Arial"/>
              </a:rPr>
              <a:t>A can </a:t>
            </a:r>
            <a:r>
              <a:rPr lang="en-US" dirty="0" smtClean="0">
                <a:cs typeface="Arial"/>
              </a:rPr>
              <a:t>establish </a:t>
            </a:r>
            <a:r>
              <a:rPr lang="en-US" dirty="0">
                <a:cs typeface="Arial"/>
              </a:rPr>
              <a:t>a certification path to B</a:t>
            </a:r>
            <a:r>
              <a:rPr lang="en-US" dirty="0" smtClean="0">
                <a:cs typeface="Arial"/>
              </a:rPr>
              <a:t>:</a:t>
            </a:r>
          </a:p>
          <a:p>
            <a:r>
              <a:rPr lang="pl-PL" dirty="0"/>
              <a:t>X </a:t>
            </a:r>
            <a:r>
              <a:rPr lang="en-US" dirty="0" smtClean="0"/>
              <a:t>&lt;&lt;</a:t>
            </a:r>
            <a:r>
              <a:rPr lang="pl-PL" dirty="0" smtClean="0"/>
              <a:t>W</a:t>
            </a:r>
            <a:r>
              <a:rPr lang="en-US" dirty="0" smtClean="0"/>
              <a:t>&gt;&gt;</a:t>
            </a:r>
            <a:r>
              <a:rPr lang="pl-PL" dirty="0" smtClean="0"/>
              <a:t> W</a:t>
            </a:r>
            <a:r>
              <a:rPr lang="en-US" dirty="0" smtClean="0"/>
              <a:t>&lt;&lt;</a:t>
            </a:r>
            <a:r>
              <a:rPr lang="pl-PL" dirty="0" smtClean="0"/>
              <a:t> V</a:t>
            </a:r>
            <a:r>
              <a:rPr lang="en-US" dirty="0" smtClean="0"/>
              <a:t>&gt;&gt;</a:t>
            </a:r>
            <a:r>
              <a:rPr lang="pl-PL" dirty="0" smtClean="0"/>
              <a:t> </a:t>
            </a:r>
            <a:r>
              <a:rPr lang="pl-PL" dirty="0"/>
              <a:t>V </a:t>
            </a:r>
            <a:r>
              <a:rPr lang="en-US" dirty="0" smtClean="0"/>
              <a:t>&lt;&lt;</a:t>
            </a:r>
            <a:r>
              <a:rPr lang="pl-PL" dirty="0" smtClean="0"/>
              <a:t>Y</a:t>
            </a:r>
            <a:r>
              <a:rPr lang="en-US" dirty="0" smtClean="0"/>
              <a:t>&gt;&gt;</a:t>
            </a:r>
            <a:r>
              <a:rPr lang="pl-PL" dirty="0" smtClean="0"/>
              <a:t> Y</a:t>
            </a:r>
            <a:r>
              <a:rPr lang="en-US" dirty="0" smtClean="0"/>
              <a:t>&lt;&lt;</a:t>
            </a:r>
            <a:r>
              <a:rPr lang="pl-PL" dirty="0" smtClean="0"/>
              <a:t>Z</a:t>
            </a:r>
            <a:r>
              <a:rPr lang="en-US" dirty="0" smtClean="0"/>
              <a:t>&gt;&gt;</a:t>
            </a:r>
            <a:r>
              <a:rPr lang="pl-PL" dirty="0" smtClean="0"/>
              <a:t> Z</a:t>
            </a:r>
            <a:r>
              <a:rPr lang="en-US" dirty="0" smtClean="0"/>
              <a:t>&lt;&lt;</a:t>
            </a:r>
            <a:r>
              <a:rPr lang="pl-PL" dirty="0" smtClean="0"/>
              <a:t> B</a:t>
            </a:r>
            <a:r>
              <a:rPr lang="en-US" dirty="0" smtClean="0"/>
              <a:t>&gt;&gt;</a:t>
            </a:r>
          </a:p>
          <a:p>
            <a:r>
              <a:rPr lang="en-US" dirty="0"/>
              <a:t>When A has obtained these certificates, it can unwrap the certification path </a:t>
            </a:r>
            <a:r>
              <a:rPr lang="en-US" dirty="0" smtClean="0"/>
              <a:t>in sequence </a:t>
            </a:r>
            <a:r>
              <a:rPr lang="en-US" dirty="0"/>
              <a:t>to recover a </a:t>
            </a:r>
            <a:r>
              <a:rPr lang="en-US" dirty="0" smtClean="0"/>
              <a:t>B’s </a:t>
            </a:r>
            <a:r>
              <a:rPr lang="en-US" dirty="0"/>
              <a:t>public key.</a:t>
            </a:r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49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Revocation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Certificates:</a:t>
            </a:r>
          </a:p>
          <a:p>
            <a:r>
              <a:rPr lang="en-US" dirty="0"/>
              <a:t>E</a:t>
            </a:r>
            <a:r>
              <a:rPr lang="en-US" dirty="0" smtClean="0"/>
              <a:t>ach certificate includes a </a:t>
            </a:r>
            <a:r>
              <a:rPr lang="en-US" dirty="0"/>
              <a:t>period of </a:t>
            </a:r>
            <a:r>
              <a:rPr lang="en-US" dirty="0" smtClean="0"/>
              <a:t>validity. </a:t>
            </a:r>
          </a:p>
          <a:p>
            <a:r>
              <a:rPr lang="en-US" dirty="0" smtClean="0"/>
              <a:t>A new certificate is </a:t>
            </a:r>
            <a:r>
              <a:rPr lang="en-US" dirty="0"/>
              <a:t>issued just before the expiration of the old one.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5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how </a:t>
            </a:r>
            <a:r>
              <a:rPr lang="en-US" sz="2800" dirty="0" smtClean="0">
                <a:cs typeface="Arial" pitchFamily="34" charset="0"/>
              </a:rPr>
              <a:t>to obtain </a:t>
            </a:r>
            <a:r>
              <a:rPr lang="en-US" sz="2800" dirty="0">
                <a:cs typeface="Arial" pitchFamily="34" charset="0"/>
              </a:rPr>
              <a:t>and revoke </a:t>
            </a:r>
            <a:r>
              <a:rPr lang="en-US" sz="2800" dirty="0" smtClean="0">
                <a:cs typeface="Arial" pitchFamily="34" charset="0"/>
              </a:rPr>
              <a:t>a certificate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may be </a:t>
            </a:r>
            <a:r>
              <a:rPr lang="en-US" dirty="0" smtClean="0"/>
              <a:t>desirable on </a:t>
            </a:r>
            <a:r>
              <a:rPr lang="en-US" dirty="0"/>
              <a:t>occasion to revoke a certificate before it expires, for one of the </a:t>
            </a:r>
            <a:r>
              <a:rPr lang="en-US" dirty="0" smtClean="0"/>
              <a:t>following reasons.</a:t>
            </a:r>
          </a:p>
          <a:p>
            <a:r>
              <a:rPr lang="en-US" b="1" dirty="0"/>
              <a:t>1. </a:t>
            </a:r>
            <a:r>
              <a:rPr lang="en-US" dirty="0"/>
              <a:t>The user’s private key is assumed to be compromised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9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The user is no longer certified by this </a:t>
            </a:r>
            <a:r>
              <a:rPr lang="en-US" dirty="0" smtClean="0"/>
              <a:t>CA </a:t>
            </a:r>
          </a:p>
          <a:p>
            <a:r>
              <a:rPr lang="en-US" dirty="0"/>
              <a:t>T</a:t>
            </a:r>
            <a:r>
              <a:rPr lang="en-US" dirty="0" smtClean="0"/>
              <a:t>he subject’s </a:t>
            </a:r>
            <a:r>
              <a:rPr lang="en-US" dirty="0"/>
              <a:t>name has </a:t>
            </a:r>
            <a:r>
              <a:rPr lang="en-US" dirty="0" smtClean="0"/>
              <a:t>changed, </a:t>
            </a:r>
            <a:r>
              <a:rPr lang="en-US" dirty="0"/>
              <a:t>or the certificate </a:t>
            </a:r>
            <a:r>
              <a:rPr lang="en-US" dirty="0" smtClean="0"/>
              <a:t>was not </a:t>
            </a:r>
            <a:r>
              <a:rPr lang="en-US" dirty="0"/>
              <a:t>issued in conformance with the CA’s policies.</a:t>
            </a:r>
          </a:p>
          <a:p>
            <a:r>
              <a:rPr lang="en-US" b="1" dirty="0"/>
              <a:t>3. </a:t>
            </a:r>
            <a:r>
              <a:rPr lang="en-US" dirty="0"/>
              <a:t>The CA’s certificate is assumed to be compromised.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7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Each CA must maintain a list consisting of all revoked but not expired </a:t>
            </a:r>
            <a:r>
              <a:rPr lang="en-US" dirty="0" smtClean="0"/>
              <a:t>certificates issued </a:t>
            </a:r>
            <a:r>
              <a:rPr lang="en-US" dirty="0"/>
              <a:t>by that </a:t>
            </a:r>
            <a:r>
              <a:rPr lang="en-US" dirty="0" smtClean="0"/>
              <a:t>CA</a:t>
            </a:r>
            <a:r>
              <a:rPr lang="en-US" dirty="0"/>
              <a:t>.</a:t>
            </a:r>
          </a:p>
          <a:p>
            <a:r>
              <a:rPr lang="en-US" dirty="0" smtClean="0"/>
              <a:t>Each certificate </a:t>
            </a:r>
            <a:r>
              <a:rPr lang="en-US" dirty="0"/>
              <a:t>revocation list (CRL)</a:t>
            </a:r>
            <a:r>
              <a:rPr lang="en-US" dirty="0" smtClean="0"/>
              <a:t> </a:t>
            </a:r>
            <a:r>
              <a:rPr lang="en-US" dirty="0"/>
              <a:t>should </a:t>
            </a:r>
            <a:r>
              <a:rPr lang="en-US" dirty="0" smtClean="0"/>
              <a:t>be </a:t>
            </a:r>
            <a:r>
              <a:rPr lang="en-US" dirty="0"/>
              <a:t>posted on the directory.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0986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User certificates generated by a CA have the </a:t>
            </a:r>
            <a:r>
              <a:rPr lang="en-US" dirty="0" smtClean="0"/>
              <a:t>following characteristics</a:t>
            </a:r>
            <a:r>
              <a:rPr lang="en-US" dirty="0"/>
              <a:t>:</a:t>
            </a:r>
          </a:p>
          <a:p>
            <a:r>
              <a:rPr lang="en-US" dirty="0" smtClean="0"/>
              <a:t>1. Any </a:t>
            </a:r>
            <a:r>
              <a:rPr lang="en-US" dirty="0"/>
              <a:t>user with access to the public key of the CA can verify the user public </a:t>
            </a:r>
            <a:r>
              <a:rPr lang="en-US" dirty="0" smtClean="0"/>
              <a:t>key that </a:t>
            </a:r>
            <a:r>
              <a:rPr lang="en-US" dirty="0"/>
              <a:t>was certified.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No </a:t>
            </a:r>
            <a:r>
              <a:rPr lang="en-US" dirty="0"/>
              <a:t>party other than the certification authority can modify the certificate </a:t>
            </a:r>
            <a:r>
              <a:rPr lang="en-US" dirty="0" smtClean="0"/>
              <a:t>without this </a:t>
            </a:r>
            <a:r>
              <a:rPr lang="en-US" dirty="0"/>
              <a:t>being detected.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there is a large community of users</a:t>
            </a:r>
            <a:r>
              <a:rPr lang="en-US" dirty="0" smtClean="0"/>
              <a:t>, </a:t>
            </a:r>
            <a:r>
              <a:rPr lang="en-US" dirty="0"/>
              <a:t>it </a:t>
            </a:r>
            <a:r>
              <a:rPr lang="en-US" dirty="0" smtClean="0"/>
              <a:t>is more </a:t>
            </a:r>
            <a:r>
              <a:rPr lang="en-US" dirty="0"/>
              <a:t>practical </a:t>
            </a:r>
            <a:r>
              <a:rPr lang="en-US" dirty="0" smtClean="0"/>
              <a:t>to have a number of CAs</a:t>
            </a:r>
            <a:r>
              <a:rPr lang="en-US" dirty="0"/>
              <a:t>, each of which securely provides its public key to some fraction of the users.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7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Now </a:t>
            </a:r>
            <a:r>
              <a:rPr lang="en-US" dirty="0" smtClean="0"/>
              <a:t>suppose </a:t>
            </a:r>
            <a:r>
              <a:rPr lang="en-US" dirty="0"/>
              <a:t>A has obtained a certificate from </a:t>
            </a:r>
            <a:r>
              <a:rPr lang="en-US" dirty="0" smtClean="0"/>
              <a:t>CA X1 and </a:t>
            </a:r>
            <a:r>
              <a:rPr lang="en-US" dirty="0"/>
              <a:t>B has obtained a certificate from CA X2.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A does not securely know the </a:t>
            </a:r>
            <a:r>
              <a:rPr lang="en-US" dirty="0" smtClean="0"/>
              <a:t>public key </a:t>
            </a:r>
            <a:r>
              <a:rPr lang="en-US" dirty="0"/>
              <a:t>of X2, then B’s certificate, issued by X2, is useless to A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00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can read B’s certificate</a:t>
            </a:r>
            <a:r>
              <a:rPr lang="en-US" dirty="0" smtClean="0"/>
              <a:t>, but </a:t>
            </a:r>
            <a:r>
              <a:rPr lang="en-US" dirty="0"/>
              <a:t>A cannot verify the signature. </a:t>
            </a:r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if the two CAs have </a:t>
            </a:r>
            <a:r>
              <a:rPr lang="en-US" dirty="0" smtClean="0"/>
              <a:t>securely exchanged </a:t>
            </a:r>
            <a:r>
              <a:rPr lang="en-US" dirty="0"/>
              <a:t>their own public keys, the following procedure will enable A to </a:t>
            </a:r>
            <a:r>
              <a:rPr lang="en-US" dirty="0" smtClean="0"/>
              <a:t>obtain B’s </a:t>
            </a:r>
            <a:r>
              <a:rPr lang="en-US" dirty="0"/>
              <a:t>public key.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0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Step </a:t>
            </a:r>
            <a:r>
              <a:rPr lang="en-US" b="1" dirty="0" smtClean="0"/>
              <a:t>1:</a:t>
            </a:r>
            <a:r>
              <a:rPr lang="en-US" dirty="0" smtClean="0"/>
              <a:t> </a:t>
            </a:r>
            <a:r>
              <a:rPr lang="en-US" dirty="0"/>
              <a:t>A obtains from </a:t>
            </a:r>
            <a:r>
              <a:rPr lang="en-US" dirty="0" smtClean="0"/>
              <a:t>directory the certificate </a:t>
            </a:r>
            <a:r>
              <a:rPr lang="en-US" dirty="0"/>
              <a:t>of X2 signed by X1. </a:t>
            </a:r>
            <a:endParaRPr lang="en-US" dirty="0" smtClean="0"/>
          </a:p>
          <a:p>
            <a:r>
              <a:rPr lang="en-US" smtClean="0"/>
              <a:t>As A </a:t>
            </a:r>
            <a:r>
              <a:rPr lang="en-US" dirty="0" smtClean="0"/>
              <a:t>securely </a:t>
            </a:r>
            <a:r>
              <a:rPr lang="en-US" dirty="0"/>
              <a:t>knows X1’s public key, A can obtain X2’s public key from its </a:t>
            </a:r>
            <a:r>
              <a:rPr lang="en-US" dirty="0" smtClean="0"/>
              <a:t>certificate and </a:t>
            </a:r>
            <a:r>
              <a:rPr lang="en-US" dirty="0"/>
              <a:t>verify it by means of X1’s signature </a:t>
            </a:r>
            <a:r>
              <a:rPr lang="en-US" dirty="0" smtClean="0"/>
              <a:t>on certificate.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Obtaining And Revoking A Certificate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0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13375</TotalTime>
  <Words>830</Words>
  <Application>Microsoft Office PowerPoint</Application>
  <PresentationFormat>On-screen Show (4:3)</PresentationFormat>
  <Paragraphs>96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  <vt:lpstr>Obtaining And Revoking A Certificate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6362</cp:revision>
  <cp:lastPrinted>2015-04-15T04:00:00Z</cp:lastPrinted>
  <dcterms:created xsi:type="dcterms:W3CDTF">2015-04-10T12:56:27Z</dcterms:created>
  <dcterms:modified xsi:type="dcterms:W3CDTF">2016-05-26T10:50:38Z</dcterms:modified>
</cp:coreProperties>
</file>