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526" r:id="rId5"/>
    <p:sldId id="527" r:id="rId6"/>
    <p:sldId id="529" r:id="rId7"/>
    <p:sldId id="528" r:id="rId8"/>
    <p:sldId id="530" r:id="rId9"/>
    <p:sldId id="531" r:id="rId10"/>
    <p:sldId id="532" r:id="rId11"/>
    <p:sldId id="533" r:id="rId12"/>
    <p:sldId id="534" r:id="rId13"/>
    <p:sldId id="535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Public-Key Distribution of Secret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 and B can now securely communicate using conventional encryption </a:t>
            </a:r>
            <a:r>
              <a:rPr lang="en-US" dirty="0" smtClean="0">
                <a:cs typeface="Arial"/>
              </a:rPr>
              <a:t>and the </a:t>
            </a:r>
            <a:r>
              <a:rPr lang="en-US" dirty="0">
                <a:cs typeface="Arial"/>
              </a:rPr>
              <a:t>session key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At the completion of the exchange, both A and B discard K</a:t>
            </a:r>
            <a:r>
              <a:rPr lang="en-US" baseline="-25000" dirty="0" smtClean="0">
                <a:cs typeface="Arial"/>
              </a:rPr>
              <a:t>s</a:t>
            </a:r>
            <a:r>
              <a:rPr lang="en-US" dirty="0" smtClean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6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No </a:t>
            </a:r>
            <a:r>
              <a:rPr lang="en-US" dirty="0">
                <a:cs typeface="Arial"/>
              </a:rPr>
              <a:t>keys exist before the start </a:t>
            </a:r>
            <a:r>
              <a:rPr lang="en-US" dirty="0" smtClean="0">
                <a:cs typeface="Arial"/>
              </a:rPr>
              <a:t>of the communication and none exist after the completion of communication. </a:t>
            </a:r>
          </a:p>
          <a:p>
            <a:r>
              <a:rPr lang="en-US" dirty="0">
                <a:cs typeface="Arial"/>
              </a:rPr>
              <a:t>R</a:t>
            </a:r>
            <a:r>
              <a:rPr lang="en-US" dirty="0" smtClean="0">
                <a:cs typeface="Arial"/>
              </a:rPr>
              <a:t>isk </a:t>
            </a:r>
            <a:r>
              <a:rPr lang="en-US" dirty="0">
                <a:cs typeface="Arial"/>
              </a:rPr>
              <a:t>of compromise of the keys is minimal.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Communication is also secure </a:t>
            </a:r>
            <a:r>
              <a:rPr lang="en-US" dirty="0">
                <a:cs typeface="Arial"/>
              </a:rPr>
              <a:t>from eavesdropping.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3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However, if </a:t>
            </a:r>
            <a:r>
              <a:rPr lang="en-US" dirty="0">
                <a:cs typeface="Arial"/>
              </a:rPr>
              <a:t>an adversary, D, has control of the </a:t>
            </a:r>
            <a:r>
              <a:rPr lang="en-US" dirty="0" smtClean="0">
                <a:cs typeface="Arial"/>
              </a:rPr>
              <a:t>intervening communication </a:t>
            </a:r>
            <a:r>
              <a:rPr lang="en-US" dirty="0">
                <a:cs typeface="Arial"/>
              </a:rPr>
              <a:t>channel</a:t>
            </a:r>
            <a:r>
              <a:rPr lang="en-US" dirty="0" smtClean="0">
                <a:cs typeface="Arial"/>
              </a:rPr>
              <a:t>, then </a:t>
            </a:r>
            <a:r>
              <a:rPr lang="en-US" dirty="0">
                <a:cs typeface="Arial"/>
              </a:rPr>
              <a:t>D can compromise the communication in the following fashion </a:t>
            </a:r>
            <a:r>
              <a:rPr lang="en-US" dirty="0" smtClean="0">
                <a:cs typeface="Arial"/>
              </a:rPr>
              <a:t>without being detected: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5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A generates a </a:t>
            </a:r>
            <a:r>
              <a:rPr lang="en-US" dirty="0" smtClean="0">
                <a:cs typeface="Arial"/>
              </a:rPr>
              <a:t>{</a:t>
            </a:r>
            <a:r>
              <a:rPr lang="en-US" dirty="0">
                <a:cs typeface="Arial"/>
              </a:rPr>
              <a:t>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, PR</a:t>
            </a:r>
            <a:r>
              <a:rPr lang="en-US" baseline="-25000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} key </a:t>
            </a:r>
            <a:r>
              <a:rPr lang="en-US" dirty="0">
                <a:cs typeface="Arial"/>
              </a:rPr>
              <a:t>pair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and transmits a </a:t>
            </a:r>
            <a:r>
              <a:rPr lang="en-US" dirty="0" smtClean="0">
                <a:cs typeface="Arial"/>
              </a:rPr>
              <a:t>message intended for </a:t>
            </a:r>
            <a:r>
              <a:rPr lang="en-US" dirty="0">
                <a:cs typeface="Arial"/>
              </a:rPr>
              <a:t>B consisting of 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and an identifier of A, ID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2. D intercepts the message, creates its own </a:t>
            </a:r>
            <a:r>
              <a:rPr lang="en-US" dirty="0" smtClean="0">
                <a:cs typeface="Arial"/>
              </a:rPr>
              <a:t>{</a:t>
            </a:r>
            <a:r>
              <a:rPr lang="en-US" dirty="0">
                <a:cs typeface="Arial"/>
              </a:rPr>
              <a:t>PU</a:t>
            </a:r>
            <a:r>
              <a:rPr lang="en-US" baseline="-25000" dirty="0">
                <a:cs typeface="Arial"/>
              </a:rPr>
              <a:t>d</a:t>
            </a:r>
            <a:r>
              <a:rPr lang="en-US" dirty="0">
                <a:cs typeface="Arial"/>
              </a:rPr>
              <a:t>, PR</a:t>
            </a:r>
            <a:r>
              <a:rPr lang="en-US" baseline="-25000" dirty="0">
                <a:cs typeface="Arial"/>
              </a:rPr>
              <a:t>d</a:t>
            </a:r>
            <a:r>
              <a:rPr lang="en-US" dirty="0" smtClean="0">
                <a:cs typeface="Arial"/>
              </a:rPr>
              <a:t>} key pair and </a:t>
            </a:r>
            <a:r>
              <a:rPr lang="en-US" dirty="0">
                <a:cs typeface="Arial"/>
              </a:rPr>
              <a:t>transmits </a:t>
            </a:r>
            <a:r>
              <a:rPr lang="en-US" dirty="0" smtClean="0">
                <a:cs typeface="Arial"/>
              </a:rPr>
              <a:t>PU</a:t>
            </a:r>
            <a:r>
              <a:rPr lang="en-US" baseline="-25000" dirty="0" smtClean="0">
                <a:cs typeface="Arial"/>
              </a:rPr>
              <a:t>d</a:t>
            </a:r>
            <a:r>
              <a:rPr lang="en-US" dirty="0" smtClean="0">
                <a:cs typeface="Arial"/>
              </a:rPr>
              <a:t> || ID</a:t>
            </a:r>
            <a:r>
              <a:rPr lang="en-US" baseline="-25000" dirty="0" smtClean="0">
                <a:cs typeface="Arial"/>
              </a:rPr>
              <a:t>A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to B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3</a:t>
            </a:r>
            <a:r>
              <a:rPr lang="en-US" dirty="0">
                <a:cs typeface="Arial"/>
              </a:rPr>
              <a:t>. B generates a secret key,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>
                <a:cs typeface="Arial"/>
              </a:rPr>
              <a:t>, and transmits </a:t>
            </a:r>
            <a:r>
              <a:rPr lang="en-US" dirty="0" smtClean="0">
                <a:cs typeface="Arial"/>
              </a:rPr>
              <a:t>E(PU</a:t>
            </a:r>
            <a:r>
              <a:rPr lang="en-US" baseline="-25000" dirty="0" smtClean="0">
                <a:cs typeface="Arial"/>
              </a:rPr>
              <a:t>d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K</a:t>
            </a:r>
            <a:r>
              <a:rPr lang="en-US" baseline="-25000" dirty="0">
                <a:cs typeface="Arial"/>
              </a:rPr>
              <a:t>s</a:t>
            </a:r>
            <a:r>
              <a:rPr lang="en-US" dirty="0" smtClean="0">
                <a:cs typeface="Arial"/>
              </a:rPr>
              <a:t>).</a:t>
            </a: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4. D intercepts the message and learns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by computing </a:t>
            </a:r>
            <a:r>
              <a:rPr lang="en-US" dirty="0" smtClean="0">
                <a:cs typeface="Arial"/>
              </a:rPr>
              <a:t>D(PR</a:t>
            </a:r>
            <a:r>
              <a:rPr lang="en-US" baseline="-25000" dirty="0" smtClean="0">
                <a:cs typeface="Arial"/>
              </a:rPr>
              <a:t>d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E(PU</a:t>
            </a:r>
            <a:r>
              <a:rPr lang="en-US" baseline="-25000" dirty="0">
                <a:cs typeface="Arial"/>
              </a:rPr>
              <a:t>d</a:t>
            </a:r>
            <a:r>
              <a:rPr lang="en-US" dirty="0">
                <a:cs typeface="Arial"/>
              </a:rPr>
              <a:t>,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 smtClean="0">
                <a:cs typeface="Arial"/>
              </a:rPr>
              <a:t>)).</a:t>
            </a: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5. D transmits E(PU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,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 smtClean="0">
                <a:cs typeface="Arial"/>
              </a:rPr>
              <a:t>) </a:t>
            </a:r>
            <a:r>
              <a:rPr lang="en-US" dirty="0">
                <a:cs typeface="Arial"/>
              </a:rPr>
              <a:t>to A.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426029"/>
            <a:ext cx="1698172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5B0505"/>
                </a:solidFill>
                <a:cs typeface="Arial"/>
              </a:rPr>
              <a:t>Another Man-in-the-Middle </a:t>
            </a:r>
            <a:r>
              <a:rPr lang="en-US" b="1" dirty="0" smtClean="0">
                <a:solidFill>
                  <a:srgbClr val="5B0505"/>
                </a:solidFill>
                <a:cs typeface="Arial"/>
              </a:rPr>
              <a:t>Attack</a:t>
            </a:r>
            <a:endParaRPr lang="en-US" b="1" dirty="0">
              <a:solidFill>
                <a:srgbClr val="5B0505"/>
              </a:solidFill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614" y="1150938"/>
            <a:ext cx="5257800" cy="5168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4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result is that both A and B know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>
                <a:cs typeface="Arial"/>
              </a:rPr>
              <a:t> and are unaware that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has also </a:t>
            </a:r>
            <a:r>
              <a:rPr lang="en-US" dirty="0" smtClean="0">
                <a:cs typeface="Arial"/>
              </a:rPr>
              <a:t>been revealed </a:t>
            </a:r>
            <a:r>
              <a:rPr lang="en-US" dirty="0">
                <a:cs typeface="Arial"/>
              </a:rPr>
              <a:t>to D.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and B can now exchange messages using </a:t>
            </a:r>
            <a:r>
              <a:rPr lang="en-US" dirty="0" smtClean="0">
                <a:cs typeface="Arial"/>
              </a:rPr>
              <a:t>K</a:t>
            </a:r>
            <a:r>
              <a:rPr lang="en-US" baseline="-25000" dirty="0" smtClean="0">
                <a:cs typeface="Arial"/>
              </a:rPr>
              <a:t>s</a:t>
            </a:r>
            <a:r>
              <a:rPr lang="en-US" dirty="0" smtClean="0">
                <a:cs typeface="Arial"/>
              </a:rPr>
              <a:t>. </a:t>
            </a:r>
          </a:p>
          <a:p>
            <a:r>
              <a:rPr lang="en-US" dirty="0" smtClean="0">
                <a:cs typeface="Arial"/>
              </a:rPr>
              <a:t>D simply eavesdrops.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Public-Key Distribution of Secret Keys:</a:t>
            </a:r>
          </a:p>
          <a:p>
            <a:r>
              <a:rPr lang="en-US" dirty="0" smtClean="0"/>
              <a:t>We need to protect distribution of the secret key against </a:t>
            </a:r>
            <a:r>
              <a:rPr lang="en-US" dirty="0"/>
              <a:t>both active and passive attacks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Assume A </a:t>
            </a:r>
            <a:r>
              <a:rPr lang="en-US" dirty="0"/>
              <a:t>and B have exchanged public keys </a:t>
            </a:r>
            <a:r>
              <a:rPr lang="en-US" dirty="0" smtClean="0"/>
              <a:t>by public certificates.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en-US" b="1" dirty="0"/>
              <a:t>. </a:t>
            </a:r>
            <a:r>
              <a:rPr lang="en-US" dirty="0"/>
              <a:t>A uses B’s public key to encrypt a message to B containing an identifier </a:t>
            </a:r>
            <a:r>
              <a:rPr lang="en-US" dirty="0" smtClean="0"/>
              <a:t>of A (</a:t>
            </a:r>
            <a:r>
              <a:rPr lang="en-US" i="1" dirty="0" smtClean="0"/>
              <a:t>ID</a:t>
            </a:r>
            <a:r>
              <a:rPr lang="en-US" i="1" baseline="-25000" dirty="0" smtClean="0"/>
              <a:t>A</a:t>
            </a:r>
            <a:r>
              <a:rPr lang="en-US" dirty="0"/>
              <a:t>) and a nonce (</a:t>
            </a:r>
            <a:r>
              <a:rPr lang="en-US" i="1" dirty="0"/>
              <a:t>N</a:t>
            </a:r>
            <a:r>
              <a:rPr lang="en-US" dirty="0"/>
              <a:t>1), which is used to identify this transaction uniquely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B sends a message to A encrypted with </a:t>
            </a:r>
            <a:r>
              <a:rPr lang="en-US" i="1" dirty="0"/>
              <a:t>PUa </a:t>
            </a:r>
            <a:r>
              <a:rPr lang="en-US" dirty="0"/>
              <a:t>and containing A’s </a:t>
            </a:r>
            <a:r>
              <a:rPr lang="en-US" i="1" dirty="0" smtClean="0"/>
              <a:t>N</a:t>
            </a:r>
            <a:r>
              <a:rPr lang="en-US" dirty="0" smtClean="0"/>
              <a:t>1 and a new </a:t>
            </a:r>
            <a:r>
              <a:rPr lang="en-US" dirty="0"/>
              <a:t>nonce </a:t>
            </a:r>
            <a:r>
              <a:rPr lang="en-US" dirty="0" smtClean="0"/>
              <a:t>(</a:t>
            </a:r>
            <a:r>
              <a:rPr lang="en-US" i="1" dirty="0"/>
              <a:t>N</a:t>
            </a:r>
            <a:r>
              <a:rPr lang="en-US" dirty="0"/>
              <a:t>2</a:t>
            </a:r>
            <a:r>
              <a:rPr lang="en-US" dirty="0" smtClean="0"/>
              <a:t>) </a:t>
            </a:r>
            <a:r>
              <a:rPr lang="en-US" dirty="0"/>
              <a:t>generated by </a:t>
            </a:r>
            <a:r>
              <a:rPr lang="en-US" dirty="0" smtClean="0"/>
              <a:t>B. </a:t>
            </a:r>
          </a:p>
          <a:p>
            <a:r>
              <a:rPr lang="en-US" dirty="0" smtClean="0"/>
              <a:t>As only B </a:t>
            </a:r>
            <a:r>
              <a:rPr lang="en-US" dirty="0"/>
              <a:t>could have decrypted message (1</a:t>
            </a:r>
            <a:r>
              <a:rPr lang="en-US" dirty="0" smtClean="0"/>
              <a:t>), presence </a:t>
            </a:r>
            <a:r>
              <a:rPr lang="en-US" dirty="0"/>
              <a:t>of </a:t>
            </a:r>
            <a:r>
              <a:rPr lang="en-US" i="1" dirty="0"/>
              <a:t>N</a:t>
            </a:r>
            <a:r>
              <a:rPr lang="en-US" dirty="0"/>
              <a:t>1 in message (2) assures A </a:t>
            </a:r>
            <a:r>
              <a:rPr lang="en-US" dirty="0" smtClean="0"/>
              <a:t>that sender is B.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Public-Key Distribution of Secret Keys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A returns </a:t>
            </a:r>
            <a:r>
              <a:rPr lang="en-US" i="1" dirty="0"/>
              <a:t>N</a:t>
            </a:r>
            <a:r>
              <a:rPr lang="en-US" dirty="0"/>
              <a:t>2, encrypted using B’s public key, to assure B that its </a:t>
            </a:r>
            <a:r>
              <a:rPr lang="en-US" dirty="0" smtClean="0"/>
              <a:t>correspondent is </a:t>
            </a:r>
            <a:r>
              <a:rPr lang="en-US" dirty="0"/>
              <a:t>A.</a:t>
            </a:r>
          </a:p>
          <a:p>
            <a:r>
              <a:rPr lang="en-US" b="1" dirty="0"/>
              <a:t>4. </a:t>
            </a:r>
            <a:r>
              <a:rPr lang="en-US" dirty="0"/>
              <a:t>A selects a secret key </a:t>
            </a:r>
            <a:r>
              <a:rPr lang="en-US" i="1" dirty="0"/>
              <a:t>Ks </a:t>
            </a:r>
            <a:r>
              <a:rPr lang="en-US" dirty="0"/>
              <a:t>and sends </a:t>
            </a:r>
            <a:r>
              <a:rPr lang="en-US" i="1" dirty="0"/>
              <a:t>M </a:t>
            </a:r>
            <a:r>
              <a:rPr lang="en-US" dirty="0"/>
              <a:t>= E(</a:t>
            </a:r>
            <a:r>
              <a:rPr lang="en-US" i="1" dirty="0" err="1"/>
              <a:t>PUb</a:t>
            </a:r>
            <a:r>
              <a:rPr lang="en-US" dirty="0"/>
              <a:t>, E(</a:t>
            </a:r>
            <a:r>
              <a:rPr lang="en-US" i="1" dirty="0"/>
              <a:t>PRa</a:t>
            </a:r>
            <a:r>
              <a:rPr lang="en-US" dirty="0"/>
              <a:t>, </a:t>
            </a:r>
            <a:r>
              <a:rPr lang="en-US" i="1" dirty="0"/>
              <a:t>Ks</a:t>
            </a:r>
            <a:r>
              <a:rPr lang="en-US" dirty="0"/>
              <a:t>)) to B.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Encryption of </a:t>
            </a:r>
            <a:r>
              <a:rPr lang="en-US" dirty="0"/>
              <a:t>this message with B’s public key ensures that only B can read it; </a:t>
            </a:r>
            <a:r>
              <a:rPr lang="en-US" dirty="0" smtClean="0"/>
              <a:t>encryption with </a:t>
            </a:r>
            <a:r>
              <a:rPr lang="en-US" dirty="0"/>
              <a:t>A’s private key ensures that only A could have sent it.</a:t>
            </a:r>
          </a:p>
          <a:p>
            <a:r>
              <a:rPr lang="en-US" b="1" dirty="0"/>
              <a:t>5. </a:t>
            </a:r>
            <a:r>
              <a:rPr lang="en-US" dirty="0"/>
              <a:t>B computes D(</a:t>
            </a:r>
            <a:r>
              <a:rPr lang="en-US" i="1" dirty="0"/>
              <a:t>PUa</a:t>
            </a:r>
            <a:r>
              <a:rPr lang="en-US" dirty="0"/>
              <a:t>, D(</a:t>
            </a:r>
            <a:r>
              <a:rPr lang="en-US" i="1" dirty="0" err="1"/>
              <a:t>PRb</a:t>
            </a:r>
            <a:r>
              <a:rPr lang="en-US" dirty="0"/>
              <a:t>, </a:t>
            </a:r>
            <a:r>
              <a:rPr lang="en-US" i="1" dirty="0"/>
              <a:t>M</a:t>
            </a:r>
            <a:r>
              <a:rPr lang="en-US" dirty="0"/>
              <a:t>)) to recover the secret key.</a:t>
            </a:r>
            <a:endParaRPr lang="en-US" dirty="0" smtClean="0"/>
          </a:p>
          <a:p>
            <a:endParaRPr lang="en-US" dirty="0" smtClean="0"/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86971" y="1129602"/>
            <a:ext cx="7271658" cy="612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Public-Key Distribution of Secret Keys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3" y="2224314"/>
            <a:ext cx="756194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2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Stallings, </a:t>
            </a:r>
            <a:r>
              <a:rPr lang="en-US" i="1" dirty="0">
                <a:cs typeface="Arial"/>
              </a:rPr>
              <a:t>“Cryptography and Network Security Principles </a:t>
            </a:r>
            <a:r>
              <a:rPr lang="en-US" i="1" dirty="0" smtClean="0">
                <a:cs typeface="Arial"/>
              </a:rPr>
              <a:t>and Practice”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2014</a:t>
            </a:r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Because of the inefficiency of public-key cryptosystems, they are almost never </a:t>
            </a:r>
            <a:r>
              <a:rPr lang="en-US" dirty="0" smtClean="0">
                <a:cs typeface="Arial"/>
              </a:rPr>
              <a:t>used for </a:t>
            </a:r>
            <a:r>
              <a:rPr lang="en-US" dirty="0">
                <a:cs typeface="Arial"/>
              </a:rPr>
              <a:t>the direct encryption of sizable block of data, but are limited to relatively </a:t>
            </a:r>
            <a:r>
              <a:rPr lang="en-US" dirty="0" smtClean="0">
                <a:cs typeface="Arial"/>
              </a:rPr>
              <a:t>small blocks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One </a:t>
            </a:r>
            <a:r>
              <a:rPr lang="en-US" dirty="0">
                <a:cs typeface="Arial"/>
              </a:rPr>
              <a:t>of the most important uses of a public-key cryptosystem is to </a:t>
            </a:r>
            <a:r>
              <a:rPr lang="en-US" dirty="0" smtClean="0">
                <a:cs typeface="Arial"/>
              </a:rPr>
              <a:t>encrypt secret </a:t>
            </a:r>
            <a:r>
              <a:rPr lang="en-US" dirty="0">
                <a:cs typeface="Arial"/>
              </a:rPr>
              <a:t>keys for distribution.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7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Simple Secret Key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Distribution: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If A wishes to communicate with B, the following procedure is employed</a:t>
            </a:r>
            <a:r>
              <a:rPr lang="en-US" dirty="0" smtClean="0">
                <a:cs typeface="Arial"/>
              </a:rPr>
              <a:t>: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4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A generates a </a:t>
            </a:r>
            <a:r>
              <a:rPr lang="en-US" dirty="0" smtClean="0">
                <a:cs typeface="Arial"/>
              </a:rPr>
              <a:t>{</a:t>
            </a:r>
            <a:r>
              <a:rPr lang="en-US" dirty="0">
                <a:cs typeface="Arial"/>
              </a:rPr>
              <a:t>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, PR</a:t>
            </a:r>
            <a:r>
              <a:rPr lang="en-US" baseline="-25000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} key </a:t>
            </a:r>
            <a:r>
              <a:rPr lang="en-US" dirty="0">
                <a:cs typeface="Arial"/>
              </a:rPr>
              <a:t>pair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and transmits a message to </a:t>
            </a:r>
            <a:r>
              <a:rPr lang="en-US" dirty="0" smtClean="0">
                <a:cs typeface="Arial"/>
              </a:rPr>
              <a:t>B consisting </a:t>
            </a:r>
            <a:r>
              <a:rPr lang="en-US" dirty="0">
                <a:cs typeface="Arial"/>
              </a:rPr>
              <a:t>of 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 and an identifier of A, ID</a:t>
            </a:r>
            <a:r>
              <a:rPr lang="en-US" baseline="-25000" dirty="0">
                <a:cs typeface="Arial"/>
              </a:rPr>
              <a:t>A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2. B generates a </a:t>
            </a:r>
            <a:r>
              <a:rPr lang="en-US"/>
              <a:t>secret </a:t>
            </a:r>
            <a:r>
              <a:rPr lang="en-US" smtClean="0"/>
              <a:t>session key</a:t>
            </a:r>
            <a:r>
              <a:rPr lang="en-US" dirty="0"/>
              <a:t>, </a:t>
            </a:r>
            <a:r>
              <a:rPr lang="en-US" i="1" dirty="0"/>
              <a:t>K</a:t>
            </a:r>
            <a:r>
              <a:rPr lang="en-US" i="1" baseline="-25000" dirty="0"/>
              <a:t>s</a:t>
            </a:r>
            <a:r>
              <a:rPr lang="en-US" dirty="0"/>
              <a:t>, and transmits it to A, which is encrypted with </a:t>
            </a:r>
            <a:r>
              <a:rPr lang="en-US" dirty="0" smtClean="0"/>
              <a:t>A’s public </a:t>
            </a:r>
            <a:r>
              <a:rPr lang="en-US" dirty="0"/>
              <a:t>key.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27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3. A computes D(PR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, E(PU</a:t>
            </a:r>
            <a:r>
              <a:rPr lang="en-US" baseline="-25000" dirty="0">
                <a:cs typeface="Arial"/>
              </a:rPr>
              <a:t>a</a:t>
            </a:r>
            <a:r>
              <a:rPr lang="en-US" dirty="0">
                <a:cs typeface="Arial"/>
              </a:rPr>
              <a:t>, K</a:t>
            </a:r>
            <a:r>
              <a:rPr lang="en-US" baseline="-25000" dirty="0">
                <a:cs typeface="Arial"/>
              </a:rPr>
              <a:t>s</a:t>
            </a:r>
            <a:r>
              <a:rPr lang="en-US" dirty="0">
                <a:cs typeface="Arial"/>
              </a:rPr>
              <a:t>)) to recover the secret key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Because </a:t>
            </a:r>
            <a:r>
              <a:rPr lang="en-US" dirty="0">
                <a:cs typeface="Arial"/>
              </a:rPr>
              <a:t>only </a:t>
            </a:r>
            <a:r>
              <a:rPr lang="en-US" dirty="0" smtClean="0">
                <a:cs typeface="Arial"/>
              </a:rPr>
              <a:t>A can </a:t>
            </a:r>
            <a:r>
              <a:rPr lang="en-US" dirty="0">
                <a:cs typeface="Arial"/>
              </a:rPr>
              <a:t>decrypt the message, only A and B will know </a:t>
            </a:r>
            <a:r>
              <a:rPr lang="en-US" dirty="0" smtClean="0">
                <a:cs typeface="Arial"/>
              </a:rPr>
              <a:t>K</a:t>
            </a:r>
            <a:r>
              <a:rPr lang="en-US" baseline="-25000" dirty="0" smtClean="0">
                <a:cs typeface="Arial"/>
              </a:rPr>
              <a:t>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4.</a:t>
            </a:r>
            <a:r>
              <a:rPr lang="en-US" b="1" dirty="0"/>
              <a:t> </a:t>
            </a:r>
            <a:r>
              <a:rPr lang="en-US" dirty="0"/>
              <a:t>A discards </a:t>
            </a:r>
            <a:r>
              <a:rPr lang="en-US" i="1" dirty="0"/>
              <a:t>PU</a:t>
            </a:r>
            <a:r>
              <a:rPr lang="en-US" i="1" baseline="-25000" dirty="0"/>
              <a:t>a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/>
              <a:t>PR</a:t>
            </a:r>
            <a:r>
              <a:rPr lang="en-US" i="1" baseline="-25000" dirty="0"/>
              <a:t>a</a:t>
            </a:r>
            <a:r>
              <a:rPr lang="en-US" i="1" dirty="0"/>
              <a:t> </a:t>
            </a:r>
            <a:r>
              <a:rPr lang="en-US" dirty="0"/>
              <a:t>and B discards </a:t>
            </a:r>
            <a:r>
              <a:rPr lang="en-US" i="1" dirty="0"/>
              <a:t>PU</a:t>
            </a:r>
            <a:r>
              <a:rPr lang="en-US" i="1" baseline="-25000" dirty="0"/>
              <a:t>a</a:t>
            </a:r>
            <a:r>
              <a:rPr lang="en-US" dirty="0" smtClean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Distribution of Secret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86971" y="1129602"/>
            <a:ext cx="7271658" cy="11055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Simple Use of Public-Key Encryption to Establish a Session Key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1" y="2538413"/>
            <a:ext cx="7271658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60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13221</TotalTime>
  <Words>812</Words>
  <Application>Microsoft Office PowerPoint</Application>
  <PresentationFormat>On-screen Show (4:3)</PresentationFormat>
  <Paragraphs>91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  <vt:lpstr>Public-Key Distribution of Secret Keys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6072</cp:revision>
  <cp:lastPrinted>2015-04-15T04:00:00Z</cp:lastPrinted>
  <dcterms:created xsi:type="dcterms:W3CDTF">2015-04-10T12:56:27Z</dcterms:created>
  <dcterms:modified xsi:type="dcterms:W3CDTF">2016-05-19T03:56:05Z</dcterms:modified>
</cp:coreProperties>
</file>