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445" r:id="rId5"/>
    <p:sldId id="436" r:id="rId6"/>
    <p:sldId id="437" r:id="rId7"/>
    <p:sldId id="438" r:id="rId8"/>
    <p:sldId id="441" r:id="rId9"/>
    <p:sldId id="440" r:id="rId10"/>
    <p:sldId id="443" r:id="rId11"/>
    <p:sldId id="442" r:id="rId12"/>
    <p:sldId id="444" r:id="rId13"/>
    <p:sldId id="446" r:id="rId14"/>
    <p:sldId id="447" r:id="rId15"/>
    <p:sldId id="449" r:id="rId16"/>
    <p:sldId id="450" r:id="rId17"/>
    <p:sldId id="451" r:id="rId18"/>
    <p:sldId id="452" r:id="rId19"/>
    <p:sldId id="453" r:id="rId20"/>
    <p:sldId id="454" r:id="rId21"/>
    <p:sldId id="44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Signature Standard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hash code </a:t>
            </a:r>
            <a:r>
              <a:rPr lang="en-US" dirty="0" smtClean="0">
                <a:latin typeface="+mj-lt"/>
                <a:cs typeface="Arial"/>
              </a:rPr>
              <a:t>is then </a:t>
            </a:r>
            <a:r>
              <a:rPr lang="en-US" dirty="0">
                <a:latin typeface="+mj-lt"/>
                <a:cs typeface="Arial"/>
              </a:rPr>
              <a:t>encrypted using the sender’s private key to form the signature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Both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message and </a:t>
            </a:r>
            <a:r>
              <a:rPr lang="en-US" dirty="0">
                <a:latin typeface="+mj-lt"/>
                <a:cs typeface="Arial"/>
              </a:rPr>
              <a:t>the signature are then transmitted.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recipient takes the message </a:t>
            </a:r>
            <a:r>
              <a:rPr lang="en-US" dirty="0" smtClean="0">
                <a:latin typeface="+mj-lt"/>
                <a:cs typeface="Arial"/>
              </a:rPr>
              <a:t>and produces </a:t>
            </a:r>
            <a:r>
              <a:rPr lang="en-US" dirty="0">
                <a:latin typeface="+mj-lt"/>
                <a:cs typeface="Arial"/>
              </a:rPr>
              <a:t>a hash code.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2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recipient also decrypts the signature using the </a:t>
            </a:r>
            <a:r>
              <a:rPr lang="en-US" dirty="0" smtClean="0">
                <a:latin typeface="+mj-lt"/>
                <a:cs typeface="Arial"/>
              </a:rPr>
              <a:t>sender’s public </a:t>
            </a:r>
            <a:r>
              <a:rPr lang="en-US" dirty="0">
                <a:latin typeface="+mj-lt"/>
                <a:cs typeface="Arial"/>
              </a:rPr>
              <a:t>key.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If </a:t>
            </a:r>
            <a:r>
              <a:rPr lang="en-US" dirty="0">
                <a:latin typeface="+mj-lt"/>
                <a:cs typeface="Arial"/>
              </a:rPr>
              <a:t>the calculated hash code matches the decrypted signature, the </a:t>
            </a:r>
            <a:r>
              <a:rPr lang="en-US" dirty="0" smtClean="0">
                <a:latin typeface="+mj-lt"/>
                <a:cs typeface="Arial"/>
              </a:rPr>
              <a:t>signature is </a:t>
            </a:r>
            <a:r>
              <a:rPr lang="en-US" dirty="0">
                <a:latin typeface="+mj-lt"/>
                <a:cs typeface="Arial"/>
              </a:rPr>
              <a:t>accepted as valid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0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Because </a:t>
            </a:r>
            <a:r>
              <a:rPr lang="en-US" dirty="0">
                <a:latin typeface="+mj-lt"/>
                <a:cs typeface="Arial"/>
              </a:rPr>
              <a:t>only the sender knows the private key, only </a:t>
            </a:r>
            <a:r>
              <a:rPr lang="en-US" dirty="0" smtClean="0">
                <a:latin typeface="+mj-lt"/>
                <a:cs typeface="Arial"/>
              </a:rPr>
              <a:t>the sender </a:t>
            </a:r>
            <a:r>
              <a:rPr lang="en-US" dirty="0">
                <a:latin typeface="+mj-lt"/>
                <a:cs typeface="Arial"/>
              </a:rPr>
              <a:t>could have produced a valid signature.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4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6" y="2181225"/>
            <a:ext cx="7445828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79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The DSA Approach:</a:t>
            </a:r>
          </a:p>
          <a:p>
            <a:r>
              <a:rPr lang="en-US" smtClean="0">
                <a:latin typeface="+mj-lt"/>
                <a:cs typeface="Arial"/>
              </a:rPr>
              <a:t>also </a:t>
            </a:r>
            <a:r>
              <a:rPr lang="en-US" dirty="0">
                <a:latin typeface="+mj-lt"/>
                <a:cs typeface="Arial"/>
              </a:rPr>
              <a:t>makes use of a hash function.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hash code is </a:t>
            </a:r>
            <a:r>
              <a:rPr lang="en-US" dirty="0" smtClean="0">
                <a:latin typeface="+mj-lt"/>
                <a:cs typeface="Arial"/>
              </a:rPr>
              <a:t>provided as </a:t>
            </a:r>
            <a:r>
              <a:rPr lang="en-US" dirty="0">
                <a:latin typeface="+mj-lt"/>
                <a:cs typeface="Arial"/>
              </a:rPr>
              <a:t>input to a signature function along with a random number k </a:t>
            </a:r>
            <a:r>
              <a:rPr lang="en-US" dirty="0" smtClean="0">
                <a:latin typeface="+mj-lt"/>
                <a:cs typeface="Arial"/>
              </a:rPr>
              <a:t>generated for </a:t>
            </a:r>
            <a:r>
              <a:rPr lang="en-US" dirty="0">
                <a:latin typeface="+mj-lt"/>
                <a:cs typeface="Arial"/>
              </a:rPr>
              <a:t>this particular signature. 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signature function also depends on the </a:t>
            </a:r>
            <a:r>
              <a:rPr lang="en-US" dirty="0" smtClean="0">
                <a:latin typeface="+mj-lt"/>
                <a:cs typeface="Arial"/>
              </a:rPr>
              <a:t>sender’s private </a:t>
            </a:r>
            <a:r>
              <a:rPr lang="en-US" dirty="0">
                <a:latin typeface="+mj-lt"/>
                <a:cs typeface="Arial"/>
              </a:rPr>
              <a:t>key (</a:t>
            </a:r>
            <a:r>
              <a:rPr lang="en-US" dirty="0" err="1">
                <a:latin typeface="+mj-lt"/>
                <a:cs typeface="Arial"/>
              </a:rPr>
              <a:t>PRa</a:t>
            </a:r>
            <a:r>
              <a:rPr lang="en-US" dirty="0">
                <a:latin typeface="+mj-lt"/>
                <a:cs typeface="Arial"/>
              </a:rPr>
              <a:t>) and a set of parameters known to a group of communicating principals.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mtClean="0">
                <a:latin typeface="+mj-lt"/>
                <a:cs typeface="Arial"/>
              </a:rPr>
              <a:t>We can consider this set to constitute a global public key (PUG). </a:t>
            </a:r>
          </a:p>
          <a:p>
            <a:r>
              <a:rPr lang="en-US" smtClean="0">
                <a:latin typeface="+mj-lt"/>
                <a:cs typeface="Arial"/>
              </a:rPr>
              <a:t>The result is a signature consisting of two components, labeled s and r.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At the receiving end, the hash code of the incoming message is generated.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This plus the signature is input to a verification function.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verification function </a:t>
            </a:r>
            <a:r>
              <a:rPr lang="en-US" dirty="0" smtClean="0">
                <a:latin typeface="+mj-lt"/>
                <a:cs typeface="Arial"/>
              </a:rPr>
              <a:t>also depends </a:t>
            </a:r>
            <a:r>
              <a:rPr lang="en-US" dirty="0">
                <a:latin typeface="+mj-lt"/>
                <a:cs typeface="Arial"/>
              </a:rPr>
              <a:t>on the global public key as well as the sender’s public key (</a:t>
            </a:r>
            <a:r>
              <a:rPr lang="en-US" dirty="0" err="1">
                <a:latin typeface="+mj-lt"/>
                <a:cs typeface="Arial"/>
              </a:rPr>
              <a:t>PUa</a:t>
            </a:r>
            <a:r>
              <a:rPr lang="en-US" dirty="0">
                <a:latin typeface="+mj-lt"/>
                <a:cs typeface="Arial"/>
              </a:rPr>
              <a:t>), </a:t>
            </a:r>
            <a:r>
              <a:rPr lang="en-US" dirty="0" smtClean="0">
                <a:latin typeface="+mj-lt"/>
                <a:cs typeface="Arial"/>
              </a:rPr>
              <a:t>which is </a:t>
            </a:r>
            <a:r>
              <a:rPr lang="en-US" dirty="0">
                <a:latin typeface="+mj-lt"/>
                <a:cs typeface="Arial"/>
              </a:rPr>
              <a:t>paired with the sender’s private key.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output of the verification function is </a:t>
            </a:r>
            <a:r>
              <a:rPr lang="en-US" dirty="0" smtClean="0">
                <a:latin typeface="+mj-lt"/>
                <a:cs typeface="Arial"/>
              </a:rPr>
              <a:t>a value </a:t>
            </a:r>
            <a:r>
              <a:rPr lang="en-US" dirty="0">
                <a:latin typeface="+mj-lt"/>
                <a:cs typeface="Arial"/>
              </a:rPr>
              <a:t>that is equal to the signature component r if the signature is valid.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</a:t>
            </a:r>
            <a:r>
              <a:rPr lang="en-US" sz="2800" dirty="0">
                <a:cs typeface="Arial" pitchFamily="34" charset="0"/>
              </a:rPr>
              <a:t> Digital Signature Standard (DSS).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signature function is such that only the sender, with knowledge of the private key, could have produced the valid signature.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9" y="2293257"/>
            <a:ext cx="7474858" cy="270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W. Stalling’s  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r>
              <a:rPr lang="en-US" i="1" dirty="0">
                <a:cs typeface="Arial"/>
              </a:rPr>
              <a:t>W. </a:t>
            </a:r>
            <a:r>
              <a:rPr lang="en-US" i="1" dirty="0" smtClean="0">
                <a:cs typeface="Arial"/>
              </a:rPr>
              <a:t>Stalling’s </a:t>
            </a:r>
            <a:r>
              <a:rPr lang="en-US" i="1" dirty="0" smtClean="0">
                <a:latin typeface="+mj-lt"/>
                <a:cs typeface="Arial"/>
              </a:rPr>
              <a:t>“Cryptography </a:t>
            </a:r>
            <a:r>
              <a:rPr lang="en-US" i="1" dirty="0">
                <a:latin typeface="+mj-lt"/>
                <a:cs typeface="Arial"/>
              </a:rPr>
              <a:t>and Network Security Principles </a:t>
            </a:r>
            <a:r>
              <a:rPr lang="en-US" i="1" dirty="0" smtClean="0">
                <a:latin typeface="+mj-lt"/>
                <a:cs typeface="Arial"/>
              </a:rPr>
              <a:t>and Practice”</a:t>
            </a:r>
            <a:r>
              <a:rPr lang="en-US" dirty="0" smtClean="0">
                <a:latin typeface="+mj-lt"/>
                <a:cs typeface="Arial"/>
              </a:rPr>
              <a:t>, 2014.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most important development from the work on public-key cryptography is </a:t>
            </a:r>
            <a:r>
              <a:rPr lang="en-US" dirty="0" smtClean="0">
                <a:latin typeface="+mj-lt"/>
                <a:cs typeface="Arial"/>
              </a:rPr>
              <a:t>the digital </a:t>
            </a:r>
            <a:r>
              <a:rPr lang="en-US" dirty="0">
                <a:latin typeface="+mj-lt"/>
                <a:cs typeface="Arial"/>
              </a:rPr>
              <a:t>signature.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provides </a:t>
            </a:r>
            <a:r>
              <a:rPr lang="en-US" dirty="0">
                <a:latin typeface="+mj-lt"/>
                <a:cs typeface="Arial"/>
              </a:rPr>
              <a:t>a set of security capabilities that </a:t>
            </a:r>
            <a:r>
              <a:rPr lang="en-US" dirty="0" smtClean="0">
                <a:latin typeface="+mj-lt"/>
                <a:cs typeface="Arial"/>
              </a:rPr>
              <a:t>would be </a:t>
            </a:r>
            <a:r>
              <a:rPr lang="en-US" dirty="0">
                <a:latin typeface="+mj-lt"/>
                <a:cs typeface="Arial"/>
              </a:rPr>
              <a:t>difficult to implement in any other way.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2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National Institute of Standards and </a:t>
            </a:r>
            <a:r>
              <a:rPr lang="en-US" dirty="0" smtClean="0">
                <a:latin typeface="+mj-lt"/>
                <a:cs typeface="Arial"/>
              </a:rPr>
              <a:t>Technology (</a:t>
            </a:r>
            <a:r>
              <a:rPr lang="en-US" dirty="0">
                <a:latin typeface="+mj-lt"/>
                <a:cs typeface="Arial"/>
              </a:rPr>
              <a:t>NIST) has published Federal Information Processing Standard </a:t>
            </a:r>
            <a:r>
              <a:rPr lang="en-US" dirty="0" smtClean="0">
                <a:latin typeface="+mj-lt"/>
                <a:cs typeface="Arial"/>
              </a:rPr>
              <a:t>FIPS </a:t>
            </a:r>
            <a:r>
              <a:rPr lang="en-US" dirty="0">
                <a:latin typeface="+mj-lt"/>
                <a:cs typeface="Arial"/>
              </a:rPr>
              <a:t>186</a:t>
            </a:r>
            <a:r>
              <a:rPr lang="en-US" dirty="0" smtClean="0">
                <a:latin typeface="+mj-lt"/>
                <a:cs typeface="Arial"/>
              </a:rPr>
              <a:t>, known </a:t>
            </a:r>
            <a:r>
              <a:rPr lang="en-US" dirty="0">
                <a:latin typeface="+mj-lt"/>
                <a:cs typeface="Arial"/>
              </a:rPr>
              <a:t>as the Digital Signature Standard (DSS</a:t>
            </a:r>
            <a:r>
              <a:rPr lang="en-US" dirty="0" smtClean="0">
                <a:latin typeface="+mj-lt"/>
                <a:cs typeface="Arial"/>
              </a:rPr>
              <a:t>) or </a:t>
            </a:r>
            <a:r>
              <a:rPr lang="en-US" dirty="0">
                <a:cs typeface="Arial"/>
              </a:rPr>
              <a:t>the Digital Signature Algorithm (DSA)</a:t>
            </a:r>
            <a:r>
              <a:rPr lang="en-US" dirty="0" smtClean="0">
                <a:latin typeface="+mj-lt"/>
                <a:cs typeface="Arial"/>
              </a:rPr>
              <a:t>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DSA </a:t>
            </a:r>
            <a:r>
              <a:rPr lang="en-US" dirty="0">
                <a:latin typeface="+mj-lt"/>
                <a:cs typeface="Arial"/>
              </a:rPr>
              <a:t>makes use of the Secure </a:t>
            </a:r>
            <a:r>
              <a:rPr lang="en-US" dirty="0" smtClean="0">
                <a:latin typeface="+mj-lt"/>
                <a:cs typeface="Arial"/>
              </a:rPr>
              <a:t>Hash Algorithm (SHA).</a:t>
            </a:r>
          </a:p>
          <a:p>
            <a:r>
              <a:rPr lang="en-US" dirty="0">
                <a:latin typeface="+mj-lt"/>
              </a:rPr>
              <a:t>The DSA was originally </a:t>
            </a:r>
            <a:r>
              <a:rPr lang="en-US" dirty="0" smtClean="0">
                <a:latin typeface="+mj-lt"/>
              </a:rPr>
              <a:t>proposed in </a:t>
            </a:r>
            <a:r>
              <a:rPr lang="en-US" dirty="0">
                <a:latin typeface="+mj-lt"/>
              </a:rPr>
              <a:t>1991 and revised in 1993 in response to public feedback concerning the </a:t>
            </a:r>
            <a:r>
              <a:rPr lang="en-US" dirty="0" smtClean="0">
                <a:latin typeface="+mj-lt"/>
              </a:rPr>
              <a:t>security of </a:t>
            </a:r>
            <a:r>
              <a:rPr lang="en-US" dirty="0">
                <a:latin typeface="+mj-lt"/>
              </a:rPr>
              <a:t>the scheme.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There was a further minor revision in 1996.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In </a:t>
            </a:r>
            <a:r>
              <a:rPr lang="en-US" dirty="0">
                <a:latin typeface="+mj-lt"/>
                <a:cs typeface="Arial"/>
              </a:rPr>
              <a:t>2000, </a:t>
            </a:r>
            <a:r>
              <a:rPr lang="en-US" dirty="0" smtClean="0">
                <a:latin typeface="+mj-lt"/>
                <a:cs typeface="Arial"/>
              </a:rPr>
              <a:t>an expanded </a:t>
            </a:r>
            <a:r>
              <a:rPr lang="en-US" dirty="0">
                <a:latin typeface="+mj-lt"/>
                <a:cs typeface="Arial"/>
              </a:rPr>
              <a:t>version of the standard was issued as FIPS 186-2, subsequently </a:t>
            </a:r>
            <a:r>
              <a:rPr lang="en-US" dirty="0" smtClean="0">
                <a:latin typeface="+mj-lt"/>
                <a:cs typeface="Arial"/>
              </a:rPr>
              <a:t>updated to </a:t>
            </a:r>
            <a:r>
              <a:rPr lang="en-US" dirty="0">
                <a:latin typeface="+mj-lt"/>
                <a:cs typeface="Arial"/>
              </a:rPr>
              <a:t>FIPS 186-3 in 2009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84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The DSA Approach</a:t>
            </a:r>
          </a:p>
          <a:p>
            <a:r>
              <a:rPr lang="en-US" dirty="0">
                <a:latin typeface="+mj-lt"/>
                <a:cs typeface="Arial"/>
              </a:rPr>
              <a:t>e</a:t>
            </a:r>
            <a:r>
              <a:rPr lang="en-US" dirty="0" smtClean="0">
                <a:latin typeface="+mj-lt"/>
                <a:cs typeface="Arial"/>
              </a:rPr>
              <a:t>mploys an </a:t>
            </a:r>
            <a:r>
              <a:rPr lang="en-US" dirty="0">
                <a:latin typeface="+mj-lt"/>
                <a:cs typeface="Arial"/>
              </a:rPr>
              <a:t>algorithm </a:t>
            </a:r>
            <a:r>
              <a:rPr lang="en-US" dirty="0" smtClean="0">
                <a:latin typeface="+mj-lt"/>
                <a:cs typeface="Arial"/>
              </a:rPr>
              <a:t>designed </a:t>
            </a:r>
            <a:r>
              <a:rPr lang="en-US" dirty="0">
                <a:latin typeface="+mj-lt"/>
                <a:cs typeface="Arial"/>
              </a:rPr>
              <a:t>to provide only the digital </a:t>
            </a:r>
            <a:r>
              <a:rPr lang="en-US" dirty="0" smtClean="0">
                <a:latin typeface="+mj-lt"/>
                <a:cs typeface="Arial"/>
              </a:rPr>
              <a:t>signature function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it is a public-key technique</a:t>
            </a:r>
            <a:r>
              <a:rPr lang="en-US" dirty="0" smtClean="0"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Unlike </a:t>
            </a:r>
            <a:r>
              <a:rPr lang="en-US" dirty="0">
                <a:latin typeface="+mj-lt"/>
                <a:cs typeface="Arial"/>
              </a:rPr>
              <a:t>RSA, it cannot be used for encryption or key exchange.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3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The </a:t>
            </a:r>
            <a:r>
              <a:rPr lang="en-US" b="1" dirty="0" smtClean="0">
                <a:cs typeface="Arial"/>
              </a:rPr>
              <a:t>RSA </a:t>
            </a:r>
            <a:r>
              <a:rPr lang="en-US" b="1" dirty="0" smtClean="0">
                <a:cs typeface="Arial"/>
              </a:rPr>
              <a:t>Approach for Digital Signatures:</a:t>
            </a:r>
            <a:endParaRPr lang="en-US" b="1" dirty="0"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When RSA is used for digital signatures, </a:t>
            </a:r>
            <a:r>
              <a:rPr lang="en-US" dirty="0">
                <a:latin typeface="+mj-lt"/>
                <a:cs typeface="Arial"/>
              </a:rPr>
              <a:t>the message to be signed is input to </a:t>
            </a:r>
            <a:r>
              <a:rPr lang="en-US" dirty="0" smtClean="0">
                <a:latin typeface="+mj-lt"/>
                <a:cs typeface="Arial"/>
              </a:rPr>
              <a:t>a hash </a:t>
            </a:r>
            <a:r>
              <a:rPr lang="en-US" dirty="0">
                <a:latin typeface="+mj-lt"/>
                <a:cs typeface="Arial"/>
              </a:rPr>
              <a:t>function that produces a secure hash code of fixed length.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10183</TotalTime>
  <Words>689</Words>
  <Application>Microsoft Office PowerPoint</Application>
  <PresentationFormat>On-screen Show (4:3)</PresentationFormat>
  <Paragraphs>82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4471</cp:revision>
  <cp:lastPrinted>2015-04-15T04:00:00Z</cp:lastPrinted>
  <dcterms:created xsi:type="dcterms:W3CDTF">2015-04-10T12:56:27Z</dcterms:created>
  <dcterms:modified xsi:type="dcterms:W3CDTF">2016-05-10T03:47:29Z</dcterms:modified>
</cp:coreProperties>
</file>