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3" r:id="rId2"/>
    <p:sldId id="304" r:id="rId3"/>
    <p:sldId id="338" r:id="rId4"/>
    <p:sldId id="588" r:id="rId5"/>
    <p:sldId id="582" r:id="rId6"/>
    <p:sldId id="583" r:id="rId7"/>
    <p:sldId id="584" r:id="rId8"/>
    <p:sldId id="585" r:id="rId9"/>
    <p:sldId id="586" r:id="rId10"/>
    <p:sldId id="587" r:id="rId11"/>
    <p:sldId id="589" r:id="rId12"/>
    <p:sldId id="590" r:id="rId13"/>
    <p:sldId id="591" r:id="rId14"/>
    <p:sldId id="592" r:id="rId15"/>
    <p:sldId id="593" r:id="rId16"/>
    <p:sldId id="594" r:id="rId17"/>
    <p:sldId id="595" r:id="rId18"/>
    <p:sldId id="596" r:id="rId19"/>
    <p:sldId id="597" r:id="rId20"/>
    <p:sldId id="580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Extensible Authentication Protocol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Authentication </a:t>
            </a:r>
            <a:r>
              <a:rPr lang="en-US" b="1" dirty="0" smtClean="0"/>
              <a:t>Methods:</a:t>
            </a:r>
          </a:p>
          <a:p>
            <a:r>
              <a:rPr lang="en-US" dirty="0"/>
              <a:t>EAP supports multiple authentication methods.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is what is meant by referring </a:t>
            </a:r>
            <a:r>
              <a:rPr lang="en-US" dirty="0" smtClean="0"/>
              <a:t>to EAP </a:t>
            </a:r>
            <a:r>
              <a:rPr lang="en-US" dirty="0"/>
              <a:t>as </a:t>
            </a:r>
            <a:r>
              <a:rPr lang="en-US" i="1" dirty="0"/>
              <a:t>extensible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/>
              <a:t>C</a:t>
            </a:r>
            <a:r>
              <a:rPr lang="en-US" dirty="0" smtClean="0"/>
              <a:t>ommonly </a:t>
            </a:r>
            <a:r>
              <a:rPr lang="en-US" dirty="0"/>
              <a:t>supported EAP </a:t>
            </a:r>
            <a:r>
              <a:rPr lang="en-US" dirty="0" smtClean="0"/>
              <a:t>methods are: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Extensible Authentication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EAP-TLS (EAP Transport Layer Security):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It </a:t>
            </a:r>
            <a:r>
              <a:rPr lang="en-US" smtClean="0"/>
              <a:t>is defined RFC 5216.</a:t>
            </a:r>
            <a:endParaRPr lang="en-US" dirty="0" smtClean="0"/>
          </a:p>
          <a:p>
            <a:r>
              <a:rPr lang="en-US" dirty="0" smtClean="0"/>
              <a:t>It defines </a:t>
            </a:r>
            <a:r>
              <a:rPr lang="en-US" dirty="0" smtClean="0"/>
              <a:t>how </a:t>
            </a:r>
            <a:r>
              <a:rPr lang="en-US" dirty="0"/>
              <a:t>the TLS protocol </a:t>
            </a:r>
            <a:r>
              <a:rPr lang="en-US" dirty="0" smtClean="0"/>
              <a:t>can </a:t>
            </a:r>
            <a:r>
              <a:rPr lang="en-US" dirty="0"/>
              <a:t>be encapsulated in </a:t>
            </a:r>
            <a:r>
              <a:rPr lang="en-US" dirty="0" smtClean="0"/>
              <a:t>EAP messages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It uses </a:t>
            </a:r>
            <a:r>
              <a:rPr lang="en-US" dirty="0"/>
              <a:t>the handshake protocol in TLS, not its </a:t>
            </a:r>
            <a:r>
              <a:rPr lang="en-US" dirty="0" smtClean="0"/>
              <a:t>encryption method</a:t>
            </a:r>
            <a:r>
              <a:rPr lang="en-US" dirty="0"/>
              <a:t>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Extensible Authentication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49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Client </a:t>
            </a:r>
            <a:r>
              <a:rPr lang="en-US" dirty="0"/>
              <a:t>and server authenticate each other using digital certificates.</a:t>
            </a:r>
          </a:p>
          <a:p>
            <a:r>
              <a:rPr lang="en-US" dirty="0"/>
              <a:t>Client generates a pre-master secret key by encrypting a random number </a:t>
            </a:r>
            <a:r>
              <a:rPr lang="en-US" dirty="0" smtClean="0"/>
              <a:t>with the </a:t>
            </a:r>
            <a:r>
              <a:rPr lang="en-US" dirty="0"/>
              <a:t>server’s public key and sends it to the server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Extensible Authentication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84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Both </a:t>
            </a:r>
            <a:r>
              <a:rPr lang="en-US" dirty="0"/>
              <a:t>client and server </a:t>
            </a:r>
            <a:r>
              <a:rPr lang="en-US" dirty="0" smtClean="0"/>
              <a:t>use the </a:t>
            </a:r>
            <a:r>
              <a:rPr lang="en-US" dirty="0"/>
              <a:t>pre-master to generate the same secret key.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Extensible Authentication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08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EAP-TTLS (EAP Tunneled TLS):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It is </a:t>
            </a:r>
            <a:r>
              <a:rPr lang="en-US" dirty="0"/>
              <a:t>defined </a:t>
            </a:r>
            <a:r>
              <a:rPr lang="en-US" dirty="0" smtClean="0"/>
              <a:t>in RFC </a:t>
            </a:r>
            <a:r>
              <a:rPr lang="en-US" dirty="0"/>
              <a:t>5281</a:t>
            </a:r>
            <a:r>
              <a:rPr lang="en-US" dirty="0" smtClean="0"/>
              <a:t>.</a:t>
            </a:r>
          </a:p>
          <a:p>
            <a:r>
              <a:rPr lang="en-US" dirty="0" smtClean="0"/>
              <a:t>EAP-TTLS </a:t>
            </a:r>
            <a:r>
              <a:rPr lang="en-US" dirty="0"/>
              <a:t>is like EAP-TLS, except </a:t>
            </a:r>
            <a:r>
              <a:rPr lang="en-US" dirty="0" smtClean="0"/>
              <a:t>only the </a:t>
            </a:r>
            <a:r>
              <a:rPr lang="en-US" dirty="0"/>
              <a:t>server has a certificate to authenticate itself to the client first. 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Extensible Authentication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68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As </a:t>
            </a:r>
            <a:r>
              <a:rPr lang="en-US" dirty="0"/>
              <a:t>in </a:t>
            </a:r>
            <a:r>
              <a:rPr lang="en-US" dirty="0" smtClean="0"/>
              <a:t>EAP-TLS, a </a:t>
            </a:r>
            <a:r>
              <a:rPr lang="en-US" dirty="0"/>
              <a:t>secure connection (the “tunnel”) is established with secret </a:t>
            </a:r>
            <a:r>
              <a:rPr lang="en-US" dirty="0" smtClean="0"/>
              <a:t>keys. </a:t>
            </a:r>
          </a:p>
          <a:p>
            <a:r>
              <a:rPr lang="en-US" dirty="0" smtClean="0"/>
              <a:t>This connection is </a:t>
            </a:r>
            <a:r>
              <a:rPr lang="en-US" dirty="0"/>
              <a:t>used to </a:t>
            </a:r>
            <a:r>
              <a:rPr lang="en-US" dirty="0" smtClean="0"/>
              <a:t>continue the authentication process.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Extensible Authentication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10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client and possibly the server </a:t>
            </a:r>
            <a:r>
              <a:rPr lang="en-US" dirty="0" smtClean="0"/>
              <a:t>are authenticated again </a:t>
            </a:r>
            <a:r>
              <a:rPr lang="en-US" dirty="0"/>
              <a:t>using any EAP method </a:t>
            </a:r>
            <a:r>
              <a:rPr lang="en-US" dirty="0" smtClean="0"/>
              <a:t>or legacy method such as PAP (Password Authentication Protocol) and CHAP (Challenge-Handshake Authentication Protocol).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Extensible Authentication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18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EAP-GPSK (EAP Generalized Pre-Shared Key):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It is defined in RFC 5433.</a:t>
            </a:r>
          </a:p>
          <a:p>
            <a:r>
              <a:rPr lang="en-US" dirty="0" smtClean="0"/>
              <a:t>It </a:t>
            </a:r>
            <a:r>
              <a:rPr lang="en-US" dirty="0"/>
              <a:t>is an EAP method for mutual authentication and session key </a:t>
            </a:r>
            <a:r>
              <a:rPr lang="en-US" dirty="0" smtClean="0"/>
              <a:t>derivation using </a:t>
            </a:r>
            <a:r>
              <a:rPr lang="en-US" dirty="0"/>
              <a:t>a Pre-Shared Key (PSK).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Extensible Authentication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65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This </a:t>
            </a:r>
            <a:r>
              <a:rPr lang="en-US" dirty="0"/>
              <a:t>method is efficient in terms of message flows and </a:t>
            </a:r>
            <a:r>
              <a:rPr lang="en-US" dirty="0" smtClean="0"/>
              <a:t>computational costs</a:t>
            </a:r>
            <a:r>
              <a:rPr lang="en-US" dirty="0"/>
              <a:t>, but requires the existence of pre-shared keys between </a:t>
            </a:r>
            <a:r>
              <a:rPr lang="en-US" dirty="0" smtClean="0"/>
              <a:t>each peer </a:t>
            </a:r>
            <a:r>
              <a:rPr lang="en-US" dirty="0"/>
              <a:t>and EAP server.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Extensible Authentication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4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set up of these pairwise secret keys is part of </a:t>
            </a:r>
            <a:r>
              <a:rPr lang="en-US" dirty="0" smtClean="0"/>
              <a:t>the peer registration.</a:t>
            </a:r>
          </a:p>
          <a:p>
            <a:r>
              <a:rPr lang="en-US" smtClean="0"/>
              <a:t>It is </a:t>
            </a:r>
            <a:r>
              <a:rPr lang="en-US" dirty="0"/>
              <a:t>designed </a:t>
            </a:r>
            <a:r>
              <a:rPr lang="en-US"/>
              <a:t>for </a:t>
            </a:r>
            <a:r>
              <a:rPr lang="en-US" smtClean="0"/>
              <a:t>authentication over </a:t>
            </a:r>
            <a:r>
              <a:rPr lang="en-US" dirty="0"/>
              <a:t>insecure networks such as IEEE 802.11.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Extensible Authentication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4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basics of extensible authentication </a:t>
            </a:r>
            <a:r>
              <a:rPr lang="en-US" sz="2800" dirty="0">
                <a:cs typeface="Arial" pitchFamily="34" charset="0"/>
              </a:rPr>
              <a:t>protocol</a:t>
            </a:r>
            <a:r>
              <a:rPr lang="fr-FR" sz="2800" dirty="0" smtClean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Extensible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Authentication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EAP-IKEv2</a:t>
            </a:r>
            <a:r>
              <a:rPr lang="en-US" b="1" dirty="0" smtClean="0"/>
              <a:t>:</a:t>
            </a:r>
            <a:r>
              <a:rPr lang="en-US" dirty="0" smtClean="0"/>
              <a:t> </a:t>
            </a:r>
            <a:r>
              <a:rPr lang="en-US" dirty="0"/>
              <a:t>is based on the Internet Key Exchange protocol version </a:t>
            </a:r>
            <a:r>
              <a:rPr lang="en-US" dirty="0" smtClean="0"/>
              <a:t>2 (</a:t>
            </a:r>
            <a:r>
              <a:rPr lang="en-US" dirty="0"/>
              <a:t>IKEv2</a:t>
            </a:r>
            <a:r>
              <a:rPr lang="en-US" dirty="0" smtClean="0"/>
              <a:t>). </a:t>
            </a:r>
          </a:p>
          <a:p>
            <a:r>
              <a:rPr lang="en-US" dirty="0" smtClean="0"/>
              <a:t>It </a:t>
            </a:r>
            <a:r>
              <a:rPr lang="en-US" dirty="0"/>
              <a:t>supports mutual </a:t>
            </a:r>
            <a:r>
              <a:rPr lang="en-US" dirty="0" smtClean="0"/>
              <a:t>authentication and </a:t>
            </a:r>
            <a:r>
              <a:rPr lang="en-US" dirty="0"/>
              <a:t>session key establishment using a variety of methods. </a:t>
            </a:r>
            <a:endParaRPr lang="en-US" dirty="0" smtClean="0"/>
          </a:p>
          <a:p>
            <a:r>
              <a:rPr lang="en-US" dirty="0" smtClean="0"/>
              <a:t>It is defined in </a:t>
            </a:r>
            <a:r>
              <a:rPr lang="en-US" dirty="0"/>
              <a:t>RFC 5106.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Extensible Authentication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54006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Extensible Authentication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EAP provides </a:t>
            </a:r>
            <a:r>
              <a:rPr lang="en-US" dirty="0"/>
              <a:t>a generic transport service for the exchange of </a:t>
            </a:r>
            <a:r>
              <a:rPr lang="en-US" dirty="0" smtClean="0"/>
              <a:t>authentication information </a:t>
            </a:r>
            <a:r>
              <a:rPr lang="en-US" dirty="0"/>
              <a:t>between a client system and an authentication server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Extensible Authentication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08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EAP is </a:t>
            </a:r>
            <a:r>
              <a:rPr lang="en-US" dirty="0"/>
              <a:t>defined in RFC </a:t>
            </a:r>
            <a:r>
              <a:rPr lang="en-US" dirty="0" smtClean="0"/>
              <a:t>3748.</a:t>
            </a:r>
          </a:p>
          <a:p>
            <a:r>
              <a:rPr lang="en-US" dirty="0" smtClean="0"/>
              <a:t>It </a:t>
            </a:r>
            <a:r>
              <a:rPr lang="en-US" dirty="0"/>
              <a:t>acts as </a:t>
            </a:r>
            <a:r>
              <a:rPr lang="en-US" dirty="0" smtClean="0"/>
              <a:t>a framework </a:t>
            </a:r>
            <a:r>
              <a:rPr lang="en-US" dirty="0"/>
              <a:t>for network access and authentication protocols.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Extensible Authentication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60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EAP provides a </a:t>
            </a:r>
            <a:r>
              <a:rPr lang="en-US" dirty="0" smtClean="0"/>
              <a:t>set of </a:t>
            </a:r>
            <a:r>
              <a:rPr lang="en-US" dirty="0"/>
              <a:t>protocol messages that can encapsulate various authentication methods to </a:t>
            </a:r>
            <a:r>
              <a:rPr lang="en-US" dirty="0" smtClean="0"/>
              <a:t>be used </a:t>
            </a:r>
            <a:r>
              <a:rPr lang="en-US" dirty="0"/>
              <a:t>between a client and an authentication server.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Extensible Authentication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53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EAP can operate over a </a:t>
            </a:r>
            <a:r>
              <a:rPr lang="en-US" dirty="0" smtClean="0"/>
              <a:t>variety of </a:t>
            </a:r>
            <a:r>
              <a:rPr lang="en-US" dirty="0"/>
              <a:t>network and link level </a:t>
            </a:r>
            <a:r>
              <a:rPr lang="en-US" dirty="0" smtClean="0"/>
              <a:t>facilities</a:t>
            </a:r>
            <a:r>
              <a:rPr lang="en-US" dirty="0"/>
              <a:t>.</a:t>
            </a:r>
            <a:endParaRPr lang="en-US" dirty="0" smtClean="0"/>
          </a:p>
          <a:p>
            <a:r>
              <a:rPr lang="en-US" dirty="0" smtClean="0"/>
              <a:t>E.g. point-to-point </a:t>
            </a:r>
            <a:r>
              <a:rPr lang="en-US" dirty="0"/>
              <a:t>links, LANs, </a:t>
            </a:r>
            <a:r>
              <a:rPr lang="en-US" dirty="0" smtClean="0"/>
              <a:t>and other </a:t>
            </a:r>
            <a:r>
              <a:rPr lang="en-US" dirty="0" smtClean="0"/>
              <a:t>networks.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Extensible Authentication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4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protocol layers that form the </a:t>
            </a:r>
            <a:r>
              <a:rPr lang="en-US" dirty="0" smtClean="0"/>
              <a:t>context for EAP are shown next.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Extensible Authentication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40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Extensible Authentication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285" y="1623101"/>
            <a:ext cx="5438775" cy="41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860848" y="1092588"/>
            <a:ext cx="3787352" cy="61395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EAP Layered Context</a:t>
            </a:r>
          </a:p>
        </p:txBody>
      </p:sp>
    </p:spTree>
    <p:extLst>
      <p:ext uri="{BB962C8B-B14F-4D97-AF65-F5344CB8AC3E}">
        <p14:creationId xmlns:p14="http://schemas.microsoft.com/office/powerpoint/2010/main" val="217478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11861</TotalTime>
  <Words>563</Words>
  <Application>Microsoft Office PowerPoint</Application>
  <PresentationFormat>On-screen Show (4:3)</PresentationFormat>
  <Paragraphs>84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Extensible Authentication Protocol</vt:lpstr>
      <vt:lpstr>Extensible Authentication Protocol</vt:lpstr>
      <vt:lpstr>Extensible Authentication Protocol</vt:lpstr>
      <vt:lpstr>Extensible Authentication Protocol</vt:lpstr>
      <vt:lpstr>Extensible Authentication Protocol</vt:lpstr>
      <vt:lpstr>Extensible Authentication Protocol</vt:lpstr>
      <vt:lpstr>Extensible Authentication Protocol</vt:lpstr>
      <vt:lpstr>Extensible Authentication Protocol</vt:lpstr>
      <vt:lpstr>Extensible Authentication Protocol</vt:lpstr>
      <vt:lpstr>Extensible Authentication Protocol</vt:lpstr>
      <vt:lpstr>Extensible Authentication Protocol</vt:lpstr>
      <vt:lpstr>Extensible Authentication Protocol</vt:lpstr>
      <vt:lpstr>Extensible Authentication Protocol</vt:lpstr>
      <vt:lpstr>Extensible Authentication Protocol</vt:lpstr>
      <vt:lpstr>Extensible Authentication Protocol</vt:lpstr>
      <vt:lpstr>Extensible Authentication Protocol</vt:lpstr>
      <vt:lpstr>Extensible Authentication Protocol</vt:lpstr>
      <vt:lpstr>Extensible Authentication Protocol</vt:lpstr>
      <vt:lpstr>Extensible Authentication Protocol</vt:lpstr>
      <vt:lpstr>Extensible Authentication Protocol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6264</cp:revision>
  <cp:lastPrinted>2015-04-15T04:00:00Z</cp:lastPrinted>
  <dcterms:created xsi:type="dcterms:W3CDTF">2015-04-10T12:56:27Z</dcterms:created>
  <dcterms:modified xsi:type="dcterms:W3CDTF">2016-06-02T08:46:44Z</dcterms:modified>
</cp:coreProperties>
</file>