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466" r:id="rId5"/>
    <p:sldId id="484" r:id="rId6"/>
    <p:sldId id="485" r:id="rId7"/>
    <p:sldId id="486" r:id="rId8"/>
    <p:sldId id="487" r:id="rId9"/>
    <p:sldId id="488" r:id="rId10"/>
    <p:sldId id="489" r:id="rId11"/>
    <p:sldId id="490" r:id="rId12"/>
    <p:sldId id="491" r:id="rId13"/>
    <p:sldId id="494" r:id="rId14"/>
    <p:sldId id="495" r:id="rId15"/>
    <p:sldId id="496" r:id="rId16"/>
    <p:sldId id="500" r:id="rId17"/>
    <p:sldId id="497" r:id="rId18"/>
    <p:sldId id="498" r:id="rId19"/>
    <p:sldId id="499" r:id="rId20"/>
    <p:sldId id="492" r:id="rId21"/>
    <p:sldId id="501" r:id="rId22"/>
    <p:sldId id="493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In any of these cases, an unauthorized user may be able to gain access to </a:t>
            </a:r>
            <a:r>
              <a:rPr lang="en-US" dirty="0" smtClean="0">
                <a:cs typeface="Arial"/>
              </a:rPr>
              <a:t>services and </a:t>
            </a:r>
            <a:r>
              <a:rPr lang="en-US" dirty="0">
                <a:cs typeface="Arial"/>
              </a:rPr>
              <a:t>data that he or she is not authorized to access.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38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Rather than building </a:t>
            </a:r>
            <a:r>
              <a:rPr lang="en-US" dirty="0" smtClean="0">
                <a:cs typeface="Arial"/>
              </a:rPr>
              <a:t>elaborate authentication </a:t>
            </a:r>
            <a:r>
              <a:rPr lang="en-US" dirty="0">
                <a:cs typeface="Arial"/>
              </a:rPr>
              <a:t>protocols at each server, Kerberos provides a centralized </a:t>
            </a:r>
            <a:r>
              <a:rPr lang="en-US" dirty="0" smtClean="0">
                <a:cs typeface="Arial"/>
              </a:rPr>
              <a:t>authentication server </a:t>
            </a:r>
            <a:r>
              <a:rPr lang="en-US" dirty="0">
                <a:cs typeface="Arial"/>
              </a:rPr>
              <a:t>whose function is to authenticate users to servers and servers to users.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08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Kerberos relies exclusively on symmetric encryption, making no use of </a:t>
            </a:r>
            <a:r>
              <a:rPr lang="en-US" dirty="0" smtClean="0">
                <a:cs typeface="Arial"/>
              </a:rPr>
              <a:t>public-key encryption</a:t>
            </a:r>
            <a:r>
              <a:rPr lang="en-US" dirty="0">
                <a:cs typeface="Arial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89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Motivation</a:t>
            </a:r>
            <a:endParaRPr lang="en-US" sz="3200" dirty="0" smtClean="0">
              <a:cs typeface="Arial"/>
            </a:endParaRPr>
          </a:p>
          <a:p>
            <a:r>
              <a:rPr lang="en-US" dirty="0">
                <a:cs typeface="Arial"/>
              </a:rPr>
              <a:t>If a set of users is provided with dedicated personal computers that have no </a:t>
            </a:r>
            <a:r>
              <a:rPr lang="en-US" dirty="0" smtClean="0">
                <a:cs typeface="Arial"/>
              </a:rPr>
              <a:t>network connections</a:t>
            </a:r>
            <a:r>
              <a:rPr lang="en-US" dirty="0">
                <a:cs typeface="Arial"/>
              </a:rPr>
              <a:t>, then a user’s resources and files can be protected by physically </a:t>
            </a:r>
            <a:r>
              <a:rPr lang="en-US" dirty="0" smtClean="0">
                <a:cs typeface="Arial"/>
              </a:rPr>
              <a:t>securing each </a:t>
            </a:r>
            <a:r>
              <a:rPr lang="en-US" dirty="0">
                <a:cs typeface="Arial"/>
              </a:rPr>
              <a:t>computer.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8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When these users instead are served by a </a:t>
            </a:r>
            <a:r>
              <a:rPr lang="en-US" dirty="0" smtClean="0">
                <a:cs typeface="Arial"/>
              </a:rPr>
              <a:t>centralized time-sharing </a:t>
            </a:r>
            <a:r>
              <a:rPr lang="en-US" dirty="0">
                <a:cs typeface="Arial"/>
              </a:rPr>
              <a:t>system, the time-sharing operating system </a:t>
            </a:r>
            <a:r>
              <a:rPr lang="en-US" dirty="0" smtClean="0">
                <a:cs typeface="Arial"/>
              </a:rPr>
              <a:t>can </a:t>
            </a:r>
            <a:r>
              <a:rPr lang="en-US" dirty="0">
                <a:cs typeface="Arial"/>
              </a:rPr>
              <a:t>enforce access-control policies based on user identity </a:t>
            </a:r>
            <a:r>
              <a:rPr lang="en-US" dirty="0" smtClean="0">
                <a:cs typeface="Arial"/>
              </a:rPr>
              <a:t>and use </a:t>
            </a:r>
            <a:r>
              <a:rPr lang="en-US" dirty="0">
                <a:cs typeface="Arial"/>
              </a:rPr>
              <a:t>the logon procedure to identify users.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5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M</a:t>
            </a:r>
            <a:r>
              <a:rPr lang="en-US" dirty="0" smtClean="0">
                <a:cs typeface="Arial"/>
              </a:rPr>
              <a:t>ore </a:t>
            </a:r>
            <a:r>
              <a:rPr lang="en-US" dirty="0">
                <a:cs typeface="Arial"/>
              </a:rPr>
              <a:t>common is a </a:t>
            </a:r>
            <a:r>
              <a:rPr lang="en-US" dirty="0" smtClean="0">
                <a:cs typeface="Arial"/>
              </a:rPr>
              <a:t>distributed architecture consisting </a:t>
            </a:r>
            <a:r>
              <a:rPr lang="en-US" dirty="0">
                <a:cs typeface="Arial"/>
              </a:rPr>
              <a:t>of dedicated </a:t>
            </a:r>
            <a:r>
              <a:rPr lang="en-US" dirty="0" smtClean="0">
                <a:cs typeface="Arial"/>
              </a:rPr>
              <a:t>users </a:t>
            </a:r>
            <a:r>
              <a:rPr lang="en-US" dirty="0">
                <a:cs typeface="Arial"/>
              </a:rPr>
              <a:t>(clients) and distributed or </a:t>
            </a:r>
            <a:r>
              <a:rPr lang="en-US" dirty="0" smtClean="0">
                <a:cs typeface="Arial"/>
              </a:rPr>
              <a:t>centralized servers</a:t>
            </a:r>
            <a:r>
              <a:rPr lang="en-US" dirty="0">
                <a:cs typeface="Arial"/>
              </a:rPr>
              <a:t>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82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In </a:t>
            </a:r>
            <a:r>
              <a:rPr lang="en-US" dirty="0">
                <a:cs typeface="Arial"/>
              </a:rPr>
              <a:t>this environment, </a:t>
            </a:r>
            <a:r>
              <a:rPr lang="en-US" dirty="0" smtClean="0">
                <a:cs typeface="Arial"/>
              </a:rPr>
              <a:t>there are three </a:t>
            </a:r>
            <a:r>
              <a:rPr lang="en-US" dirty="0">
                <a:cs typeface="Arial"/>
              </a:rPr>
              <a:t>approaches to </a:t>
            </a:r>
            <a:r>
              <a:rPr lang="en-US" dirty="0" smtClean="0">
                <a:cs typeface="Arial"/>
              </a:rPr>
              <a:t>security.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71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1. Rely on each individual client workstation to assure the identity of its user </a:t>
            </a:r>
            <a:r>
              <a:rPr lang="en-US" dirty="0" smtClean="0">
                <a:cs typeface="Arial"/>
              </a:rPr>
              <a:t>or users </a:t>
            </a:r>
            <a:r>
              <a:rPr lang="en-US" dirty="0">
                <a:cs typeface="Arial"/>
              </a:rPr>
              <a:t>and rely on each server to enforce a security policy based on user </a:t>
            </a:r>
            <a:r>
              <a:rPr lang="en-US" dirty="0" smtClean="0">
                <a:cs typeface="Arial"/>
              </a:rPr>
              <a:t>identification (</a:t>
            </a:r>
            <a:r>
              <a:rPr lang="en-US" dirty="0">
                <a:cs typeface="Arial"/>
              </a:rPr>
              <a:t>ID).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31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2. Require that client systems authenticate themselves to servers, but trust </a:t>
            </a:r>
            <a:r>
              <a:rPr lang="en-US" dirty="0" smtClean="0">
                <a:cs typeface="Arial"/>
              </a:rPr>
              <a:t>the client </a:t>
            </a:r>
            <a:r>
              <a:rPr lang="en-US" dirty="0">
                <a:cs typeface="Arial"/>
              </a:rPr>
              <a:t>system concerning the identity of its user.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81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3. Require the user to prove his or her identity for each service invoked. </a:t>
            </a:r>
            <a:r>
              <a:rPr lang="en-US" dirty="0" smtClean="0">
                <a:cs typeface="Arial"/>
              </a:rPr>
              <a:t>Also require </a:t>
            </a:r>
            <a:r>
              <a:rPr lang="en-US" dirty="0">
                <a:cs typeface="Arial"/>
              </a:rPr>
              <a:t>that servers prove their identity to clients.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81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Kerberos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In a small, closed environment in which all systems are owned and </a:t>
            </a:r>
            <a:r>
              <a:rPr lang="en-US" dirty="0" smtClean="0">
                <a:cs typeface="Arial"/>
              </a:rPr>
              <a:t>operated by </a:t>
            </a:r>
            <a:r>
              <a:rPr lang="en-US" dirty="0">
                <a:cs typeface="Arial"/>
              </a:rPr>
              <a:t>a single organization, the first or perhaps the second strategy may suffice.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23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In </a:t>
            </a:r>
            <a:r>
              <a:rPr lang="en-US" dirty="0">
                <a:cs typeface="Arial"/>
              </a:rPr>
              <a:t>a more open environment in which network connections to other machines </a:t>
            </a:r>
            <a:r>
              <a:rPr lang="en-US" dirty="0" smtClean="0">
                <a:cs typeface="Arial"/>
              </a:rPr>
              <a:t>are supported</a:t>
            </a:r>
            <a:r>
              <a:rPr lang="en-US" dirty="0">
                <a:cs typeface="Arial"/>
              </a:rPr>
              <a:t>, </a:t>
            </a:r>
            <a:r>
              <a:rPr lang="en-US" dirty="0" smtClean="0">
                <a:cs typeface="Arial"/>
              </a:rPr>
              <a:t>the third </a:t>
            </a:r>
            <a:r>
              <a:rPr lang="en-US" dirty="0">
                <a:cs typeface="Arial"/>
              </a:rPr>
              <a:t>approach is needed to protect user information and </a:t>
            </a:r>
            <a:r>
              <a:rPr lang="en-US" dirty="0" smtClean="0">
                <a:cs typeface="Arial"/>
              </a:rPr>
              <a:t>resources housed </a:t>
            </a:r>
            <a:r>
              <a:rPr lang="en-US" dirty="0">
                <a:cs typeface="Arial"/>
              </a:rPr>
              <a:t>at the server</a:t>
            </a:r>
            <a:r>
              <a:rPr lang="en-US" dirty="0" smtClean="0">
                <a:cs typeface="Arial"/>
              </a:rPr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75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Kerberos supports this third approach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>
                <a:cs typeface="Arial"/>
              </a:rPr>
              <a:t>Kerberos </a:t>
            </a:r>
            <a:r>
              <a:rPr lang="en-US">
                <a:cs typeface="Arial"/>
              </a:rPr>
              <a:t>assumes </a:t>
            </a:r>
            <a:r>
              <a:rPr lang="en-US" smtClean="0">
                <a:cs typeface="Arial"/>
              </a:rPr>
              <a:t>a distributed </a:t>
            </a:r>
            <a:r>
              <a:rPr lang="en-US" dirty="0" smtClean="0">
                <a:cs typeface="Arial"/>
              </a:rPr>
              <a:t>client/server architecture and employs one or more Kerberos </a:t>
            </a:r>
            <a:r>
              <a:rPr lang="en-US" smtClean="0">
                <a:cs typeface="Arial"/>
              </a:rPr>
              <a:t>servers to provide </a:t>
            </a:r>
            <a:r>
              <a:rPr lang="en-US" dirty="0">
                <a:cs typeface="Arial"/>
              </a:rPr>
              <a:t>an authentication service.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77236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Kerberos is a key distribution and user authentication service developed at </a:t>
            </a:r>
            <a:r>
              <a:rPr lang="en-US" dirty="0" smtClean="0">
                <a:cs typeface="Arial"/>
              </a:rPr>
              <a:t>MIT as </a:t>
            </a:r>
            <a:r>
              <a:rPr lang="en-US" dirty="0" smtClean="0"/>
              <a:t>part </a:t>
            </a:r>
            <a:r>
              <a:rPr lang="en-US" dirty="0"/>
              <a:t>of Project Athena</a:t>
            </a:r>
            <a:r>
              <a:rPr lang="en-US" dirty="0" smtClean="0">
                <a:cs typeface="Arial"/>
              </a:rPr>
              <a:t>.</a:t>
            </a:r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19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The problem that Kerberos addresses is this: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Assume </a:t>
            </a:r>
            <a:r>
              <a:rPr lang="en-US" dirty="0">
                <a:cs typeface="Arial"/>
              </a:rPr>
              <a:t>an open distributed </a:t>
            </a:r>
            <a:r>
              <a:rPr lang="en-US" dirty="0" smtClean="0">
                <a:cs typeface="Arial"/>
              </a:rPr>
              <a:t>environment in </a:t>
            </a:r>
            <a:r>
              <a:rPr lang="en-US" dirty="0">
                <a:cs typeface="Arial"/>
              </a:rPr>
              <a:t>which users at workstations wish to access services on servers </a:t>
            </a:r>
            <a:r>
              <a:rPr lang="en-US" dirty="0" smtClean="0">
                <a:cs typeface="Arial"/>
              </a:rPr>
              <a:t>distributed throughout </a:t>
            </a:r>
            <a:r>
              <a:rPr lang="en-US" dirty="0" smtClean="0">
                <a:cs typeface="Arial"/>
              </a:rPr>
              <a:t>network</a:t>
            </a:r>
            <a:r>
              <a:rPr lang="en-US" dirty="0">
                <a:cs typeface="Arial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39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We would like for servers to be able to </a:t>
            </a:r>
            <a:r>
              <a:rPr lang="en-US" dirty="0" smtClean="0">
                <a:cs typeface="Arial"/>
              </a:rPr>
              <a:t> restrict </a:t>
            </a:r>
            <a:r>
              <a:rPr lang="en-US" dirty="0">
                <a:cs typeface="Arial"/>
              </a:rPr>
              <a:t>access </a:t>
            </a:r>
            <a:r>
              <a:rPr lang="en-US" dirty="0" smtClean="0">
                <a:cs typeface="Arial"/>
              </a:rPr>
              <a:t>to authorized </a:t>
            </a:r>
            <a:r>
              <a:rPr lang="en-US" dirty="0">
                <a:cs typeface="Arial"/>
              </a:rPr>
              <a:t>users and to be able to authenticate requests for service.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A workstation </a:t>
            </a:r>
            <a:r>
              <a:rPr lang="en-US" dirty="0">
                <a:cs typeface="Arial"/>
              </a:rPr>
              <a:t>cannot be trusted to identify its users correctly to </a:t>
            </a:r>
            <a:r>
              <a:rPr lang="en-US" dirty="0" smtClean="0">
                <a:cs typeface="Arial"/>
              </a:rPr>
              <a:t>network services</a:t>
            </a:r>
            <a:r>
              <a:rPr lang="en-US" dirty="0">
                <a:cs typeface="Arial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63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In particular, the following three threats exist</a:t>
            </a:r>
            <a:r>
              <a:rPr lang="en-US" dirty="0" smtClean="0">
                <a:cs typeface="Arial"/>
              </a:rPr>
              <a:t>:</a:t>
            </a:r>
          </a:p>
          <a:p>
            <a:r>
              <a:rPr lang="en-US" dirty="0">
                <a:cs typeface="Arial"/>
              </a:rPr>
              <a:t>1.  A user may gain access to a particular workstation and pretend to be </a:t>
            </a:r>
            <a:r>
              <a:rPr lang="en-US" dirty="0" smtClean="0">
                <a:cs typeface="Arial"/>
              </a:rPr>
              <a:t>another user </a:t>
            </a:r>
            <a:r>
              <a:rPr lang="en-US" dirty="0">
                <a:cs typeface="Arial"/>
              </a:rPr>
              <a:t>operating from that workstation</a:t>
            </a:r>
            <a:r>
              <a:rPr lang="en-US" dirty="0" smtClean="0">
                <a:cs typeface="Arial"/>
              </a:rPr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80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2</a:t>
            </a:r>
            <a:r>
              <a:rPr lang="en-US" dirty="0">
                <a:cs typeface="Arial"/>
              </a:rPr>
              <a:t>.  A user may alter the network address of a workstation so that the </a:t>
            </a:r>
            <a:r>
              <a:rPr lang="en-US" dirty="0" smtClean="0">
                <a:cs typeface="Arial"/>
              </a:rPr>
              <a:t>requests sent </a:t>
            </a:r>
            <a:r>
              <a:rPr lang="en-US" dirty="0">
                <a:cs typeface="Arial"/>
              </a:rPr>
              <a:t>from the altered workstation appear to come from the </a:t>
            </a:r>
            <a:r>
              <a:rPr lang="en-US" dirty="0" smtClean="0">
                <a:cs typeface="Arial"/>
              </a:rPr>
              <a:t>impersonated workstation</a:t>
            </a:r>
            <a:r>
              <a:rPr lang="en-US" dirty="0">
                <a:cs typeface="Arial"/>
              </a:rPr>
              <a:t>.</a:t>
            </a:r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3.  A user may eavesdrop on exchanges and use a replay attack to gain </a:t>
            </a:r>
            <a:r>
              <a:rPr lang="en-US" dirty="0" smtClean="0">
                <a:cs typeface="Arial"/>
              </a:rPr>
              <a:t>entrance to </a:t>
            </a:r>
            <a:r>
              <a:rPr lang="en-US" dirty="0">
                <a:cs typeface="Arial"/>
              </a:rPr>
              <a:t>a server or to disrupt operations.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What is Kerberos?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3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10709</TotalTime>
  <Words>660</Words>
  <Application>Microsoft Office PowerPoint</Application>
  <PresentationFormat>On-screen Show (4:3)</PresentationFormat>
  <Paragraphs>78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  <vt:lpstr>What is Kerberos?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4930</cp:revision>
  <cp:lastPrinted>2015-04-15T04:00:00Z</cp:lastPrinted>
  <dcterms:created xsi:type="dcterms:W3CDTF">2015-04-10T12:56:27Z</dcterms:created>
  <dcterms:modified xsi:type="dcterms:W3CDTF">2016-05-06T04:52:52Z</dcterms:modified>
</cp:coreProperties>
</file>