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551" r:id="rId5"/>
    <p:sldId id="552" r:id="rId6"/>
    <p:sldId id="553" r:id="rId7"/>
    <p:sldId id="554" r:id="rId8"/>
    <p:sldId id="555" r:id="rId9"/>
    <p:sldId id="556" r:id="rId10"/>
    <p:sldId id="557" r:id="rId11"/>
    <p:sldId id="558" r:id="rId12"/>
    <p:sldId id="560" r:id="rId13"/>
    <p:sldId id="567" r:id="rId14"/>
    <p:sldId id="562" r:id="rId15"/>
    <p:sldId id="561" r:id="rId16"/>
    <p:sldId id="563" r:id="rId17"/>
    <p:sldId id="564" r:id="rId18"/>
    <p:sldId id="565" r:id="rId19"/>
    <p:sldId id="568" r:id="rId20"/>
    <p:sldId id="566" r:id="rId21"/>
    <p:sldId id="569" r:id="rId22"/>
    <p:sldId id="570" r:id="rId23"/>
    <p:sldId id="571" r:id="rId24"/>
    <p:sldId id="548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5. </a:t>
            </a:r>
            <a:r>
              <a:rPr lang="en-US" dirty="0" smtClean="0"/>
              <a:t>We should be able </a:t>
            </a:r>
            <a:r>
              <a:rPr lang="en-US" dirty="0"/>
              <a:t>to identify different keys used by the same owner </a:t>
            </a:r>
            <a:r>
              <a:rPr lang="en-US" dirty="0" smtClean="0"/>
              <a:t>at different </a:t>
            </a:r>
            <a:r>
              <a:rPr lang="en-US" dirty="0"/>
              <a:t>times. </a:t>
            </a:r>
            <a:endParaRPr lang="en-US" dirty="0" smtClean="0"/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0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Version </a:t>
            </a:r>
            <a:r>
              <a:rPr lang="en-US" dirty="0"/>
              <a:t>3 includes a </a:t>
            </a:r>
            <a:r>
              <a:rPr lang="en-US" dirty="0" smtClean="0"/>
              <a:t>number of </a:t>
            </a:r>
            <a:r>
              <a:rPr lang="en-US" dirty="0"/>
              <a:t>optional extensions that may be added to the version 2 format. </a:t>
            </a:r>
            <a:endParaRPr lang="en-US" dirty="0" smtClean="0"/>
          </a:p>
          <a:p>
            <a:r>
              <a:rPr lang="en-US" dirty="0"/>
              <a:t>The certificate extensions fall into three main categories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81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000" b="1" dirty="0" smtClean="0">
                <a:solidFill>
                  <a:srgbClr val="5B0505"/>
                </a:solidFill>
                <a:cs typeface="Arial"/>
              </a:rPr>
              <a:t>1</a:t>
            </a:r>
            <a:r>
              <a:rPr lang="en-US" sz="3000" b="1" dirty="0">
                <a:solidFill>
                  <a:srgbClr val="5B0505"/>
                </a:solidFill>
                <a:cs typeface="Arial"/>
              </a:rPr>
              <a:t>. Key and Policy Information</a:t>
            </a:r>
            <a:r>
              <a:rPr lang="en-US" sz="3000" b="1" dirty="0" smtClean="0">
                <a:solidFill>
                  <a:srgbClr val="5B0505"/>
                </a:solidFill>
                <a:cs typeface="Arial"/>
              </a:rPr>
              <a:t>:</a:t>
            </a:r>
            <a:endParaRPr lang="en-US" sz="3000" b="1" dirty="0" smtClean="0"/>
          </a:p>
          <a:p>
            <a:r>
              <a:rPr lang="en-US" dirty="0" smtClean="0"/>
              <a:t>These </a:t>
            </a:r>
            <a:r>
              <a:rPr lang="en-US" dirty="0"/>
              <a:t>extensions convey additional </a:t>
            </a:r>
            <a:r>
              <a:rPr lang="en-US" dirty="0" smtClean="0"/>
              <a:t>information about </a:t>
            </a:r>
            <a:r>
              <a:rPr lang="en-US" dirty="0"/>
              <a:t>the subject and issuer keys, plus indicators of certificate policy.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39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certificate policy is a named set of rules that indicates the applicability of a certificate to a particular community and/or class of application with common security </a:t>
            </a:r>
            <a:r>
              <a:rPr lang="en-US" dirty="0" smtClean="0"/>
              <a:t>requirements.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3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Authority key identifier: </a:t>
            </a:r>
            <a:r>
              <a:rPr lang="en-US" dirty="0"/>
              <a:t>Identifies the public key to be used to verify the </a:t>
            </a:r>
            <a:r>
              <a:rPr lang="en-US" dirty="0" smtClean="0"/>
              <a:t>signature on </a:t>
            </a:r>
            <a:r>
              <a:rPr lang="en-US" dirty="0"/>
              <a:t>this certificate or CRL</a:t>
            </a:r>
            <a:r>
              <a:rPr lang="en-US" dirty="0" smtClean="0"/>
              <a:t>.</a:t>
            </a:r>
          </a:p>
          <a:p>
            <a:r>
              <a:rPr lang="en-US" b="1" dirty="0"/>
              <a:t>Subject key identifier: </a:t>
            </a:r>
            <a:r>
              <a:rPr lang="en-US" dirty="0"/>
              <a:t>Identifies the public key being certified.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94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Key usage: </a:t>
            </a:r>
            <a:r>
              <a:rPr lang="en-US" dirty="0"/>
              <a:t>Indicates a restriction imposed as to the purposes for which, </a:t>
            </a:r>
            <a:r>
              <a:rPr lang="en-US" dirty="0" smtClean="0"/>
              <a:t>and the </a:t>
            </a:r>
            <a:r>
              <a:rPr lang="en-US" dirty="0"/>
              <a:t>policies under which, the certified public key may be used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78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Private-key </a:t>
            </a:r>
            <a:r>
              <a:rPr lang="en-US" b="1" dirty="0"/>
              <a:t>usage period: </a:t>
            </a:r>
            <a:r>
              <a:rPr lang="en-US" dirty="0"/>
              <a:t>Indicates the period of use of the private key </a:t>
            </a:r>
            <a:r>
              <a:rPr lang="en-US" dirty="0" smtClean="0"/>
              <a:t> corresponding to </a:t>
            </a:r>
            <a:r>
              <a:rPr lang="en-US" dirty="0"/>
              <a:t>the public key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33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Certificate </a:t>
            </a:r>
            <a:r>
              <a:rPr lang="en-US" b="1" dirty="0"/>
              <a:t>policies: </a:t>
            </a:r>
            <a:r>
              <a:rPr lang="en-US" dirty="0" smtClean="0"/>
              <a:t>lists </a:t>
            </a:r>
            <a:r>
              <a:rPr lang="en-US" dirty="0"/>
              <a:t>policies that the certificate is recognized </a:t>
            </a:r>
            <a:r>
              <a:rPr lang="en-US" dirty="0" smtClean="0"/>
              <a:t>as supporting</a:t>
            </a:r>
            <a:r>
              <a:rPr lang="en-US" dirty="0"/>
              <a:t>, together with optional qualifier information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78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Policy </a:t>
            </a:r>
            <a:r>
              <a:rPr lang="en-US" b="1" dirty="0"/>
              <a:t>mappings: </a:t>
            </a:r>
            <a:r>
              <a:rPr lang="en-US" dirty="0" smtClean="0"/>
              <a:t>allow </a:t>
            </a:r>
            <a:r>
              <a:rPr lang="en-US" dirty="0"/>
              <a:t>an issuing CA to indicate that one or more of that </a:t>
            </a:r>
            <a:r>
              <a:rPr lang="en-US" dirty="0" smtClean="0"/>
              <a:t>issuer’s policies </a:t>
            </a:r>
            <a:r>
              <a:rPr lang="en-US" dirty="0"/>
              <a:t>can be considered equivalent to another policy used in the </a:t>
            </a:r>
            <a:r>
              <a:rPr lang="en-US" dirty="0" smtClean="0"/>
              <a:t>subject CA’s </a:t>
            </a:r>
            <a:r>
              <a:rPr lang="en-US" dirty="0"/>
              <a:t>domain.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61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5B0505"/>
                </a:solidFill>
                <a:cs typeface="Arial"/>
              </a:rPr>
              <a:t>2. Certificate Subject and Issuer Attributes</a:t>
            </a:r>
            <a:r>
              <a:rPr lang="en-US" sz="3000" b="1" dirty="0" smtClean="0">
                <a:solidFill>
                  <a:srgbClr val="5B0505"/>
                </a:solidFill>
                <a:cs typeface="Arial"/>
              </a:rPr>
              <a:t>: </a:t>
            </a:r>
            <a:endParaRPr lang="en-US" sz="3000" b="1" dirty="0" smtClean="0"/>
          </a:p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These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extensions support alternative names, in alternative formats, for a certificate subject or certificate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issuer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and can convey additional information about the certificate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subject.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1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</a:t>
            </a:r>
            <a:r>
              <a:rPr lang="en-US" sz="2800" dirty="0" smtClean="0">
                <a:cs typeface="Arial" pitchFamily="34" charset="0"/>
              </a:rPr>
              <a:t>version 3 </a:t>
            </a:r>
            <a:r>
              <a:rPr lang="en-US" sz="2800" dirty="0">
                <a:cs typeface="Arial" pitchFamily="34" charset="0"/>
              </a:rPr>
              <a:t>of X.509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Subject alternative name:</a:t>
            </a:r>
            <a:endParaRPr lang="en-US" dirty="0" smtClean="0"/>
          </a:p>
          <a:p>
            <a:r>
              <a:rPr lang="en-US" dirty="0"/>
              <a:t>Contains one or more alternative names, using any of </a:t>
            </a:r>
            <a:r>
              <a:rPr lang="en-US" dirty="0" smtClean="0"/>
              <a:t>a variety </a:t>
            </a:r>
            <a:r>
              <a:rPr lang="en-US" dirty="0"/>
              <a:t>of forms</a:t>
            </a:r>
            <a:r>
              <a:rPr lang="en-US" dirty="0" smtClean="0"/>
              <a:t>.</a:t>
            </a:r>
          </a:p>
          <a:p>
            <a:r>
              <a:rPr lang="en-US" b="1" dirty="0"/>
              <a:t>Issuer alternative name: </a:t>
            </a:r>
            <a:r>
              <a:rPr lang="en-US" dirty="0"/>
              <a:t>Contains one or more alternative names, using any </a:t>
            </a:r>
            <a:r>
              <a:rPr lang="en-US" dirty="0" smtClean="0"/>
              <a:t>of a </a:t>
            </a:r>
            <a:r>
              <a:rPr lang="en-US" dirty="0"/>
              <a:t>variety of forms.</a:t>
            </a:r>
            <a:endParaRPr lang="en-US" dirty="0" smtClean="0">
              <a:solidFill>
                <a:schemeClr val="tx2">
                  <a:lumMod val="10000"/>
                </a:schemeClr>
              </a:solidFill>
            </a:endParaRP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3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Subject directory attributes: </a:t>
            </a:r>
            <a:r>
              <a:rPr lang="en-US" dirty="0"/>
              <a:t>Conveys any desired X.500 directory </a:t>
            </a:r>
            <a:r>
              <a:rPr lang="en-US" dirty="0" smtClean="0"/>
              <a:t>attribute values </a:t>
            </a:r>
            <a:r>
              <a:rPr lang="en-US" dirty="0"/>
              <a:t>for the subject of this certificate.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1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000" b="1" dirty="0" smtClean="0">
                <a:solidFill>
                  <a:srgbClr val="5B0505"/>
                </a:solidFill>
                <a:cs typeface="Arial"/>
              </a:rPr>
              <a:t>3</a:t>
            </a:r>
            <a:r>
              <a:rPr lang="en-US" sz="3000" b="1" dirty="0">
                <a:solidFill>
                  <a:srgbClr val="5B0505"/>
                </a:solidFill>
                <a:cs typeface="Arial"/>
              </a:rPr>
              <a:t>. Certification Path </a:t>
            </a:r>
            <a:r>
              <a:rPr lang="en-US" sz="3000" b="1" dirty="0" smtClean="0">
                <a:solidFill>
                  <a:srgbClr val="5B0505"/>
                </a:solidFill>
                <a:cs typeface="Arial"/>
              </a:rPr>
              <a:t>Constraints: </a:t>
            </a:r>
            <a:endParaRPr lang="en-US" sz="3000" b="1" dirty="0"/>
          </a:p>
          <a:p>
            <a:r>
              <a:rPr lang="en-US" dirty="0"/>
              <a:t>These extensions allow constraint </a:t>
            </a:r>
            <a:r>
              <a:rPr lang="en-US" dirty="0" smtClean="0"/>
              <a:t>specifications to </a:t>
            </a:r>
            <a:r>
              <a:rPr lang="en-US" dirty="0"/>
              <a:t>be included in certificates issued for CAs by other CAs.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48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Basic constraints: </a:t>
            </a:r>
            <a:r>
              <a:rPr lang="en-US" dirty="0" smtClean="0"/>
              <a:t>a certification path length constraint may be specified.</a:t>
            </a:r>
          </a:p>
          <a:p>
            <a:r>
              <a:rPr lang="en-US" b="1" dirty="0" smtClean="0"/>
              <a:t>Name </a:t>
            </a:r>
            <a:r>
              <a:rPr lang="en-US" b="1" dirty="0"/>
              <a:t>constraints: </a:t>
            </a:r>
            <a:r>
              <a:rPr lang="en-US" dirty="0"/>
              <a:t>Indicates a name space within which all subject names </a:t>
            </a:r>
            <a:r>
              <a:rPr lang="en-US" dirty="0" smtClean="0"/>
              <a:t>in subsequent </a:t>
            </a:r>
            <a:r>
              <a:rPr lang="en-US" smtClean="0"/>
              <a:t>certificates must </a:t>
            </a:r>
            <a:r>
              <a:rPr lang="en-US" dirty="0" smtClean="0"/>
              <a:t>be located.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58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Policy </a:t>
            </a:r>
            <a:r>
              <a:rPr lang="en-US" b="1" dirty="0"/>
              <a:t>constraints:</a:t>
            </a:r>
            <a:r>
              <a:rPr lang="en-US" dirty="0"/>
              <a:t> Specifies constraints that may require explicit </a:t>
            </a:r>
            <a:r>
              <a:rPr lang="en-US" dirty="0" smtClean="0"/>
              <a:t>certificate policy </a:t>
            </a:r>
            <a:r>
              <a:rPr lang="en-US" dirty="0"/>
              <a:t>identification or inhibit policy mapping for the remainder of the </a:t>
            </a:r>
            <a:r>
              <a:rPr lang="en-US" dirty="0" smtClean="0"/>
              <a:t>certification path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09866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Stallings, </a:t>
            </a:r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</a:t>
            </a:r>
            <a:r>
              <a:rPr lang="en-US" dirty="0" smtClean="0">
                <a:cs typeface="Arial"/>
              </a:rPr>
              <a:t>.</a:t>
            </a:r>
          </a:p>
          <a:p>
            <a:endParaRPr lang="en-US" dirty="0" smtClean="0"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X.509 was initially issued in 1988. </a:t>
            </a:r>
            <a:endParaRPr lang="en-US" dirty="0" smtClean="0"/>
          </a:p>
          <a:p>
            <a:r>
              <a:rPr lang="en-US" dirty="0" smtClean="0"/>
              <a:t>It was </a:t>
            </a:r>
            <a:r>
              <a:rPr lang="en-US" dirty="0"/>
              <a:t>subsequently revised </a:t>
            </a:r>
            <a:r>
              <a:rPr lang="en-US" dirty="0" smtClean="0"/>
              <a:t>in 1993 to address </a:t>
            </a:r>
            <a:r>
              <a:rPr lang="en-US" dirty="0"/>
              <a:t>some of the security </a:t>
            </a:r>
            <a:r>
              <a:rPr lang="en-US" dirty="0" smtClean="0"/>
              <a:t>concerns. </a:t>
            </a:r>
          </a:p>
          <a:p>
            <a:r>
              <a:rPr lang="en-US" dirty="0" smtClean="0"/>
              <a:t>A </a:t>
            </a:r>
            <a:r>
              <a:rPr lang="en-US" dirty="0"/>
              <a:t>third version was issued in 1995 </a:t>
            </a:r>
            <a:r>
              <a:rPr lang="en-US" dirty="0" smtClean="0"/>
              <a:t>and revised </a:t>
            </a:r>
            <a:r>
              <a:rPr lang="en-US" dirty="0"/>
              <a:t>in 2000.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4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Following are the requirements </a:t>
            </a:r>
            <a:r>
              <a:rPr lang="en-US" dirty="0"/>
              <a:t>not satisfied by t</a:t>
            </a:r>
            <a:r>
              <a:rPr lang="en-US" dirty="0" smtClean="0"/>
              <a:t>he </a:t>
            </a:r>
            <a:r>
              <a:rPr lang="en-US" dirty="0"/>
              <a:t>X.509 version 2 </a:t>
            </a:r>
            <a:r>
              <a:rPr lang="en-US" dirty="0" smtClean="0"/>
              <a:t>format:</a:t>
            </a:r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81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1. The subject field is inadequate to convey the identity of a key owner to </a:t>
            </a:r>
            <a:r>
              <a:rPr lang="en-US"/>
              <a:t>a </a:t>
            </a:r>
            <a:r>
              <a:rPr lang="en-US" smtClean="0"/>
              <a:t>public-key </a:t>
            </a:r>
            <a:r>
              <a:rPr lang="en-US" dirty="0"/>
              <a:t>user. </a:t>
            </a:r>
            <a:endParaRPr lang="en-US" dirty="0" smtClean="0"/>
          </a:p>
          <a:p>
            <a:r>
              <a:rPr lang="en-US" dirty="0" smtClean="0"/>
              <a:t>X.509 </a:t>
            </a:r>
            <a:r>
              <a:rPr lang="en-US" dirty="0"/>
              <a:t>names may be relatively short and lacking in obvious </a:t>
            </a:r>
            <a:r>
              <a:rPr lang="en-US" dirty="0" smtClean="0"/>
              <a:t>identification details </a:t>
            </a:r>
            <a:r>
              <a:rPr lang="en-US" dirty="0"/>
              <a:t>that may be needed by the user.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26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2. The subject field is also inadequate for many applications, which typically </a:t>
            </a:r>
            <a:r>
              <a:rPr lang="en-US" dirty="0" smtClean="0"/>
              <a:t>recognize entities </a:t>
            </a:r>
            <a:r>
              <a:rPr lang="en-US" dirty="0"/>
              <a:t>by an Internet e-mail address, a URL, or some other </a:t>
            </a:r>
            <a:r>
              <a:rPr lang="en-US" dirty="0" smtClean="0"/>
              <a:t>Internet related identification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3. There is a need to indicate security policy information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This </a:t>
            </a:r>
            <a:r>
              <a:rPr lang="en-US" dirty="0"/>
              <a:t>enables a security </a:t>
            </a:r>
            <a:r>
              <a:rPr lang="en-US" dirty="0" smtClean="0"/>
              <a:t>application or </a:t>
            </a:r>
            <a:r>
              <a:rPr lang="en-US" dirty="0"/>
              <a:t>function, such as </a:t>
            </a:r>
            <a:r>
              <a:rPr lang="en-US" dirty="0" err="1"/>
              <a:t>IPSec</a:t>
            </a:r>
            <a:r>
              <a:rPr lang="en-US" dirty="0"/>
              <a:t>, to relate an X.509 certificate to a given policy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09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4</a:t>
            </a:r>
            <a:r>
              <a:rPr lang="en-US" dirty="0"/>
              <a:t>. There is a need to limit the damage that can result from a faulty or </a:t>
            </a:r>
            <a:r>
              <a:rPr lang="en-US" dirty="0" smtClean="0"/>
              <a:t>malicious CA </a:t>
            </a:r>
            <a:r>
              <a:rPr lang="en-US" dirty="0"/>
              <a:t>by setting constraints on the applicability of a particular certificate.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X.509 Version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8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13638</TotalTime>
  <Words>725</Words>
  <Application>Microsoft Office PowerPoint</Application>
  <PresentationFormat>On-screen Show (4:3)</PresentationFormat>
  <Paragraphs>93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  <vt:lpstr>X.509 Version 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6485</cp:revision>
  <cp:lastPrinted>2015-04-15T04:00:00Z</cp:lastPrinted>
  <dcterms:created xsi:type="dcterms:W3CDTF">2015-04-10T12:56:27Z</dcterms:created>
  <dcterms:modified xsi:type="dcterms:W3CDTF">2016-05-26T10:52:23Z</dcterms:modified>
</cp:coreProperties>
</file>