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3" r:id="rId2"/>
    <p:sldId id="304" r:id="rId3"/>
    <p:sldId id="338" r:id="rId4"/>
    <p:sldId id="607" r:id="rId5"/>
    <p:sldId id="625" r:id="rId6"/>
    <p:sldId id="628" r:id="rId7"/>
    <p:sldId id="629" r:id="rId8"/>
    <p:sldId id="630" r:id="rId9"/>
    <p:sldId id="633" r:id="rId10"/>
    <p:sldId id="631" r:id="rId11"/>
    <p:sldId id="632" r:id="rId12"/>
    <p:sldId id="635" r:id="rId13"/>
    <p:sldId id="645" r:id="rId14"/>
    <p:sldId id="636" r:id="rId15"/>
    <p:sldId id="637" r:id="rId16"/>
    <p:sldId id="638" r:id="rId17"/>
    <p:sldId id="640" r:id="rId18"/>
    <p:sldId id="641" r:id="rId19"/>
    <p:sldId id="642" r:id="rId20"/>
    <p:sldId id="643" r:id="rId21"/>
    <p:sldId id="644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Protection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In The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Data must be secured while at rest, in transit, and in use, and access to </a:t>
            </a:r>
            <a:r>
              <a:rPr lang="en-US" dirty="0" smtClean="0">
                <a:latin typeface="+mj-lt"/>
                <a:cs typeface="Arial"/>
              </a:rPr>
              <a:t>the data </a:t>
            </a:r>
            <a:r>
              <a:rPr lang="en-US" dirty="0">
                <a:latin typeface="+mj-lt"/>
                <a:cs typeface="Arial"/>
              </a:rPr>
              <a:t>must be controlled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client can employ encryption to protect data in transit</a:t>
            </a:r>
            <a:r>
              <a:rPr lang="en-US" dirty="0" smtClean="0">
                <a:latin typeface="+mj-lt"/>
                <a:cs typeface="Arial"/>
              </a:rPr>
              <a:t>, though </a:t>
            </a:r>
            <a:r>
              <a:rPr lang="en-US" dirty="0">
                <a:latin typeface="+mj-lt"/>
                <a:cs typeface="Arial"/>
              </a:rPr>
              <a:t>this involves key management responsibilities </a:t>
            </a:r>
            <a:r>
              <a:rPr lang="en-US" dirty="0" smtClean="0">
                <a:latin typeface="+mj-lt"/>
                <a:cs typeface="Arial"/>
              </a:rPr>
              <a:t>for </a:t>
            </a:r>
            <a:r>
              <a:rPr lang="en-US" dirty="0">
                <a:latin typeface="+mj-lt"/>
                <a:cs typeface="Arial"/>
              </a:rPr>
              <a:t>CP. 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Protection In The Cloud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45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For data at rest, the ideal security measure is for the client to encrypt the </a:t>
            </a:r>
            <a:r>
              <a:rPr lang="en-US" dirty="0" smtClean="0">
                <a:latin typeface="+mj-lt"/>
                <a:cs typeface="Arial"/>
              </a:rPr>
              <a:t>database and </a:t>
            </a:r>
            <a:r>
              <a:rPr lang="en-US" dirty="0">
                <a:latin typeface="+mj-lt"/>
                <a:cs typeface="Arial"/>
              </a:rPr>
              <a:t>only store encrypted data in the cloud, with the CP having no access to </a:t>
            </a:r>
            <a:r>
              <a:rPr lang="en-US" dirty="0" smtClean="0">
                <a:latin typeface="+mj-lt"/>
                <a:cs typeface="Arial"/>
              </a:rPr>
              <a:t>the encryption </a:t>
            </a:r>
            <a:r>
              <a:rPr lang="en-US" dirty="0">
                <a:latin typeface="+mj-lt"/>
                <a:cs typeface="Arial"/>
              </a:rPr>
              <a:t>key. 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Protection In The Cloud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794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 straightforward solution to the security problem in this context is to encrypt the entire database and not provide the encryption/decryption keys to the service </a:t>
            </a:r>
            <a:r>
              <a:rPr lang="en-US" dirty="0" smtClean="0"/>
              <a:t>provider 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Protection In The Cloud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15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user has little ability to access individual data items based on searches or indexing on key </a:t>
            </a:r>
            <a:r>
              <a:rPr lang="en-US" dirty="0" smtClean="0">
                <a:latin typeface="+mj-lt"/>
                <a:cs typeface="Arial"/>
              </a:rPr>
              <a:t>parameters.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Protection In The Cloud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91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user would have to download entire tables from the database, decrypt the tables, and work with the </a:t>
            </a:r>
            <a:r>
              <a:rPr lang="en-US" dirty="0" smtClean="0">
                <a:latin typeface="+mj-lt"/>
                <a:cs typeface="Arial"/>
              </a:rPr>
              <a:t>results.</a:t>
            </a:r>
            <a:endParaRPr lang="en-US" dirty="0"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To provide more flexibility it must be possible to work with the database in its encrypted </a:t>
            </a:r>
            <a:r>
              <a:rPr lang="en-US" dirty="0" smtClean="0">
                <a:latin typeface="+mj-lt"/>
                <a:cs typeface="Arial"/>
              </a:rPr>
              <a:t>form.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Protection In The Cloud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32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An example of such an </a:t>
            </a:r>
            <a:r>
              <a:rPr lang="en-US" dirty="0" smtClean="0">
                <a:latin typeface="+mj-lt"/>
                <a:cs typeface="Arial"/>
              </a:rPr>
              <a:t>approach can involve four entities.</a:t>
            </a:r>
          </a:p>
          <a:p>
            <a:r>
              <a:rPr lang="en-US" b="1" dirty="0"/>
              <a:t>Data owner: </a:t>
            </a:r>
            <a:r>
              <a:rPr lang="en-US" dirty="0"/>
              <a:t>An organization that produces data to be made available for </a:t>
            </a:r>
            <a:r>
              <a:rPr lang="en-US" dirty="0" smtClean="0"/>
              <a:t>controlled release</a:t>
            </a:r>
            <a:r>
              <a:rPr lang="en-US" dirty="0"/>
              <a:t>, either within the organization or to external users.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Protection In The Cloud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82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latin typeface="+mj-lt"/>
                <a:cs typeface="Arial"/>
              </a:rPr>
              <a:t>User:</a:t>
            </a:r>
            <a:r>
              <a:rPr lang="en-US" dirty="0">
                <a:latin typeface="+mj-lt"/>
                <a:cs typeface="Arial"/>
              </a:rPr>
              <a:t> Human entity that presents requests </a:t>
            </a:r>
            <a:r>
              <a:rPr lang="en-US" dirty="0" smtClean="0">
                <a:latin typeface="+mj-lt"/>
                <a:cs typeface="Arial"/>
              </a:rPr>
              <a:t>to </a:t>
            </a:r>
            <a:r>
              <a:rPr lang="en-US" dirty="0">
                <a:latin typeface="+mj-lt"/>
                <a:cs typeface="Arial"/>
              </a:rPr>
              <a:t>the system.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After </a:t>
            </a:r>
            <a:r>
              <a:rPr lang="en-US" dirty="0">
                <a:latin typeface="+mj-lt"/>
                <a:cs typeface="Arial"/>
              </a:rPr>
              <a:t>authentication</a:t>
            </a:r>
            <a:r>
              <a:rPr lang="en-US" dirty="0" smtClean="0">
                <a:latin typeface="+mj-lt"/>
                <a:cs typeface="Arial"/>
              </a:rPr>
              <a:t>, the user is </a:t>
            </a:r>
            <a:r>
              <a:rPr lang="en-US" dirty="0">
                <a:latin typeface="+mj-lt"/>
                <a:cs typeface="Arial"/>
              </a:rPr>
              <a:t>granted access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en-US" b="1" dirty="0"/>
              <a:t>Client: </a:t>
            </a:r>
            <a:r>
              <a:rPr lang="en-US" dirty="0"/>
              <a:t>Frontend that transforms user queries into queries on the encrypted data stored on the server</a:t>
            </a:r>
            <a:r>
              <a:rPr lang="en-US" dirty="0" smtClean="0"/>
              <a:t>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Protection In The Cloud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15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Server: </a:t>
            </a:r>
            <a:r>
              <a:rPr lang="en-US" dirty="0"/>
              <a:t>An organization that receives the encrypted data from a data </a:t>
            </a:r>
            <a:r>
              <a:rPr lang="en-US" dirty="0" smtClean="0"/>
              <a:t>owner and </a:t>
            </a:r>
            <a:r>
              <a:rPr lang="en-US" dirty="0"/>
              <a:t>makes them available for distribution to clients.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Protection In The Cloud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51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server </a:t>
            </a:r>
            <a:r>
              <a:rPr lang="en-US" dirty="0" smtClean="0"/>
              <a:t>can be </a:t>
            </a:r>
            <a:r>
              <a:rPr lang="en-US" dirty="0"/>
              <a:t>owned by the data </a:t>
            </a:r>
            <a:r>
              <a:rPr lang="en-US" dirty="0" smtClean="0"/>
              <a:t>owner.</a:t>
            </a:r>
          </a:p>
          <a:p>
            <a:r>
              <a:rPr lang="en-US" dirty="0" smtClean="0"/>
              <a:t>Typically</a:t>
            </a:r>
            <a:r>
              <a:rPr lang="en-US" dirty="0"/>
              <a:t>, </a:t>
            </a:r>
            <a:r>
              <a:rPr lang="en-US" dirty="0" smtClean="0"/>
              <a:t>it is </a:t>
            </a:r>
            <a:r>
              <a:rPr lang="en-US" dirty="0"/>
              <a:t>a facility owned and </a:t>
            </a:r>
            <a:r>
              <a:rPr lang="en-US" dirty="0" smtClean="0"/>
              <a:t>maintained by </a:t>
            </a:r>
            <a:r>
              <a:rPr lang="en-US" dirty="0"/>
              <a:t>an external provider. </a:t>
            </a:r>
            <a:endParaRPr lang="en-US" dirty="0" smtClean="0"/>
          </a:p>
          <a:p>
            <a:r>
              <a:rPr lang="en-US" dirty="0" smtClean="0"/>
              <a:t>For </a:t>
            </a:r>
            <a:r>
              <a:rPr lang="en-US" dirty="0"/>
              <a:t>our discussion, the server is a cloud server.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Protection In The Cloud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2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Now, </a:t>
            </a:r>
            <a:r>
              <a:rPr lang="en-US" dirty="0"/>
              <a:t>s</a:t>
            </a:r>
            <a:r>
              <a:rPr lang="en-US" dirty="0" smtClean="0"/>
              <a:t>uppose </a:t>
            </a:r>
            <a:r>
              <a:rPr lang="en-US" dirty="0"/>
              <a:t>that each individual item in the database is encrypted separately, all </a:t>
            </a:r>
            <a:r>
              <a:rPr lang="en-US" dirty="0" smtClean="0"/>
              <a:t>using the </a:t>
            </a:r>
            <a:r>
              <a:rPr lang="en-US" dirty="0"/>
              <a:t>same encryption key.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encrypted database is stored at the server, but </a:t>
            </a:r>
            <a:r>
              <a:rPr lang="en-US" dirty="0" smtClean="0"/>
              <a:t>the server </a:t>
            </a:r>
            <a:r>
              <a:rPr lang="en-US" dirty="0"/>
              <a:t>does not have the encryption key. 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Protection In The Cloud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978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e</a:t>
            </a:r>
            <a:r>
              <a:rPr lang="en-US" sz="2800" dirty="0" smtClean="0">
                <a:cs typeface="Arial" pitchFamily="34" charset="0"/>
              </a:rPr>
              <a:t>xplain how to protect data in the cloud.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Protection In The Cloud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data are secure at the server.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client system does have a copy of the encryption key. </a:t>
            </a:r>
            <a:endParaRPr lang="en-US" dirty="0" smtClean="0"/>
          </a:p>
          <a:p>
            <a:r>
              <a:rPr lang="en-US" dirty="0" smtClean="0"/>
              <a:t>A user at </a:t>
            </a:r>
            <a:r>
              <a:rPr lang="en-US" dirty="0"/>
              <a:t>the client can retrieve a record from the database with the following sequence: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Protection In The Cloud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98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Protection In The Cloud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72" y="1364343"/>
            <a:ext cx="7358743" cy="4517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5272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Protection In The Cloud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There are many </a:t>
            </a:r>
            <a:r>
              <a:rPr lang="en-US" dirty="0">
                <a:latin typeface="+mj-lt"/>
                <a:cs typeface="Arial"/>
              </a:rPr>
              <a:t>ways to compromise data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en-US" dirty="0" smtClean="0">
                <a:latin typeface="+mj-lt"/>
                <a:cs typeface="Arial"/>
              </a:rPr>
              <a:t>Alteration </a:t>
            </a:r>
            <a:r>
              <a:rPr lang="en-US" dirty="0">
                <a:latin typeface="+mj-lt"/>
                <a:cs typeface="Arial"/>
              </a:rPr>
              <a:t>of </a:t>
            </a:r>
            <a:r>
              <a:rPr lang="en-US" dirty="0" smtClean="0">
                <a:latin typeface="+mj-lt"/>
                <a:cs typeface="Arial"/>
              </a:rPr>
              <a:t>records without a </a:t>
            </a:r>
            <a:r>
              <a:rPr lang="en-US" dirty="0">
                <a:latin typeface="+mj-lt"/>
                <a:cs typeface="Arial"/>
              </a:rPr>
              <a:t>backup of </a:t>
            </a:r>
            <a:r>
              <a:rPr lang="en-US" dirty="0" smtClean="0">
                <a:latin typeface="+mj-lt"/>
                <a:cs typeface="Arial"/>
              </a:rPr>
              <a:t>the original content. </a:t>
            </a:r>
          </a:p>
          <a:p>
            <a:r>
              <a:rPr lang="en-US" dirty="0" smtClean="0">
                <a:latin typeface="+mj-lt"/>
                <a:cs typeface="Arial"/>
              </a:rPr>
              <a:t>Unlinking </a:t>
            </a:r>
            <a:r>
              <a:rPr lang="en-US" dirty="0">
                <a:latin typeface="+mj-lt"/>
                <a:cs typeface="Arial"/>
              </a:rPr>
              <a:t>a </a:t>
            </a:r>
            <a:r>
              <a:rPr lang="en-US" dirty="0" smtClean="0">
                <a:latin typeface="+mj-lt"/>
                <a:cs typeface="Arial"/>
              </a:rPr>
              <a:t>record from </a:t>
            </a:r>
            <a:r>
              <a:rPr lang="en-US" dirty="0">
                <a:latin typeface="+mj-lt"/>
                <a:cs typeface="Arial"/>
              </a:rPr>
              <a:t>a larger context may render it </a:t>
            </a:r>
            <a:r>
              <a:rPr lang="en-US" dirty="0" smtClean="0">
                <a:latin typeface="+mj-lt"/>
                <a:cs typeface="Arial"/>
              </a:rPr>
              <a:t>unrecoverable </a:t>
            </a:r>
            <a:r>
              <a:rPr lang="en-US" dirty="0"/>
              <a:t>as can storage on </a:t>
            </a:r>
            <a:r>
              <a:rPr lang="en-US" dirty="0" smtClean="0"/>
              <a:t>unreliable media</a:t>
            </a:r>
            <a:r>
              <a:rPr lang="en-US" dirty="0"/>
              <a:t>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Protection In The Cloud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Loss </a:t>
            </a:r>
            <a:r>
              <a:rPr lang="en-US" dirty="0">
                <a:latin typeface="+mj-lt"/>
                <a:cs typeface="Arial"/>
              </a:rPr>
              <a:t>of an encoding key may result in effective destruction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en-US" dirty="0">
                <a:latin typeface="+mj-lt"/>
                <a:cs typeface="Arial"/>
              </a:rPr>
              <a:t>U</a:t>
            </a:r>
            <a:r>
              <a:rPr lang="en-US" dirty="0" smtClean="0">
                <a:latin typeface="+mj-lt"/>
                <a:cs typeface="Arial"/>
              </a:rPr>
              <a:t>nauthorized parties </a:t>
            </a:r>
            <a:r>
              <a:rPr lang="en-US" dirty="0">
                <a:latin typeface="+mj-lt"/>
                <a:cs typeface="Arial"/>
              </a:rPr>
              <a:t>must be prevented from gaining access to sensitive data.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Protection In The Cloud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645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Database </a:t>
            </a:r>
            <a:r>
              <a:rPr lang="en-US" dirty="0" smtClean="0">
                <a:latin typeface="+mj-lt"/>
                <a:cs typeface="Arial"/>
              </a:rPr>
              <a:t>environments used </a:t>
            </a:r>
            <a:r>
              <a:rPr lang="en-US" dirty="0">
                <a:latin typeface="+mj-lt"/>
                <a:cs typeface="Arial"/>
              </a:rPr>
              <a:t>in cloud </a:t>
            </a:r>
            <a:r>
              <a:rPr lang="en-US" dirty="0" smtClean="0">
                <a:latin typeface="+mj-lt"/>
                <a:cs typeface="Arial"/>
              </a:rPr>
              <a:t>computing can vary </a:t>
            </a:r>
            <a:r>
              <a:rPr lang="en-US" dirty="0">
                <a:latin typeface="+mj-lt"/>
                <a:cs typeface="Arial"/>
              </a:rPr>
              <a:t>significantly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en-US" b="1" dirty="0">
                <a:latin typeface="+mj-lt"/>
                <a:cs typeface="Arial"/>
              </a:rPr>
              <a:t>M</a:t>
            </a:r>
            <a:r>
              <a:rPr lang="en-US" b="1" dirty="0" smtClean="0">
                <a:latin typeface="+mj-lt"/>
                <a:cs typeface="Arial"/>
              </a:rPr>
              <a:t>ulti-instance model</a:t>
            </a:r>
            <a:r>
              <a:rPr lang="en-US" dirty="0" smtClean="0">
                <a:latin typeface="+mj-lt"/>
                <a:cs typeface="Arial"/>
              </a:rPr>
              <a:t>:</a:t>
            </a:r>
          </a:p>
          <a:p>
            <a:r>
              <a:rPr lang="en-US" dirty="0" smtClean="0">
                <a:latin typeface="+mj-lt"/>
                <a:cs typeface="Arial"/>
              </a:rPr>
              <a:t>provides </a:t>
            </a:r>
            <a:r>
              <a:rPr lang="en-US" dirty="0">
                <a:latin typeface="+mj-lt"/>
                <a:cs typeface="Arial"/>
              </a:rPr>
              <a:t>a unique DBMS </a:t>
            </a:r>
            <a:r>
              <a:rPr lang="en-US" dirty="0" smtClean="0">
                <a:latin typeface="+mj-lt"/>
                <a:cs typeface="Arial"/>
              </a:rPr>
              <a:t>running on </a:t>
            </a:r>
            <a:r>
              <a:rPr lang="en-US" dirty="0">
                <a:latin typeface="+mj-lt"/>
                <a:cs typeface="Arial"/>
              </a:rPr>
              <a:t>a virtual machine </a:t>
            </a:r>
            <a:r>
              <a:rPr lang="en-US" dirty="0" smtClean="0">
                <a:latin typeface="+mj-lt"/>
                <a:cs typeface="Arial"/>
              </a:rPr>
              <a:t>for </a:t>
            </a:r>
            <a:r>
              <a:rPr lang="en-US" dirty="0">
                <a:latin typeface="+mj-lt"/>
                <a:cs typeface="Arial"/>
              </a:rPr>
              <a:t>each cloud subscriber. 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Protection In The Cloud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84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This </a:t>
            </a:r>
            <a:r>
              <a:rPr lang="en-US" dirty="0">
                <a:latin typeface="+mj-lt"/>
                <a:cs typeface="Arial"/>
              </a:rPr>
              <a:t>gives the </a:t>
            </a:r>
            <a:r>
              <a:rPr lang="en-US" dirty="0" smtClean="0">
                <a:latin typeface="+mj-lt"/>
                <a:cs typeface="Arial"/>
              </a:rPr>
              <a:t>subscriber complete </a:t>
            </a:r>
            <a:r>
              <a:rPr lang="en-US" dirty="0">
                <a:latin typeface="+mj-lt"/>
                <a:cs typeface="Arial"/>
              </a:rPr>
              <a:t>control over role definition, user authorization, and other </a:t>
            </a:r>
            <a:r>
              <a:rPr lang="en-US" dirty="0" smtClean="0">
                <a:latin typeface="+mj-lt"/>
                <a:cs typeface="Arial"/>
              </a:rPr>
              <a:t>administrative tasks </a:t>
            </a:r>
            <a:r>
              <a:rPr lang="en-US" dirty="0">
                <a:latin typeface="+mj-lt"/>
                <a:cs typeface="Arial"/>
              </a:rPr>
              <a:t>related to security. 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Protection In The Cloud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84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latin typeface="+mj-lt"/>
                <a:cs typeface="Arial"/>
              </a:rPr>
              <a:t>M</a:t>
            </a:r>
            <a:r>
              <a:rPr lang="en-US" b="1" dirty="0" smtClean="0">
                <a:latin typeface="+mj-lt"/>
                <a:cs typeface="Arial"/>
              </a:rPr>
              <a:t>ulti-tenant model</a:t>
            </a:r>
            <a:r>
              <a:rPr lang="en-US" dirty="0" smtClean="0">
                <a:latin typeface="+mj-lt"/>
                <a:cs typeface="Arial"/>
              </a:rPr>
              <a:t>:</a:t>
            </a:r>
          </a:p>
          <a:p>
            <a:r>
              <a:rPr lang="en-US" dirty="0" smtClean="0">
                <a:latin typeface="+mj-lt"/>
                <a:cs typeface="Arial"/>
              </a:rPr>
              <a:t>provides a </a:t>
            </a:r>
            <a:r>
              <a:rPr lang="en-US" dirty="0">
                <a:latin typeface="+mj-lt"/>
                <a:cs typeface="Arial"/>
              </a:rPr>
              <a:t>predefined environment for the cloud subscriber that is shared with </a:t>
            </a:r>
            <a:r>
              <a:rPr lang="en-US" dirty="0" smtClean="0">
                <a:latin typeface="+mj-lt"/>
                <a:cs typeface="Arial"/>
              </a:rPr>
              <a:t>other tenants</a:t>
            </a:r>
            <a:r>
              <a:rPr lang="en-US" dirty="0">
                <a:latin typeface="+mj-lt"/>
                <a:cs typeface="Arial"/>
              </a:rPr>
              <a:t>, typically through tagging data with a subscriber identifier. 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Protection In The Cloud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84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lvl="0"/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Tagging gives the appearance of exclusive use of the instance, but relies on the CP to establish and maintain a sound secure database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environment</a:t>
            </a:r>
            <a:r>
              <a:rPr lang="en-US" dirty="0">
                <a:latin typeface="+mj-lt"/>
                <a:cs typeface="Arial"/>
              </a:rPr>
              <a:t>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Protection In The Cloud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51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12797</TotalTime>
  <Words>714</Words>
  <Application>Microsoft Office PowerPoint</Application>
  <PresentationFormat>On-screen Show (4:3)</PresentationFormat>
  <Paragraphs>85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Data Protection In The Cloud</vt:lpstr>
      <vt:lpstr>Data Protection In The Cloud</vt:lpstr>
      <vt:lpstr>Data Protection In The Cloud</vt:lpstr>
      <vt:lpstr>Data Protection In The Cloud</vt:lpstr>
      <vt:lpstr>Data Protection In The Cloud</vt:lpstr>
      <vt:lpstr>Data Protection In The Cloud</vt:lpstr>
      <vt:lpstr>Data Protection In The Cloud</vt:lpstr>
      <vt:lpstr>Data Protection In The Cloud</vt:lpstr>
      <vt:lpstr>Data Protection In The Cloud</vt:lpstr>
      <vt:lpstr>Data Protection In The Cloud</vt:lpstr>
      <vt:lpstr>Data Protection In The Cloud</vt:lpstr>
      <vt:lpstr>Data Protection In The Cloud</vt:lpstr>
      <vt:lpstr>Data Protection In The Cloud</vt:lpstr>
      <vt:lpstr>Data Protection In The Cloud</vt:lpstr>
      <vt:lpstr>Data Protection In The Cloud</vt:lpstr>
      <vt:lpstr>Data Protection In The Cloud</vt:lpstr>
      <vt:lpstr>Data Protection In The Cloud</vt:lpstr>
      <vt:lpstr>Data Protection In The Cloud</vt:lpstr>
      <vt:lpstr>Data Protection In The Cloud</vt:lpstr>
      <vt:lpstr>Data Protection In The Cloud</vt:lpstr>
      <vt:lpstr>Data Protection In The Cloud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7077</cp:revision>
  <cp:lastPrinted>2015-04-15T04:00:00Z</cp:lastPrinted>
  <dcterms:created xsi:type="dcterms:W3CDTF">2015-04-10T12:56:27Z</dcterms:created>
  <dcterms:modified xsi:type="dcterms:W3CDTF">2016-06-05T00:07:44Z</dcterms:modified>
</cp:coreProperties>
</file>