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590" r:id="rId5"/>
    <p:sldId id="591" r:id="rId6"/>
    <p:sldId id="592" r:id="rId7"/>
    <p:sldId id="593" r:id="rId8"/>
    <p:sldId id="594" r:id="rId9"/>
    <p:sldId id="595" r:id="rId10"/>
    <p:sldId id="596" r:id="rId11"/>
    <p:sldId id="597" r:id="rId12"/>
    <p:sldId id="598" r:id="rId13"/>
    <p:sldId id="599" r:id="rId14"/>
    <p:sldId id="600" r:id="rId15"/>
    <p:sldId id="601" r:id="rId16"/>
    <p:sldId id="603" r:id="rId17"/>
    <p:sldId id="604" r:id="rId18"/>
    <p:sldId id="60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Computing and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Platform </a:t>
            </a:r>
            <a:r>
              <a:rPr lang="en-US" b="1" dirty="0"/>
              <a:t>as a service (</a:t>
            </a:r>
            <a:r>
              <a:rPr lang="en-US" b="1" dirty="0" err="1"/>
              <a:t>PaaS</a:t>
            </a:r>
            <a:r>
              <a:rPr lang="en-US" b="1" dirty="0"/>
              <a:t>): </a:t>
            </a:r>
            <a:r>
              <a:rPr lang="en-US" dirty="0" smtClean="0"/>
              <a:t> the capability </a:t>
            </a:r>
            <a:r>
              <a:rPr lang="en-US" dirty="0"/>
              <a:t>provided </a:t>
            </a:r>
            <a:r>
              <a:rPr lang="en-US" dirty="0" smtClean="0"/>
              <a:t>to </a:t>
            </a:r>
            <a:r>
              <a:rPr lang="en-US" dirty="0"/>
              <a:t>consumer is </a:t>
            </a:r>
            <a:r>
              <a:rPr lang="en-US" dirty="0" smtClean="0"/>
              <a:t>to deploy onto the cloud consumer-created </a:t>
            </a:r>
            <a:r>
              <a:rPr lang="en-US" dirty="0"/>
              <a:t>or acquired </a:t>
            </a:r>
            <a:r>
              <a:rPr lang="en-US" dirty="0" smtClean="0"/>
              <a:t>applications created </a:t>
            </a:r>
            <a:r>
              <a:rPr lang="en-US" dirty="0"/>
              <a:t>using programming languages and tools supported </a:t>
            </a:r>
            <a:r>
              <a:rPr lang="en-US" dirty="0" smtClean="0"/>
              <a:t>by provider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Infrastructure </a:t>
            </a:r>
            <a:r>
              <a:rPr lang="en-US" b="1" dirty="0"/>
              <a:t>as a service (</a:t>
            </a:r>
            <a:r>
              <a:rPr lang="en-US" b="1" dirty="0" err="1"/>
              <a:t>IaaS</a:t>
            </a:r>
            <a:r>
              <a:rPr lang="en-US" b="1" dirty="0"/>
              <a:t>): </a:t>
            </a:r>
            <a:r>
              <a:rPr lang="en-US" dirty="0"/>
              <a:t>The capability provided to the consumer </a:t>
            </a:r>
            <a:r>
              <a:rPr lang="en-US" dirty="0" smtClean="0"/>
              <a:t>is to </a:t>
            </a:r>
            <a:r>
              <a:rPr lang="en-US" dirty="0"/>
              <a:t>provision processing, storage, networks, and other fundamental </a:t>
            </a:r>
            <a:r>
              <a:rPr lang="en-US" dirty="0" smtClean="0"/>
              <a:t>computing resources.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Deployment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models</a:t>
            </a:r>
            <a:endParaRPr lang="en-US" sz="3200" dirty="0" smtClean="0"/>
          </a:p>
          <a:p>
            <a:r>
              <a:rPr lang="en-US" b="1" dirty="0" smtClean="0"/>
              <a:t>1. Public </a:t>
            </a:r>
            <a:r>
              <a:rPr lang="en-US" b="1" dirty="0"/>
              <a:t>cloud: </a:t>
            </a:r>
            <a:r>
              <a:rPr lang="en-US" dirty="0"/>
              <a:t>The cloud infrastructure is made available to the general </a:t>
            </a:r>
            <a:r>
              <a:rPr lang="en-US" dirty="0" smtClean="0"/>
              <a:t>public.</a:t>
            </a:r>
          </a:p>
          <a:p>
            <a:r>
              <a:rPr lang="en-US" dirty="0"/>
              <a:t>The cloud provider is responsible both for </a:t>
            </a:r>
            <a:r>
              <a:rPr lang="en-US" dirty="0" smtClean="0"/>
              <a:t> </a:t>
            </a:r>
            <a:r>
              <a:rPr lang="en-US" dirty="0"/>
              <a:t>cloud infrastructure </a:t>
            </a:r>
            <a:r>
              <a:rPr lang="en-US" dirty="0" smtClean="0"/>
              <a:t>and for </a:t>
            </a:r>
            <a:r>
              <a:rPr lang="en-US" dirty="0"/>
              <a:t>the control of data and operations within the cloud.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0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Private </a:t>
            </a:r>
            <a:r>
              <a:rPr lang="en-US" b="1" dirty="0"/>
              <a:t>cloud: </a:t>
            </a:r>
            <a:r>
              <a:rPr lang="en-US" dirty="0"/>
              <a:t>The cloud infrastructure is operated solely for an organization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/>
              <a:t>cloud provider (CP) is responsible only for </a:t>
            </a:r>
            <a:r>
              <a:rPr lang="en-US" dirty="0" smtClean="0"/>
              <a:t>the infrastructure </a:t>
            </a:r>
            <a:r>
              <a:rPr lang="en-US" dirty="0"/>
              <a:t>and not for the control.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</a:t>
            </a:r>
            <a:r>
              <a:rPr lang="en-US" b="1" dirty="0" smtClean="0"/>
              <a:t>. Community </a:t>
            </a:r>
            <a:r>
              <a:rPr lang="en-US" b="1" dirty="0"/>
              <a:t>cloud: </a:t>
            </a:r>
            <a:r>
              <a:rPr lang="en-US" dirty="0"/>
              <a:t>The cloud infrastructure is shared by several </a:t>
            </a:r>
            <a:r>
              <a:rPr lang="en-US" dirty="0" smtClean="0"/>
              <a:t>organizations and </a:t>
            </a:r>
            <a:r>
              <a:rPr lang="en-US" dirty="0"/>
              <a:t>supports a specific </a:t>
            </a:r>
            <a:r>
              <a:rPr lang="en-US" dirty="0" smtClean="0"/>
              <a:t>community.</a:t>
            </a:r>
          </a:p>
          <a:p>
            <a:r>
              <a:rPr lang="en-US" dirty="0"/>
              <a:t>may be </a:t>
            </a:r>
            <a:r>
              <a:rPr lang="en-US" dirty="0" smtClean="0"/>
              <a:t>managed by organizations or </a:t>
            </a:r>
            <a:r>
              <a:rPr lang="en-US" dirty="0"/>
              <a:t>third party and may exist </a:t>
            </a:r>
            <a:r>
              <a:rPr lang="en-US" dirty="0" smtClean="0"/>
              <a:t>on or off premise.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4. Hybrid </a:t>
            </a:r>
            <a:r>
              <a:rPr lang="en-US" b="1" dirty="0"/>
              <a:t>cloud: </a:t>
            </a:r>
            <a:r>
              <a:rPr lang="en-US" dirty="0"/>
              <a:t>The cloud infrastructure is a composition of two or more </a:t>
            </a:r>
            <a:r>
              <a:rPr lang="en-US" dirty="0" smtClean="0"/>
              <a:t>clouds (</a:t>
            </a:r>
            <a:r>
              <a:rPr lang="en-US" dirty="0"/>
              <a:t>private, community, or public) that remain unique entities but are bound </a:t>
            </a:r>
            <a:r>
              <a:rPr lang="en-US" dirty="0" smtClean="0"/>
              <a:t>together by technology </a:t>
            </a:r>
            <a:r>
              <a:rPr lang="en-US" dirty="0"/>
              <a:t>that enables data and </a:t>
            </a:r>
            <a:r>
              <a:rPr lang="en-US" dirty="0" smtClean="0"/>
              <a:t>application portability.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8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13" y="1208995"/>
            <a:ext cx="7199087" cy="484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3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Next an </a:t>
            </a:r>
            <a:r>
              <a:rPr lang="en-US" dirty="0"/>
              <a:t>enterprise </a:t>
            </a:r>
            <a:r>
              <a:rPr lang="en-US" dirty="0" smtClean="0"/>
              <a:t>maintaining workstations </a:t>
            </a:r>
            <a:r>
              <a:rPr lang="en-US" dirty="0"/>
              <a:t>within </a:t>
            </a:r>
            <a:r>
              <a:rPr lang="en-US" dirty="0" smtClean="0"/>
              <a:t>LAN(s), </a:t>
            </a:r>
            <a:r>
              <a:rPr lang="en-US" dirty="0"/>
              <a:t>which are </a:t>
            </a:r>
            <a:r>
              <a:rPr lang="en-US" dirty="0" smtClean="0"/>
              <a:t>connected by </a:t>
            </a:r>
            <a:r>
              <a:rPr lang="en-US" dirty="0"/>
              <a:t>a router through </a:t>
            </a:r>
            <a:r>
              <a:rPr lang="en-US" dirty="0" smtClean="0"/>
              <a:t>the </a:t>
            </a:r>
            <a:r>
              <a:rPr lang="en-US" dirty="0"/>
              <a:t>Internet to the cloud service </a:t>
            </a:r>
            <a:r>
              <a:rPr lang="en-US" dirty="0" smtClean="0"/>
              <a:t>provider is shown.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89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1161145"/>
            <a:ext cx="5495925" cy="500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56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>
                <a:cs typeface="Arial" pitchFamily="34" charset="0"/>
              </a:rPr>
              <a:t>basics of Cloud </a:t>
            </a:r>
            <a:r>
              <a:rPr lang="en-US" sz="2800" dirty="0" smtClean="0">
                <a:cs typeface="Arial" pitchFamily="34" charset="0"/>
              </a:rPr>
              <a:t>Computing.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is </a:t>
            </a:r>
            <a:r>
              <a:rPr lang="en-US" dirty="0" smtClean="0"/>
              <a:t>a growing interest in </a:t>
            </a:r>
            <a:r>
              <a:rPr lang="en-US" dirty="0"/>
              <a:t>many organizations to move </a:t>
            </a:r>
            <a:r>
              <a:rPr lang="en-US" dirty="0" smtClean="0"/>
              <a:t>information </a:t>
            </a:r>
            <a:r>
              <a:rPr lang="en-US" dirty="0"/>
              <a:t>technology (IT) operations to </a:t>
            </a:r>
            <a:r>
              <a:rPr lang="en-US" dirty="0" smtClean="0"/>
              <a:t>an Internet-connected </a:t>
            </a:r>
            <a:r>
              <a:rPr lang="en-US" dirty="0"/>
              <a:t>infrastructure known as enterprise cloud </a:t>
            </a:r>
            <a:r>
              <a:rPr lang="en-US" dirty="0" smtClean="0"/>
              <a:t>computing.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962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The NIST Definition 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Cloud Computing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 NIST SP-800-145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5" y="2528888"/>
            <a:ext cx="738777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0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Elements:</a:t>
            </a:r>
            <a:endParaRPr lang="en-US" sz="3200" dirty="0" smtClean="0"/>
          </a:p>
          <a:p>
            <a:r>
              <a:rPr lang="en-US" b="1" dirty="0"/>
              <a:t>Broad network access:</a:t>
            </a:r>
            <a:r>
              <a:rPr lang="en-US" dirty="0"/>
              <a:t> Capabilities are available over </a:t>
            </a:r>
            <a:r>
              <a:rPr lang="en-US" dirty="0" smtClean="0"/>
              <a:t> </a:t>
            </a:r>
            <a:r>
              <a:rPr lang="en-US" dirty="0"/>
              <a:t>network and </a:t>
            </a:r>
            <a:r>
              <a:rPr lang="en-US" dirty="0" smtClean="0"/>
              <a:t>accessed through </a:t>
            </a:r>
            <a:r>
              <a:rPr lang="en-US" dirty="0"/>
              <a:t>standard mechanisms that promote use by </a:t>
            </a:r>
            <a:r>
              <a:rPr lang="en-US" dirty="0" smtClean="0"/>
              <a:t>client platforms (e.g</a:t>
            </a:r>
            <a:r>
              <a:rPr lang="en-US" dirty="0"/>
              <a:t>., mobile phones, laptops, and PDAs</a:t>
            </a:r>
            <a:r>
              <a:rPr lang="en-US" dirty="0" smtClean="0"/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Rapid elasticity: </a:t>
            </a:r>
            <a:r>
              <a:rPr lang="en-US" dirty="0" smtClean="0"/>
              <a:t>the </a:t>
            </a:r>
            <a:r>
              <a:rPr lang="en-US" dirty="0"/>
              <a:t>ability to expand and </a:t>
            </a:r>
            <a:r>
              <a:rPr lang="en-US" dirty="0" smtClean="0"/>
              <a:t>reduce resources </a:t>
            </a:r>
            <a:r>
              <a:rPr lang="en-US" dirty="0"/>
              <a:t>according to your specific service requirement</a:t>
            </a:r>
            <a:r>
              <a:rPr lang="en-US" dirty="0" smtClean="0"/>
              <a:t>.</a:t>
            </a:r>
          </a:p>
          <a:p>
            <a:r>
              <a:rPr lang="en-US" b="1" dirty="0"/>
              <a:t>Measured service: </a:t>
            </a:r>
            <a:r>
              <a:rPr lang="en-US" dirty="0" smtClean="0"/>
              <a:t>automatically </a:t>
            </a:r>
            <a:r>
              <a:rPr lang="en-US" dirty="0"/>
              <a:t>control and optimize </a:t>
            </a:r>
            <a:r>
              <a:rPr lang="en-US" dirty="0" smtClean="0"/>
              <a:t>resource use </a:t>
            </a:r>
            <a:r>
              <a:rPr lang="en-US" dirty="0"/>
              <a:t>by leveraging a metering </a:t>
            </a:r>
            <a:r>
              <a:rPr lang="en-US" dirty="0" smtClean="0"/>
              <a:t>capability.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15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On-demand self-service: </a:t>
            </a:r>
            <a:r>
              <a:rPr lang="en-US" dirty="0"/>
              <a:t>A consumer can unilaterally </a:t>
            </a:r>
            <a:r>
              <a:rPr lang="en-US" dirty="0" smtClean="0"/>
              <a:t>provision computing capabilities.</a:t>
            </a:r>
          </a:p>
          <a:p>
            <a:r>
              <a:rPr lang="en-US" b="1" dirty="0"/>
              <a:t>Resource pooling: </a:t>
            </a:r>
            <a:r>
              <a:rPr lang="en-US" dirty="0"/>
              <a:t>The provider’s computing resources are pooled to </a:t>
            </a:r>
            <a:r>
              <a:rPr lang="en-US" dirty="0" smtClean="0"/>
              <a:t>serve multiple consumers.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15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Service Models:</a:t>
            </a:r>
            <a:endParaRPr lang="en-US" sz="3200" dirty="0" smtClean="0"/>
          </a:p>
          <a:p>
            <a:r>
              <a:rPr lang="en-US" b="1" dirty="0" smtClean="0"/>
              <a:t>1. Software </a:t>
            </a:r>
            <a:r>
              <a:rPr lang="en-US" b="1" dirty="0"/>
              <a:t>as a service (</a:t>
            </a:r>
            <a:r>
              <a:rPr lang="en-US" b="1" dirty="0" err="1"/>
              <a:t>SaaS</a:t>
            </a:r>
            <a:r>
              <a:rPr lang="en-US" b="1" dirty="0" smtClean="0"/>
              <a:t>):</a:t>
            </a:r>
          </a:p>
          <a:p>
            <a:r>
              <a:rPr lang="en-US" dirty="0"/>
              <a:t>The capability provided to the consumer is </a:t>
            </a:r>
            <a:r>
              <a:rPr lang="en-US" dirty="0" smtClean="0"/>
              <a:t>to use </a:t>
            </a:r>
            <a:r>
              <a:rPr lang="en-US" dirty="0"/>
              <a:t>the provider’s applications running on a cloud infrastructure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E.g. Gmail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Cloud Computing and its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05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12056</TotalTime>
  <Words>552</Words>
  <Application>Microsoft Office PowerPoint</Application>
  <PresentationFormat>On-screen Show (4:3)</PresentationFormat>
  <Paragraphs>68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  <vt:lpstr>Cloud Computing and its Elements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6699</cp:revision>
  <cp:lastPrinted>2015-04-15T04:00:00Z</cp:lastPrinted>
  <dcterms:created xsi:type="dcterms:W3CDTF">2015-04-10T12:56:27Z</dcterms:created>
  <dcterms:modified xsi:type="dcterms:W3CDTF">2016-05-28T15:24:58Z</dcterms:modified>
</cp:coreProperties>
</file>