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660" r:id="rId2"/>
  </p:sldMasterIdLst>
  <p:notesMasterIdLst>
    <p:notesMasterId r:id="rId62"/>
  </p:notesMasterIdLst>
  <p:sldIdLst>
    <p:sldId id="328" r:id="rId3"/>
    <p:sldId id="353" r:id="rId4"/>
    <p:sldId id="354" r:id="rId5"/>
    <p:sldId id="333" r:id="rId6"/>
    <p:sldId id="335" r:id="rId7"/>
    <p:sldId id="438" r:id="rId8"/>
    <p:sldId id="336" r:id="rId9"/>
    <p:sldId id="439" r:id="rId10"/>
    <p:sldId id="388" r:id="rId11"/>
    <p:sldId id="387" r:id="rId12"/>
    <p:sldId id="390" r:id="rId13"/>
    <p:sldId id="391" r:id="rId14"/>
    <p:sldId id="440" r:id="rId15"/>
    <p:sldId id="441" r:id="rId16"/>
    <p:sldId id="442" r:id="rId17"/>
    <p:sldId id="392" r:id="rId18"/>
    <p:sldId id="436" r:id="rId19"/>
    <p:sldId id="393" r:id="rId20"/>
    <p:sldId id="394" r:id="rId21"/>
    <p:sldId id="395" r:id="rId22"/>
    <p:sldId id="443" r:id="rId23"/>
    <p:sldId id="397" r:id="rId24"/>
    <p:sldId id="398" r:id="rId25"/>
    <p:sldId id="399" r:id="rId26"/>
    <p:sldId id="365" r:id="rId27"/>
    <p:sldId id="445" r:id="rId28"/>
    <p:sldId id="400" r:id="rId29"/>
    <p:sldId id="401" r:id="rId30"/>
    <p:sldId id="402" r:id="rId31"/>
    <p:sldId id="403" r:id="rId32"/>
    <p:sldId id="406" r:id="rId33"/>
    <p:sldId id="407" r:id="rId34"/>
    <p:sldId id="410" r:id="rId35"/>
    <p:sldId id="408" r:id="rId36"/>
    <p:sldId id="409" r:id="rId37"/>
    <p:sldId id="411" r:id="rId38"/>
    <p:sldId id="412" r:id="rId39"/>
    <p:sldId id="413" r:id="rId40"/>
    <p:sldId id="415" r:id="rId41"/>
    <p:sldId id="416" r:id="rId42"/>
    <p:sldId id="418" r:id="rId43"/>
    <p:sldId id="419" r:id="rId44"/>
    <p:sldId id="437" r:id="rId45"/>
    <p:sldId id="420" r:id="rId46"/>
    <p:sldId id="421" r:id="rId47"/>
    <p:sldId id="422" r:id="rId48"/>
    <p:sldId id="423" r:id="rId49"/>
    <p:sldId id="424" r:id="rId50"/>
    <p:sldId id="425" r:id="rId51"/>
    <p:sldId id="426" r:id="rId52"/>
    <p:sldId id="427" r:id="rId53"/>
    <p:sldId id="428" r:id="rId54"/>
    <p:sldId id="429" r:id="rId55"/>
    <p:sldId id="430" r:id="rId56"/>
    <p:sldId id="431" r:id="rId57"/>
    <p:sldId id="432" r:id="rId58"/>
    <p:sldId id="433" r:id="rId59"/>
    <p:sldId id="434" r:id="rId60"/>
    <p:sldId id="435" r:id="rId6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B983"/>
    <a:srgbClr val="F3C091"/>
    <a:srgbClr val="E20000"/>
    <a:srgbClr val="6BA42C"/>
    <a:srgbClr val="92D050"/>
    <a:srgbClr val="00A7E2"/>
    <a:srgbClr val="7EC234"/>
    <a:srgbClr val="33889F"/>
    <a:srgbClr val="2C8C16"/>
    <a:srgbClr val="2677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67" autoAdjust="0"/>
    <p:restoredTop sz="94316" autoAdjust="0"/>
  </p:normalViewPr>
  <p:slideViewPr>
    <p:cSldViewPr snapToObjects="1">
      <p:cViewPr varScale="1">
        <p:scale>
          <a:sx n="70" d="100"/>
          <a:sy n="70" d="100"/>
        </p:scale>
        <p:origin x="25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7724" cy="7772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132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6746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8431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8431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616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616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616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3345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673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15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861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861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4138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394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0176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4803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3821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3821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260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844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998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1510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17056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83572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1186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454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9470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48208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56285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897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4011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04637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08822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68932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58757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92612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67148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7043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03176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407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31317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0707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5775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95203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72719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65095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10683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30174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7657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1535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326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2044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9748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304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424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8928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51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5427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655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5326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3636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683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67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0352" y="320040"/>
            <a:ext cx="81420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Human Resource Planning</a:t>
            </a:r>
            <a:endParaRPr lang="en-US" sz="3800" dirty="0">
              <a:latin typeface="Britannic Bold" panose="020B0903060703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806424" y="3190577"/>
            <a:ext cx="34032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Human Resource Planning</a:t>
            </a:r>
            <a:endParaRPr lang="en-US" sz="30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10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60620" y="1558790"/>
            <a:ext cx="3419856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Three Forecasts in HR Planning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Forecasting HR needs (</a:t>
            </a:r>
            <a:r>
              <a:rPr lang="en-US" sz="2600" b="1" i="1" dirty="0" smtClean="0">
                <a:latin typeface="Adobe Caslon Pro Bold"/>
                <a:cs typeface="Arial" panose="020B0604020202020204" pitchFamily="34" charset="0"/>
              </a:rPr>
              <a:t>HR Demand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)</a:t>
            </a:r>
            <a:endParaRPr lang="en-US" sz="2600" dirty="0">
              <a:latin typeface="Adobe Caslon Pro Bold"/>
              <a:cs typeface="Arial" panose="020B0604020202020204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Forecasting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t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he </a:t>
            </a:r>
            <a:r>
              <a:rPr lang="en-US" sz="2600" b="1" i="1" dirty="0">
                <a:latin typeface="Adobe Caslon Pro Bold"/>
                <a:cs typeface="Arial" panose="020B0604020202020204" pitchFamily="34" charset="0"/>
              </a:rPr>
              <a:t>supply of inside candidates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Forecasting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t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he </a:t>
            </a:r>
            <a:r>
              <a:rPr lang="en-US" sz="2600" b="1" i="1" dirty="0">
                <a:latin typeface="Adobe Caslon Pro Bold"/>
                <a:cs typeface="Arial" panose="020B0604020202020204" pitchFamily="34" charset="0"/>
              </a:rPr>
              <a:t>supply of </a:t>
            </a:r>
            <a:r>
              <a:rPr lang="en-US" sz="2600" b="1" i="1" dirty="0" smtClean="0">
                <a:latin typeface="Adobe Caslon Pro Bold"/>
                <a:cs typeface="Arial" panose="020B0604020202020204" pitchFamily="34" charset="0"/>
              </a:rPr>
              <a:t>outside candidates</a:t>
            </a:r>
            <a:endParaRPr lang="en-US" sz="2600" b="1" i="1" dirty="0">
              <a:latin typeface="Adobe Caslon Pro Bold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62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12916" y="1252728"/>
            <a:ext cx="336756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Forecasting HR Needs (Demand)</a:t>
            </a:r>
            <a:endParaRPr lang="en-GB" sz="27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Forecasting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HR demand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starts with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estimating the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demand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for firm’s products. If the demand of product or services would be high the demand of workforce would likely to be high. </a:t>
            </a:r>
            <a:endParaRPr lang="en-US" sz="2600" dirty="0">
              <a:latin typeface="Adobe Caslon Pro Bold"/>
              <a:cs typeface="Arial" panose="020B0604020202020204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23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2247" y="1756505"/>
            <a:ext cx="328595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Process of Forecasting HR Needs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600" dirty="0">
                <a:latin typeface="Adobe Caslon Pro Bold"/>
                <a:cs typeface="Arial" panose="020B0604020202020204" pitchFamily="34" charset="0"/>
              </a:rPr>
              <a:t>F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orecast sales </a:t>
            </a:r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revenues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 first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Then estimate the size of the </a:t>
            </a:r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staff required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to support this sales volume. 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22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60620" y="1500354"/>
            <a:ext cx="3419856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Factors Impacting Forecasting HR Needs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Projected turnover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Decision to upgrade (or downgrade) products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Productivity changes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Financial resources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556" y="5788874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7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04688" y="3195828"/>
            <a:ext cx="24384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Tools for Projecting HR Needs</a:t>
            </a:r>
            <a:endParaRPr lang="en-US" sz="2600" dirty="0" smtClean="0">
              <a:latin typeface="Adobe Caslon Pro Bold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39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93792" y="1719072"/>
            <a:ext cx="3243239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Tools for Projecting HR Needs</a:t>
            </a:r>
            <a:endParaRPr lang="en-US" sz="2600" dirty="0">
              <a:latin typeface="Adobe Caslon Pro Bold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There are three major tools for projecting HR needs:-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Trend Analysis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Ratio Analysis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Scatter Plot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24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38344" y="1563624"/>
            <a:ext cx="3342132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Trend Analysis</a:t>
            </a: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Study of a firm’s </a:t>
            </a:r>
            <a:r>
              <a:rPr lang="en-US" sz="2600" b="1" i="1" dirty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past employment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needs</a:t>
            </a:r>
            <a:endParaRPr lang="en-US" sz="2600" dirty="0">
              <a:latin typeface="Adobe Caslon Pro Bold"/>
              <a:cs typeface="Arial" panose="020B0604020202020204" pitchFamily="34" charset="0"/>
            </a:endParaRP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over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a period of years to </a:t>
            </a:r>
            <a:r>
              <a:rPr lang="en-US" sz="2600" b="1" i="1" dirty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predict future </a:t>
            </a:r>
            <a:r>
              <a:rPr lang="en-GB" sz="2600" dirty="0">
                <a:latin typeface="Adobe Caslon Pro Bold"/>
                <a:cs typeface="Arial" panose="020B0604020202020204" pitchFamily="34" charset="0"/>
              </a:rPr>
              <a:t>needs </a:t>
            </a:r>
            <a:endParaRPr lang="en-GB" sz="2600" dirty="0" smtClean="0">
              <a:latin typeface="Adobe Caslon Pro Bold"/>
              <a:cs typeface="Arial" panose="020B0604020202020204" pitchFamily="34" charset="0"/>
            </a:endParaRPr>
          </a:p>
          <a:p>
            <a:endParaRPr lang="en-GB" sz="2600" dirty="0">
              <a:latin typeface="Adobe Caslon Pro Bold"/>
              <a:cs typeface="Arial" panose="020B0604020202020204" pitchFamily="34" charset="0"/>
            </a:endParaRPr>
          </a:p>
          <a:p>
            <a:r>
              <a:rPr lang="en-GB" sz="2600" i="1" dirty="0" smtClean="0">
                <a:latin typeface="Adobe Caslon Pro Bold"/>
                <a:cs typeface="Arial" panose="020B0604020202020204" pitchFamily="34" charset="0"/>
              </a:rPr>
              <a:t>The </a:t>
            </a:r>
            <a:r>
              <a:rPr lang="en-GB" sz="2600" i="1" dirty="0">
                <a:latin typeface="Adobe Caslon Pro Bold"/>
                <a:cs typeface="Arial" panose="020B0604020202020204" pitchFamily="34" charset="0"/>
              </a:rPr>
              <a:t>aim is to </a:t>
            </a:r>
            <a:r>
              <a:rPr lang="en-US" sz="2600" i="1" dirty="0">
                <a:latin typeface="Adobe Caslon Pro Bold"/>
                <a:cs typeface="Arial" panose="020B0604020202020204" pitchFamily="34" charset="0"/>
              </a:rPr>
              <a:t>identify trends that might continue into the future</a:t>
            </a:r>
            <a:r>
              <a:rPr lang="en-US" sz="2600" i="1" dirty="0" smtClean="0">
                <a:latin typeface="Adobe Caslon Pro Bold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24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38344" y="1408176"/>
            <a:ext cx="33421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Trend Analysis</a:t>
            </a:r>
          </a:p>
          <a:p>
            <a:r>
              <a:rPr lang="en-US" sz="2600" i="1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For Example</a:t>
            </a:r>
          </a:p>
          <a:p>
            <a:r>
              <a:rPr lang="en-GB" sz="2600" dirty="0" smtClean="0">
                <a:latin typeface="Adobe Caslon Pro Bold"/>
              </a:rPr>
              <a:t>You </a:t>
            </a:r>
            <a:r>
              <a:rPr lang="en-GB" sz="2600" dirty="0">
                <a:latin typeface="Adobe Caslon Pro Bold"/>
              </a:rPr>
              <a:t>might compute </a:t>
            </a:r>
            <a:r>
              <a:rPr lang="en-GB" sz="2600" dirty="0" smtClean="0">
                <a:latin typeface="Adobe Caslon Pro Bold"/>
              </a:rPr>
              <a:t>the </a:t>
            </a:r>
            <a:r>
              <a:rPr lang="en-US" sz="2600" dirty="0" smtClean="0">
                <a:latin typeface="Adobe Caslon Pro Bold"/>
              </a:rPr>
              <a:t>number </a:t>
            </a:r>
            <a:r>
              <a:rPr lang="en-US" sz="2600" dirty="0">
                <a:latin typeface="Adobe Caslon Pro Bold"/>
              </a:rPr>
              <a:t>of employees at the end of each of the last 5 years, or perhaps the number </a:t>
            </a:r>
            <a:r>
              <a:rPr lang="en-US" sz="2600" dirty="0" smtClean="0">
                <a:latin typeface="Adobe Caslon Pro Bold"/>
              </a:rPr>
              <a:t>in </a:t>
            </a:r>
            <a:r>
              <a:rPr lang="en-GB" sz="2600" dirty="0" smtClean="0">
                <a:latin typeface="Adobe Caslon Pro Bold"/>
              </a:rPr>
              <a:t>each subgroup like sales, marketing, production etc.</a:t>
            </a:r>
            <a:endParaRPr lang="en-US" sz="2600" dirty="0" smtClean="0">
              <a:solidFill>
                <a:srgbClr val="FF0000"/>
              </a:solidFill>
              <a:latin typeface="Adobe Caslon Pro Bold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17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16068" y="1097280"/>
            <a:ext cx="3342132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Trend Analysis</a:t>
            </a:r>
          </a:p>
          <a:p>
            <a:r>
              <a:rPr lang="en-US" sz="2600" dirty="0" smtClean="0">
                <a:latin typeface="Adobe Caslon Pro Bold"/>
              </a:rPr>
              <a:t>Can provide </a:t>
            </a:r>
            <a:r>
              <a:rPr lang="en-US" sz="2600" dirty="0">
                <a:latin typeface="Adobe Caslon Pro Bold"/>
              </a:rPr>
              <a:t>an initial estimate of future staffing needs, </a:t>
            </a:r>
            <a:r>
              <a:rPr lang="en-US" sz="2600" dirty="0" smtClean="0">
                <a:latin typeface="Adobe Caslon Pro Bold"/>
              </a:rPr>
              <a:t>but employment levels rarely depends just on passage of time. Other factors </a:t>
            </a:r>
            <a:r>
              <a:rPr lang="en-US" sz="2600" dirty="0">
                <a:latin typeface="Adobe Caslon Pro Bold"/>
              </a:rPr>
              <a:t>(like changes in </a:t>
            </a:r>
            <a:r>
              <a:rPr lang="en-US" sz="2600" dirty="0" smtClean="0">
                <a:latin typeface="Adobe Caslon Pro Bold"/>
              </a:rPr>
              <a:t>sales, productivity, voluntary turnover) </a:t>
            </a:r>
            <a:r>
              <a:rPr lang="en-US" sz="2600" dirty="0">
                <a:latin typeface="Adobe Caslon Pro Bold"/>
              </a:rPr>
              <a:t>also affect staffing needs. 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43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16068" y="1574179"/>
            <a:ext cx="3108960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Ratio Analysis</a:t>
            </a: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A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forecasting technique for determining</a:t>
            </a: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future staff needs by </a:t>
            </a:r>
            <a:r>
              <a:rPr lang="en-US" sz="2600" dirty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using ratios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between causal factors such as sales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volume and number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of </a:t>
            </a:r>
            <a:r>
              <a:rPr lang="en-GB" sz="2600" dirty="0" smtClean="0">
                <a:latin typeface="Adobe Caslon Pro Bold"/>
                <a:cs typeface="Arial" panose="020B0604020202020204" pitchFamily="34" charset="0"/>
              </a:rPr>
              <a:t>employees needed.</a:t>
            </a:r>
            <a:endParaRPr lang="en-US" sz="2600" dirty="0"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72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960617" y="1931247"/>
            <a:ext cx="3419859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600" dirty="0" smtClean="0">
                <a:latin typeface="Adobe Caslon Pro Bold" pitchFamily="18" charset="0"/>
                <a:cs typeface="Courier New" panose="02070309020205020404" pitchFamily="49" charset="0"/>
              </a:rPr>
              <a:t>Recruitment </a:t>
            </a:r>
            <a:r>
              <a:rPr lang="en-US" sz="2600" dirty="0">
                <a:latin typeface="Adobe Caslon Pro Bold" pitchFamily="18" charset="0"/>
                <a:cs typeface="Courier New" panose="02070309020205020404" pitchFamily="49" charset="0"/>
              </a:rPr>
              <a:t>and selection </a:t>
            </a:r>
            <a:r>
              <a:rPr lang="en-US" sz="2600" dirty="0" smtClean="0">
                <a:latin typeface="Adobe Caslon Pro Bold" pitchFamily="18" charset="0"/>
                <a:cs typeface="Courier New" panose="02070309020205020404" pitchFamily="49" charset="0"/>
              </a:rPr>
              <a:t>process ideally </a:t>
            </a:r>
            <a:r>
              <a:rPr lang="en-US" sz="2600" dirty="0">
                <a:latin typeface="Adobe Caslon Pro Bold" pitchFamily="18" charset="0"/>
                <a:cs typeface="Courier New" panose="02070309020205020404" pitchFamily="49" charset="0"/>
              </a:rPr>
              <a:t>starts with </a:t>
            </a:r>
            <a:r>
              <a:rPr lang="en-US" sz="2600" b="1" dirty="0" smtClean="0">
                <a:solidFill>
                  <a:srgbClr val="C00000"/>
                </a:solidFill>
                <a:latin typeface="Adobe Caslon Pro Bold" pitchFamily="18" charset="0"/>
                <a:cs typeface="Courier New" panose="02070309020205020404" pitchFamily="49" charset="0"/>
              </a:rPr>
              <a:t>HR </a:t>
            </a:r>
            <a:r>
              <a:rPr lang="en-US" sz="2600" b="1" dirty="0">
                <a:solidFill>
                  <a:srgbClr val="C00000"/>
                </a:solidFill>
                <a:latin typeface="Adobe Caslon Pro Bold" pitchFamily="18" charset="0"/>
                <a:cs typeface="Courier New" panose="02070309020205020404" pitchFamily="49" charset="0"/>
              </a:rPr>
              <a:t>planning</a:t>
            </a:r>
            <a:r>
              <a:rPr lang="en-US" sz="2600" dirty="0">
                <a:latin typeface="Adobe Caslon Pro Bold" pitchFamily="18" charset="0"/>
                <a:cs typeface="Courier New" panose="02070309020205020404" pitchFamily="49" charset="0"/>
              </a:rPr>
              <a:t>. After all, if you </a:t>
            </a:r>
            <a:r>
              <a:rPr lang="en-US" sz="2600" dirty="0" smtClean="0">
                <a:latin typeface="Adobe Caslon Pro Bold" pitchFamily="18" charset="0"/>
                <a:cs typeface="Courier New" panose="02070309020205020404" pitchFamily="49" charset="0"/>
              </a:rPr>
              <a:t>don’t</a:t>
            </a:r>
            <a:endParaRPr lang="en-US" sz="2600" dirty="0">
              <a:latin typeface="Adobe Caslon Pro Bold" pitchFamily="18" charset="0"/>
              <a:cs typeface="Courier New" panose="02070309020205020404" pitchFamily="49" charset="0"/>
            </a:endParaRPr>
          </a:p>
          <a:p>
            <a:pPr eaLnBrk="1" hangingPunct="1"/>
            <a:r>
              <a:rPr lang="en-US" sz="2600" dirty="0">
                <a:latin typeface="Adobe Caslon Pro Bold" pitchFamily="18" charset="0"/>
                <a:cs typeface="Courier New" panose="02070309020205020404" pitchFamily="49" charset="0"/>
              </a:rPr>
              <a:t>know what your </a:t>
            </a:r>
            <a:r>
              <a:rPr lang="en-US" sz="2600" dirty="0" smtClean="0">
                <a:latin typeface="Adobe Caslon Pro Bold" pitchFamily="18" charset="0"/>
                <a:cs typeface="Courier New" panose="02070309020205020404" pitchFamily="49" charset="0"/>
              </a:rPr>
              <a:t>organization's HR </a:t>
            </a:r>
            <a:r>
              <a:rPr lang="en-US" sz="2600" dirty="0">
                <a:latin typeface="Adobe Caslon Pro Bold" pitchFamily="18" charset="0"/>
                <a:cs typeface="Courier New" panose="02070309020205020404" pitchFamily="49" charset="0"/>
              </a:rPr>
              <a:t>needs will be in the next few months, why should</a:t>
            </a:r>
          </a:p>
          <a:p>
            <a:pPr eaLnBrk="1" hangingPunct="1"/>
            <a:r>
              <a:rPr lang="en-US" sz="2600" dirty="0">
                <a:latin typeface="Adobe Caslon Pro Bold" pitchFamily="18" charset="0"/>
                <a:cs typeface="Courier New" panose="02070309020205020404" pitchFamily="49" charset="0"/>
              </a:rPr>
              <a:t>you be hiring?</a:t>
            </a:r>
          </a:p>
        </p:txBody>
      </p:sp>
      <p:sp>
        <p:nvSpPr>
          <p:cNvPr id="2" name="Rectangle 1"/>
          <p:cNvSpPr/>
          <p:nvPr/>
        </p:nvSpPr>
        <p:spPr>
          <a:xfrm>
            <a:off x="4960618" y="1387431"/>
            <a:ext cx="341985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Ideal Start of R&amp;S</a:t>
            </a:r>
            <a:endParaRPr lang="en-US" sz="27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0352" y="320040"/>
            <a:ext cx="81420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Human Resource </a:t>
            </a:r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Planning2222222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48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16068" y="1180308"/>
            <a:ext cx="3264408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Ratio Analysis </a:t>
            </a:r>
          </a:p>
          <a:p>
            <a:r>
              <a:rPr lang="en-US" sz="2500" dirty="0">
                <a:latin typeface="Adobe Caslon Pro Bold"/>
                <a:cs typeface="Arial" panose="020B0604020202020204" pitchFamily="34" charset="0"/>
              </a:rPr>
              <a:t>Suppose </a:t>
            </a:r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a salesperson </a:t>
            </a:r>
            <a:r>
              <a:rPr lang="en-US" sz="2500" dirty="0">
                <a:latin typeface="Adobe Caslon Pro Bold"/>
                <a:cs typeface="Arial" panose="020B0604020202020204" pitchFamily="34" charset="0"/>
              </a:rPr>
              <a:t>generates </a:t>
            </a:r>
            <a:r>
              <a:rPr lang="en-US" sz="2500" dirty="0" err="1" smtClean="0">
                <a:latin typeface="Adobe Caslon Pro Bold"/>
                <a:cs typeface="Arial" panose="020B0604020202020204" pitchFamily="34" charset="0"/>
              </a:rPr>
              <a:t>Rs</a:t>
            </a:r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 </a:t>
            </a:r>
            <a:r>
              <a:rPr lang="en-US" sz="2500" dirty="0">
                <a:latin typeface="Adobe Caslon Pro Bold"/>
                <a:cs typeface="Arial" panose="020B0604020202020204" pitchFamily="34" charset="0"/>
              </a:rPr>
              <a:t>500,000 in sales. If </a:t>
            </a:r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the sales </a:t>
            </a:r>
            <a:r>
              <a:rPr lang="en-US" sz="2500" dirty="0">
                <a:latin typeface="Adobe Caslon Pro Bold"/>
                <a:cs typeface="Arial" panose="020B0604020202020204" pitchFamily="34" charset="0"/>
              </a:rPr>
              <a:t>revenue to salespeople ratio remains the same, you would require six </a:t>
            </a:r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new salespeople </a:t>
            </a:r>
            <a:r>
              <a:rPr lang="en-US" sz="2500" dirty="0">
                <a:latin typeface="Adobe Caslon Pro Bold"/>
                <a:cs typeface="Arial" panose="020B0604020202020204" pitchFamily="34" charset="0"/>
              </a:rPr>
              <a:t>next year to produce a</a:t>
            </a:r>
          </a:p>
          <a:p>
            <a:r>
              <a:rPr lang="en-US" sz="2500" dirty="0">
                <a:latin typeface="Adobe Caslon Pro Bold"/>
                <a:cs typeface="Arial" panose="020B0604020202020204" pitchFamily="34" charset="0"/>
              </a:rPr>
              <a:t>hoped-for extra </a:t>
            </a:r>
            <a:r>
              <a:rPr lang="en-US" sz="2500" dirty="0" err="1" smtClean="0">
                <a:latin typeface="Adobe Caslon Pro Bold"/>
                <a:cs typeface="Arial" panose="020B0604020202020204" pitchFamily="34" charset="0"/>
              </a:rPr>
              <a:t>Rs</a:t>
            </a:r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 3 </a:t>
            </a:r>
            <a:r>
              <a:rPr lang="en-US" sz="2500" dirty="0">
                <a:latin typeface="Adobe Caslon Pro Bold"/>
                <a:cs typeface="Arial" panose="020B0604020202020204" pitchFamily="34" charset="0"/>
              </a:rPr>
              <a:t>million in sales.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7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98910" y="1485900"/>
            <a:ext cx="325929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Ratio Analysis </a:t>
            </a:r>
          </a:p>
          <a:p>
            <a:r>
              <a:rPr lang="en-US" sz="2600" dirty="0" smtClean="0">
                <a:solidFill>
                  <a:prstClr val="black"/>
                </a:solidFill>
                <a:latin typeface="Adobe Caslon Pro Bold"/>
                <a:cs typeface="Arial" panose="020B0604020202020204" pitchFamily="34" charset="0"/>
              </a:rPr>
              <a:t>Like </a:t>
            </a:r>
            <a:r>
              <a:rPr lang="en-US" sz="2600" dirty="0">
                <a:solidFill>
                  <a:prstClr val="black"/>
                </a:solidFill>
                <a:latin typeface="Adobe Caslon Pro Bold"/>
                <a:cs typeface="Arial" panose="020B0604020202020204" pitchFamily="34" charset="0"/>
              </a:rPr>
              <a:t>trend analysis, ratio analysis </a:t>
            </a:r>
            <a:r>
              <a:rPr lang="en-US" sz="2600" dirty="0" smtClean="0">
                <a:solidFill>
                  <a:prstClr val="black"/>
                </a:solidFill>
                <a:latin typeface="Adobe Caslon Pro Bold"/>
                <a:cs typeface="Arial" panose="020B0604020202020204" pitchFamily="34" charset="0"/>
              </a:rPr>
              <a:t>also assumes </a:t>
            </a:r>
            <a:r>
              <a:rPr lang="en-US" sz="2600" dirty="0">
                <a:solidFill>
                  <a:prstClr val="black"/>
                </a:solidFill>
                <a:latin typeface="Adobe Caslon Pro Bold"/>
                <a:cs typeface="Arial" panose="020B0604020202020204" pitchFamily="34" charset="0"/>
              </a:rPr>
              <a:t>that </a:t>
            </a:r>
            <a:r>
              <a:rPr lang="en-US" sz="2600" dirty="0" smtClean="0">
                <a:solidFill>
                  <a:prstClr val="black"/>
                </a:solidFill>
                <a:latin typeface="Adobe Caslon Pro Bold"/>
                <a:cs typeface="Arial" panose="020B0604020202020204" pitchFamily="34" charset="0"/>
              </a:rPr>
              <a:t>worker’s </a:t>
            </a:r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productivity </a:t>
            </a:r>
            <a:r>
              <a:rPr lang="en-US" sz="2600" dirty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remains about the </a:t>
            </a:r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same.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It means </a:t>
            </a:r>
            <a:r>
              <a:rPr lang="en-US" sz="2600" dirty="0" smtClean="0">
                <a:solidFill>
                  <a:prstClr val="black"/>
                </a:solidFill>
                <a:latin typeface="Adobe Caslon Pro Bold"/>
                <a:cs typeface="Arial" panose="020B0604020202020204" pitchFamily="34" charset="0"/>
              </a:rPr>
              <a:t>you can’t </a:t>
            </a:r>
            <a:r>
              <a:rPr lang="en-US" sz="2600" dirty="0">
                <a:solidFill>
                  <a:prstClr val="black"/>
                </a:solidFill>
                <a:latin typeface="Adobe Caslon Pro Bold"/>
                <a:cs typeface="Arial" panose="020B0604020202020204" pitchFamily="34" charset="0"/>
              </a:rPr>
              <a:t>motivate each salesperson to produce much more sales. 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19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93792" y="2541335"/>
            <a:ext cx="3108960" cy="250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Scatter Plot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A graphical method used to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identify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the </a:t>
            </a:r>
            <a:r>
              <a:rPr lang="en-GB" sz="2600" dirty="0">
                <a:latin typeface="Adobe Caslon Pro Bold"/>
                <a:cs typeface="Arial" panose="020B0604020202020204" pitchFamily="34" charset="0"/>
              </a:rPr>
              <a:t>relationship between two variables</a:t>
            </a:r>
            <a:r>
              <a:rPr lang="en-GB" sz="2600" dirty="0" smtClean="0">
                <a:latin typeface="Adobe Caslon Pro Bold"/>
                <a:cs typeface="Arial" panose="020B0604020202020204" pitchFamily="34" charset="0"/>
              </a:rPr>
              <a:t>.</a:t>
            </a:r>
            <a:endParaRPr lang="en-GB" sz="2600" dirty="0">
              <a:latin typeface="Adobe Caslon Pro Bold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85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71516" y="1807351"/>
            <a:ext cx="3259290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Scatter Plot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A hospital of 500 beds expects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to expand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to 1,200 beds over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the next </a:t>
            </a: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5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years. The HR director wants to forecast how many registered nurses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they will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need. 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89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71516" y="2029968"/>
            <a:ext cx="2954877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Scatter </a:t>
            </a:r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Plot</a:t>
            </a: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 HR Director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realizes to determine the relationship </a:t>
            </a:r>
            <a:r>
              <a:rPr lang="en-GB" sz="2600" dirty="0">
                <a:latin typeface="Adobe Caslon Pro Bold"/>
                <a:cs typeface="Arial" panose="020B0604020202020204" pitchFamily="34" charset="0"/>
              </a:rPr>
              <a:t>between size of hospital and number of nurses required</a:t>
            </a:r>
            <a:endParaRPr lang="en-US" sz="26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18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-5448" y="1001268"/>
            <a:ext cx="9144000" cy="5925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5" t="6753" r="13265" b="11806"/>
          <a:stretch/>
        </p:blipFill>
        <p:spPr>
          <a:xfrm>
            <a:off x="1773936" y="1175004"/>
            <a:ext cx="5935980" cy="497089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5316" y="5993892"/>
            <a:ext cx="1088136" cy="233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226701" y="5993892"/>
            <a:ext cx="194310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Size of hospital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29384" y="3081028"/>
            <a:ext cx="854964" cy="1824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No of nurses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55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38344" y="1562689"/>
            <a:ext cx="3419856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Scatter Plot</a:t>
            </a: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Through Scatter plot, you will be able to estimate the number of nurses needed for</a:t>
            </a: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each hospital size. Thus, for a </a:t>
            </a:r>
            <a:endParaRPr lang="en-US" sz="2600" dirty="0" smtClean="0">
              <a:latin typeface="Adobe Caslon Pro Bold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1,200-bed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hospital, the HR Director would assume she needs about 1,210 nurses.</a:t>
            </a:r>
          </a:p>
        </p:txBody>
      </p:sp>
      <p:sp>
        <p:nvSpPr>
          <p:cNvPr id="5" name="Rectangle 4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52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16068" y="1175004"/>
            <a:ext cx="3259289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Managerial Judgement</a:t>
            </a:r>
            <a:endParaRPr lang="en-GB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The managerial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judgment should play a big role.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It’s </a:t>
            </a:r>
            <a:r>
              <a:rPr lang="en-US" sz="2400" dirty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rare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 </a:t>
            </a:r>
            <a:endParaRPr lang="en-US" sz="2400" dirty="0" smtClean="0">
              <a:latin typeface="Adobe Caslon Pro Bold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that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any historical trend, ratio, or relationship will simply continue. You will therefore have to modify any forecast based on </a:t>
            </a:r>
            <a:r>
              <a:rPr lang="en-US" sz="2400" dirty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subjective </a:t>
            </a:r>
            <a:r>
              <a:rPr lang="en-US" sz="24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factors.</a:t>
            </a:r>
            <a:endParaRPr lang="en-US" sz="2400" dirty="0">
              <a:solidFill>
                <a:srgbClr val="C00000"/>
              </a:solidFill>
              <a:latin typeface="Adobe Caslon Pro Bold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660" y="592069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67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05172" y="1897371"/>
            <a:ext cx="345684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Forecasting Supply of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Inside Candidates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Knowing your staffing needs satisfies only half the staffing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equation estimate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the likely supply of both inside and outside candidates</a:t>
            </a:r>
          </a:p>
          <a:p>
            <a:endParaRPr lang="en-US" sz="2600" dirty="0">
              <a:solidFill>
                <a:srgbClr val="C00000"/>
              </a:solidFill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88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27448" y="1533465"/>
            <a:ext cx="3456841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Forecasting Supply of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Inside Candidates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500" dirty="0">
                <a:latin typeface="Adobe Caslon Pro Bold"/>
                <a:cs typeface="Arial" panose="020B0604020202020204" pitchFamily="34" charset="0"/>
              </a:rPr>
              <a:t>The main task here is determining which current employees might be qualified for</a:t>
            </a:r>
          </a:p>
          <a:p>
            <a:r>
              <a:rPr lang="en-GB" sz="2500" dirty="0">
                <a:latin typeface="Adobe Caslon Pro Bold"/>
                <a:cs typeface="Arial" panose="020B0604020202020204" pitchFamily="34" charset="0"/>
              </a:rPr>
              <a:t>the </a:t>
            </a:r>
            <a:r>
              <a:rPr lang="en-GB" sz="2500" dirty="0" smtClean="0">
                <a:latin typeface="Adobe Caslon Pro Bold"/>
                <a:cs typeface="Arial" panose="020B0604020202020204" pitchFamily="34" charset="0"/>
              </a:rPr>
              <a:t>projected openings.</a:t>
            </a:r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you </a:t>
            </a:r>
            <a:r>
              <a:rPr lang="en-US" sz="2500" dirty="0">
                <a:latin typeface="Adobe Caslon Pro Bold"/>
                <a:cs typeface="Arial" panose="020B0604020202020204" pitchFamily="34" charset="0"/>
              </a:rPr>
              <a:t>need to know </a:t>
            </a:r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current employees </a:t>
            </a:r>
            <a:r>
              <a:rPr lang="en-US" sz="2500" dirty="0">
                <a:latin typeface="Adobe Caslon Pro Bold"/>
                <a:cs typeface="Arial" panose="020B0604020202020204" pitchFamily="34" charset="0"/>
              </a:rPr>
              <a:t>skills sets </a:t>
            </a:r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their </a:t>
            </a:r>
            <a:r>
              <a:rPr lang="en-GB" sz="2500" dirty="0" smtClean="0">
                <a:latin typeface="Adobe Caslon Pro Bold"/>
                <a:cs typeface="Arial" panose="020B0604020202020204" pitchFamily="34" charset="0"/>
              </a:rPr>
              <a:t>current qualifications</a:t>
            </a:r>
          </a:p>
        </p:txBody>
      </p:sp>
    </p:spTree>
    <p:extLst>
      <p:ext uri="{BB962C8B-B14F-4D97-AF65-F5344CB8AC3E}">
        <p14:creationId xmlns:p14="http://schemas.microsoft.com/office/powerpoint/2010/main" val="123811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5448" y="1001268"/>
            <a:ext cx="9144000" cy="5925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:\Users\it\Desktop\slide_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52" y="1212541"/>
            <a:ext cx="8620292" cy="695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0352" y="320040"/>
            <a:ext cx="81420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Human Resource Planning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62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60620" y="1952244"/>
            <a:ext cx="326440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Qualifications (or skills) inventories</a:t>
            </a: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Manual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or computerized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records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listing </a:t>
            </a:r>
            <a:r>
              <a:rPr lang="en-GB" sz="2600" dirty="0" smtClean="0">
                <a:latin typeface="Adobe Caslon Pro Bold"/>
                <a:cs typeface="Arial" panose="020B0604020202020204" pitchFamily="34" charset="0"/>
              </a:rPr>
              <a:t>employees </a:t>
            </a:r>
            <a:r>
              <a:rPr lang="en-GB" sz="2600" dirty="0">
                <a:latin typeface="Adobe Caslon Pro Bold"/>
                <a:cs typeface="Arial" panose="020B0604020202020204" pitchFamily="34" charset="0"/>
              </a:rPr>
              <a:t>unique data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 to be used in determining </a:t>
            </a:r>
            <a:r>
              <a:rPr lang="en-GB" sz="2600" dirty="0">
                <a:latin typeface="Adobe Caslon Pro Bold"/>
                <a:cs typeface="Arial" panose="020B0604020202020204" pitchFamily="34" charset="0"/>
              </a:rPr>
              <a:t>inside candidates for promotion</a:t>
            </a:r>
            <a:endParaRPr lang="en-US" sz="2600" dirty="0"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44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64024" y="2026420"/>
            <a:ext cx="33832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Manual System and Replacement Charts</a:t>
            </a:r>
          </a:p>
          <a:p>
            <a:r>
              <a:rPr lang="en-GB" sz="2600" dirty="0" smtClean="0">
                <a:latin typeface="Adobe Caslon Pro Bold"/>
                <a:cs typeface="Arial" panose="020B0604020202020204" pitchFamily="34" charset="0"/>
              </a:rPr>
              <a:t>Department managers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or owners of smaller firms often use manual devices to track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employee qualifications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. </a:t>
            </a:r>
            <a:endParaRPr lang="en-GB" sz="2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55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64024" y="2026420"/>
            <a:ext cx="338328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Manual System and Replacement Charts</a:t>
            </a: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Thus a personnel inventory and development record form compiles qualifications information on each employee. </a:t>
            </a:r>
            <a:endParaRPr lang="en-GB" sz="2600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27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6952" y="2019324"/>
            <a:ext cx="3360352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Manual System and Replacement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Charts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The information includes education company sponsor course taken career development interest  language and desired assignment and skills</a:t>
            </a:r>
            <a:endParaRPr lang="en-US" sz="2600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3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64024" y="2037679"/>
            <a:ext cx="338328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Personnel Replacement Charts</a:t>
            </a:r>
          </a:p>
          <a:p>
            <a:r>
              <a:rPr lang="en-GB" sz="2600" dirty="0">
                <a:latin typeface="Adobe Caslon Pro Bold"/>
                <a:cs typeface="Arial" panose="020B0604020202020204" pitchFamily="34" charset="0"/>
              </a:rPr>
              <a:t>Company records showing present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performance and </a:t>
            </a:r>
            <a:r>
              <a:rPr lang="en-US" sz="2600" dirty="0" err="1" smtClean="0">
                <a:latin typeface="Adobe Caslon Pro Bold"/>
                <a:cs typeface="Arial" panose="020B0604020202020204" pitchFamily="34" charset="0"/>
              </a:rPr>
              <a:t>promotability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of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inside</a:t>
            </a: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candidates for the most important positions.</a:t>
            </a:r>
          </a:p>
        </p:txBody>
      </p:sp>
    </p:spTree>
    <p:extLst>
      <p:ext uri="{BB962C8B-B14F-4D97-AF65-F5344CB8AC3E}">
        <p14:creationId xmlns:p14="http://schemas.microsoft.com/office/powerpoint/2010/main" val="280185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82896" y="2185416"/>
            <a:ext cx="330555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Position Replacement card</a:t>
            </a: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A card prepared for each position in a</a:t>
            </a: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company to show possible replacement</a:t>
            </a:r>
          </a:p>
          <a:p>
            <a:r>
              <a:rPr lang="en-GB" sz="2600" dirty="0">
                <a:latin typeface="Adobe Caslon Pro Bold"/>
                <a:cs typeface="Arial" panose="020B0604020202020204" pitchFamily="34" charset="0"/>
              </a:rPr>
              <a:t>candidates and their qualifications</a:t>
            </a:r>
          </a:p>
        </p:txBody>
      </p:sp>
    </p:spTree>
    <p:extLst>
      <p:ext uri="{BB962C8B-B14F-4D97-AF65-F5344CB8AC3E}">
        <p14:creationId xmlns:p14="http://schemas.microsoft.com/office/powerpoint/2010/main" val="325793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82896" y="2254984"/>
            <a:ext cx="326440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 Skills 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Larger firms obviously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can’t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track the qualifications of hundreds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or thousands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of employees manually. </a:t>
            </a:r>
            <a:endParaRPr lang="en-GB" sz="2600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85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 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9342" y="2340864"/>
            <a:ext cx="3186684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 Skills 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Larger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employers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therefore computerize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this information, using various packaged software systems</a:t>
            </a:r>
            <a:endParaRPr lang="en-GB" sz="2600" dirty="0">
              <a:latin typeface="Adobe Caslon Pro Bold"/>
              <a:cs typeface="Arial" pitchFamily="34" charset="0"/>
            </a:endParaRPr>
          </a:p>
          <a:p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91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82896" y="1889857"/>
            <a:ext cx="318668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 Skills 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Such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programs help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management anticipate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human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resource shortages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, and facilitate making employment recruitment and training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plans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86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6339" y="2574036"/>
            <a:ext cx="318668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 Skills 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Increasingly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, they also link skills inventories with their other human resources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systems</a:t>
            </a:r>
          </a:p>
        </p:txBody>
      </p:sp>
    </p:spTree>
    <p:extLst>
      <p:ext uri="{BB962C8B-B14F-4D97-AF65-F5344CB8AC3E}">
        <p14:creationId xmlns:p14="http://schemas.microsoft.com/office/powerpoint/2010/main" val="398443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182564" y="3065021"/>
            <a:ext cx="2798064" cy="252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600" b="1" i="1" dirty="0" smtClean="0">
                <a:solidFill>
                  <a:srgbClr val="C00000"/>
                </a:solidFill>
                <a:latin typeface="Adobe Caslon Pro Bold" pitchFamily="18" charset="0"/>
                <a:cs typeface="Courier New" panose="02070309020205020404" pitchFamily="49" charset="0"/>
              </a:rPr>
              <a:t>HR planning </a:t>
            </a:r>
            <a:r>
              <a:rPr lang="en-US" sz="2600" dirty="0">
                <a:latin typeface="Adobe Caslon Pro Bold" pitchFamily="18" charset="0"/>
                <a:cs typeface="Courier New" panose="02070309020205020404" pitchFamily="49" charset="0"/>
              </a:rPr>
              <a:t>is the process of deciding</a:t>
            </a:r>
          </a:p>
          <a:p>
            <a:pPr eaLnBrk="1" hangingPunct="1"/>
            <a:r>
              <a:rPr lang="en-US" sz="2600" dirty="0">
                <a:latin typeface="Adobe Caslon Pro Bold" pitchFamily="18" charset="0"/>
                <a:cs typeface="Courier New" panose="02070309020205020404" pitchFamily="49" charset="0"/>
              </a:rPr>
              <a:t>what positions the firm will have to fill, and how to fill them</a:t>
            </a:r>
            <a:r>
              <a:rPr lang="en-US" sz="2800" dirty="0">
                <a:latin typeface="Adobe Caslon Pro Bold" pitchFamily="18" charset="0"/>
                <a:cs typeface="Courier New" panose="02070309020205020404" pitchFamily="49" charset="0"/>
              </a:rPr>
              <a:t>.</a:t>
            </a:r>
            <a:endParaRPr lang="en-US" sz="2600" dirty="0">
              <a:latin typeface="Adobe Caslon Pro Bold" pitchFamily="18" charset="0"/>
              <a:cs typeface="Courier New" panose="02070309020205020404" pitchFamily="49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214022" y="2107692"/>
            <a:ext cx="31664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What is HR Planning?</a:t>
            </a:r>
            <a:endParaRPr lang="en-US" sz="27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0352" y="320040"/>
            <a:ext cx="81420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Human Resource Planning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57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60620" y="1724069"/>
            <a:ext cx="3186684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 Skills 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The </a:t>
            </a:r>
            <a:r>
              <a:rPr lang="en-US" sz="2500" dirty="0">
                <a:latin typeface="Adobe Caslon Pro Bold"/>
                <a:cs typeface="Arial" panose="020B0604020202020204" pitchFamily="34" charset="0"/>
              </a:rPr>
              <a:t>usual process is for the employee, </a:t>
            </a:r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supervisor &amp; human </a:t>
            </a:r>
            <a:r>
              <a:rPr lang="en-US" sz="2500" dirty="0">
                <a:latin typeface="Adobe Caslon Pro Bold"/>
                <a:cs typeface="Arial" panose="020B0604020202020204" pitchFamily="34" charset="0"/>
              </a:rPr>
              <a:t>resource manager to enter information about </a:t>
            </a:r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the employees background, experience</a:t>
            </a:r>
            <a:r>
              <a:rPr lang="en-US" sz="2500" dirty="0">
                <a:latin typeface="Adobe Caslon Pro Bold"/>
                <a:cs typeface="Arial" panose="020B0604020202020204" pitchFamily="34" charset="0"/>
              </a:rPr>
              <a:t>, and skills via the </a:t>
            </a:r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system</a:t>
            </a:r>
          </a:p>
        </p:txBody>
      </p:sp>
    </p:spTree>
    <p:extLst>
      <p:ext uri="{BB962C8B-B14F-4D97-AF65-F5344CB8AC3E}">
        <p14:creationId xmlns:p14="http://schemas.microsoft.com/office/powerpoint/2010/main" val="243878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82896" y="2254984"/>
            <a:ext cx="334213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</a:t>
            </a:r>
          </a:p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Skills </a:t>
            </a:r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W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hen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a manager needs a person for a position, he or she uses key words to describe the position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specifications</a:t>
            </a:r>
            <a:endParaRPr lang="en-GB" sz="2600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320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61196" y="2493594"/>
            <a:ext cx="324107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</a:t>
            </a:r>
          </a:p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Skills </a:t>
            </a:r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computerized system then produces a list of qualified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candidates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c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omputerized skills</a:t>
            </a:r>
            <a:endParaRPr lang="en-GB" sz="2600" b="1" dirty="0" smtClean="0">
              <a:solidFill>
                <a:srgbClr val="C00000"/>
              </a:solidFill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37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04012" y="2574036"/>
            <a:ext cx="324107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</a:t>
            </a:r>
          </a:p>
          <a:p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Skills </a:t>
            </a:r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I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nventory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data typically include items like work experience codes, product knowledge</a:t>
            </a:r>
            <a:endParaRPr lang="en-GB" sz="2600" b="1" dirty="0" smtClean="0">
              <a:solidFill>
                <a:srgbClr val="C00000"/>
              </a:solidFill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14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38344" y="1858315"/>
            <a:ext cx="3200536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Computerized Skills Inventories 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T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he employee’s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level of familiarity with the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employer’s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product lines or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services.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T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he person’s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industry experience, and formal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education</a:t>
            </a:r>
            <a:endParaRPr lang="en-GB" sz="2600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15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89652" y="1796796"/>
            <a:ext cx="3179928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Forecasting the Supply of Outside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Candidates</a:t>
            </a:r>
          </a:p>
          <a:p>
            <a:r>
              <a:rPr lang="en-US" sz="2400" dirty="0">
                <a:latin typeface="Adobe Caslon Pro Bold"/>
                <a:cs typeface="Arial" panose="020B0604020202020204" pitchFamily="34" charset="0"/>
              </a:rPr>
              <a:t>If there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won’t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be enough inside candidates to fill the anticipated openings (or you want to go outside for another reason), you will turn to outside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candidates</a:t>
            </a:r>
            <a:endParaRPr lang="en-US" sz="2400" b="1" dirty="0">
              <a:solidFill>
                <a:srgbClr val="C00000"/>
              </a:solidFill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27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89652" y="1796796"/>
            <a:ext cx="3355984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Forecasting the Supply of Outside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Candidates</a:t>
            </a: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Forecasting labor supply depends first on the manager s own sense of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what’s</a:t>
            </a:r>
            <a:endParaRPr lang="en-US" sz="2600" dirty="0">
              <a:latin typeface="Adobe Caslon Pro Bold"/>
              <a:cs typeface="Arial" panose="020B0604020202020204" pitchFamily="34" charset="0"/>
            </a:endParaRP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happening in his or her industry and locale.</a:t>
            </a:r>
            <a:endParaRPr lang="en-GB" sz="2600" dirty="0">
              <a:latin typeface="Adobe Caslon Pro Bold"/>
              <a:cs typeface="Arial" pitchFamily="34" charset="0"/>
            </a:endParaRPr>
          </a:p>
          <a:p>
            <a:endParaRPr lang="en-US" sz="2700" b="1" dirty="0" smtClean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57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16068" y="2107692"/>
            <a:ext cx="3179928" cy="333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Forecasting the Supply of Outside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Candidates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They will then supplement these</a:t>
            </a:r>
          </a:p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observations with more formal labor market analyses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700" b="1" dirty="0" smtClean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17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82896" y="1563624"/>
            <a:ext cx="31866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Forecasting the Supply of Outside 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Candidates</a:t>
            </a:r>
          </a:p>
          <a:p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According to US</a:t>
            </a:r>
            <a:r>
              <a:rPr lang="en-US" sz="2400" u="sng" dirty="0" smtClean="0">
                <a:latin typeface="Adobe Caslon Pro Bold"/>
                <a:cs typeface="Arial" panose="020B0604020202020204" pitchFamily="34" charset="0"/>
              </a:rPr>
              <a:t>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bureau of labor statists. </a:t>
            </a:r>
            <a:r>
              <a:rPr lang="en-US" sz="22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Unemployment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 rates around 9% in the US in 2011 signaled to HR managers that finding good candidates would be easier </a:t>
            </a:r>
          </a:p>
        </p:txBody>
      </p:sp>
    </p:spTree>
    <p:extLst>
      <p:ext uri="{BB962C8B-B14F-4D97-AF65-F5344CB8AC3E}">
        <p14:creationId xmlns:p14="http://schemas.microsoft.com/office/powerpoint/2010/main" val="252634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50376" y="1651408"/>
            <a:ext cx="33969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Talent Management 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and </a:t>
            </a:r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Predictive Workforce 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Monitoring</a:t>
            </a:r>
          </a:p>
          <a:p>
            <a:r>
              <a:rPr lang="en-US" sz="2400" dirty="0">
                <a:latin typeface="Adobe Caslon Pro Bold"/>
                <a:cs typeface="Arial" panose="020B0604020202020204" pitchFamily="34" charset="0"/>
              </a:rPr>
              <a:t>Applying a talent management philosophy to workforce planning requires being more proactive. Specifically, it requires paying continuous attention to workforce planning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issues</a:t>
            </a:r>
            <a:endParaRPr lang="en-US" sz="2400" b="1" dirty="0" smtClean="0">
              <a:solidFill>
                <a:srgbClr val="C00000"/>
              </a:solidFill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51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193792" y="2516797"/>
            <a:ext cx="3342132" cy="35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500" dirty="0" smtClean="0">
                <a:latin typeface="Adobe Caslon Pro Bold" pitchFamily="18" charset="0"/>
              </a:rPr>
              <a:t>It includes </a:t>
            </a:r>
            <a:r>
              <a:rPr lang="en-US" sz="2500" dirty="0">
                <a:latin typeface="Adobe Caslon Pro Bold" pitchFamily="18" charset="0"/>
              </a:rPr>
              <a:t>all </a:t>
            </a:r>
            <a:r>
              <a:rPr lang="en-US" sz="2500" dirty="0" smtClean="0">
                <a:latin typeface="Adobe Caslon Pro Bold" pitchFamily="18" charset="0"/>
              </a:rPr>
              <a:t>future positions which need to be filled, </a:t>
            </a:r>
            <a:r>
              <a:rPr lang="en-US" sz="2500" dirty="0">
                <a:latin typeface="Adobe Caslon Pro Bold" pitchFamily="18" charset="0"/>
              </a:rPr>
              <a:t>from </a:t>
            </a:r>
            <a:r>
              <a:rPr lang="en-US" sz="2500" dirty="0" smtClean="0">
                <a:latin typeface="Adobe Caslon Pro Bold" pitchFamily="18" charset="0"/>
              </a:rPr>
              <a:t>clerk </a:t>
            </a:r>
            <a:r>
              <a:rPr lang="en-US" sz="2500" dirty="0">
                <a:latin typeface="Adobe Caslon Pro Bold" pitchFamily="18" charset="0"/>
              </a:rPr>
              <a:t>to </a:t>
            </a:r>
            <a:r>
              <a:rPr lang="en-US" sz="2500" dirty="0" smtClean="0">
                <a:latin typeface="Adobe Caslon Pro Bold" pitchFamily="18" charset="0"/>
              </a:rPr>
              <a:t>managers. </a:t>
            </a:r>
          </a:p>
          <a:p>
            <a:pPr lvl="0" eaLnBrk="1" hangingPunct="1"/>
            <a:r>
              <a:rPr lang="en-US" sz="2500" i="1" dirty="0" smtClean="0">
                <a:latin typeface="Adobe Caslon Pro Bold" pitchFamily="18" charset="0"/>
              </a:rPr>
              <a:t>However</a:t>
            </a:r>
            <a:r>
              <a:rPr lang="en-US" sz="2500" i="1" dirty="0">
                <a:latin typeface="Adobe Caslon Pro Bold" pitchFamily="18" charset="0"/>
              </a:rPr>
              <a:t>, most firms call the process of</a:t>
            </a:r>
          </a:p>
          <a:p>
            <a:pPr lvl="0" eaLnBrk="1" hangingPunct="1"/>
            <a:r>
              <a:rPr lang="en-US" sz="2500" i="1" dirty="0">
                <a:latin typeface="Adobe Caslon Pro Bold" pitchFamily="18" charset="0"/>
              </a:rPr>
              <a:t>deciding how to fill executive </a:t>
            </a:r>
            <a:r>
              <a:rPr lang="en-US" sz="2500" i="1" dirty="0" smtClean="0">
                <a:latin typeface="Adobe Caslon Pro Bold" pitchFamily="18" charset="0"/>
              </a:rPr>
              <a:t>positions </a:t>
            </a:r>
            <a:r>
              <a:rPr lang="en-US" sz="2500" b="1" i="1" dirty="0">
                <a:solidFill>
                  <a:srgbClr val="C00000"/>
                </a:solidFill>
                <a:latin typeface="Adobe Caslon Pro Bold" pitchFamily="18" charset="0"/>
              </a:rPr>
              <a:t>succession planning.</a:t>
            </a:r>
            <a:endParaRPr lang="en-US" sz="2500" b="1" i="1" dirty="0" smtClean="0">
              <a:solidFill>
                <a:srgbClr val="C00000"/>
              </a:solidFill>
              <a:latin typeface="Adobe Caslon Pro Bol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90285" y="1562690"/>
            <a:ext cx="32644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What HR Planning includes?</a:t>
            </a:r>
          </a:p>
        </p:txBody>
      </p:sp>
      <p:sp>
        <p:nvSpPr>
          <p:cNvPr id="7" name="Rectangle 6"/>
          <p:cNvSpPr/>
          <p:nvPr/>
        </p:nvSpPr>
        <p:spPr>
          <a:xfrm>
            <a:off x="530352" y="320040"/>
            <a:ext cx="81420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Human Resource Planning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81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58292" y="1478676"/>
            <a:ext cx="3383485" cy="4909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Intel </a:t>
            </a:r>
            <a:r>
              <a:rPr lang="en-GB" sz="25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Corporation</a:t>
            </a:r>
            <a:endParaRPr lang="en-GB" sz="2500" dirty="0"/>
          </a:p>
          <a:p>
            <a:r>
              <a:rPr lang="en-US" sz="20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Example</a:t>
            </a:r>
          </a:p>
          <a:p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Intel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conducts semiannual Organization Capability Assessments. The staffing department works with the firms business heads twice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 a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year to assess workforce needs both immediate and up to 2 years in the future</a:t>
            </a:r>
            <a:r>
              <a:rPr lang="en-US" sz="2400" dirty="0" smtClean="0">
                <a:latin typeface="Adobe Caslon Pro Bold"/>
              </a:rPr>
              <a:t>.</a:t>
            </a:r>
            <a:endParaRPr lang="en-GB" sz="2400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67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82897" y="2029968"/>
            <a:ext cx="3186684" cy="413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Developing an Action Plan to Match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Projected</a:t>
            </a:r>
          </a:p>
          <a:p>
            <a:r>
              <a:rPr lang="en-US" sz="2600" dirty="0">
                <a:latin typeface="Adobe Caslon Pro Bold"/>
                <a:cs typeface="Arial" panose="020B0604020202020204" pitchFamily="34" charset="0"/>
              </a:rPr>
              <a:t>Labor Supply and Labor Demand Workforce planning should logically culminate in a workforce action plan.</a:t>
            </a:r>
            <a:endParaRPr lang="en-US" sz="2600" b="1" dirty="0">
              <a:solidFill>
                <a:srgbClr val="C00000"/>
              </a:solidFill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69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05172" y="1563624"/>
            <a:ext cx="3264408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Developing an Action Plan to Match </a:t>
            </a:r>
            <a:r>
              <a:rPr lang="en-US" sz="25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Projected</a:t>
            </a:r>
          </a:p>
          <a:p>
            <a:r>
              <a:rPr lang="en-US" sz="2400" dirty="0">
                <a:latin typeface="Adobe Caslon Pro Bold"/>
                <a:cs typeface="Arial" panose="020B0604020202020204" pitchFamily="34" charset="0"/>
              </a:rPr>
              <a:t>This lays out the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employer’s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projected workforce demand supply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gaps as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well as staffing plans for filling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 necessary positions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. The staffing plan should identify the positions to be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filled.</a:t>
            </a:r>
            <a:endParaRPr lang="en-GB" sz="2400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57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" y="-545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05172" y="1450637"/>
            <a:ext cx="33421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Developing an Action Plan to Match 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Projected labor supply and demand </a:t>
            </a:r>
          </a:p>
          <a:p>
            <a:r>
              <a:rPr lang="en-GB" sz="2400" dirty="0">
                <a:latin typeface="Adobe Caslon Pro Bold"/>
                <a:cs typeface="Arial" panose="020B0604020202020204" pitchFamily="34" charset="0"/>
              </a:rPr>
              <a:t>The required training,</a:t>
            </a:r>
          </a:p>
          <a:p>
            <a:r>
              <a:rPr lang="en-US" sz="2400" dirty="0">
                <a:latin typeface="Adobe Caslon Pro Bold"/>
                <a:cs typeface="Arial" panose="020B0604020202020204" pitchFamily="34" charset="0"/>
              </a:rPr>
              <a:t>development, and promotional activities moving people into the positions will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entail and resources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that implementing the staffing plan will </a:t>
            </a:r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require</a:t>
            </a:r>
            <a:endParaRPr lang="en-US" sz="2400" b="1" dirty="0" smtClean="0">
              <a:solidFill>
                <a:srgbClr val="C00000"/>
              </a:solidFill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26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" y="-545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36425" y="1819969"/>
            <a:ext cx="326440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Developing an Action Plan to Match 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Projected labor supply and demand </a:t>
            </a:r>
          </a:p>
          <a:p>
            <a:r>
              <a:rPr lang="en-US" sz="2400" dirty="0" smtClean="0">
                <a:latin typeface="Adobe Caslon Pro Bold"/>
                <a:cs typeface="Arial" panose="020B0604020202020204" pitchFamily="34" charset="0"/>
              </a:rPr>
              <a:t>Resources </a:t>
            </a:r>
            <a:r>
              <a:rPr lang="en-US" sz="2400" dirty="0">
                <a:latin typeface="Adobe Caslon Pro Bold"/>
                <a:cs typeface="Arial" panose="020B0604020202020204" pitchFamily="34" charset="0"/>
              </a:rPr>
              <a:t>might include, for instance, advertising costs, recruiter fees, relocation costs, and travel and </a:t>
            </a:r>
            <a:r>
              <a:rPr lang="en-GB" sz="2400" dirty="0">
                <a:latin typeface="Adobe Caslon Pro Bold"/>
                <a:cs typeface="Arial" panose="020B0604020202020204" pitchFamily="34" charset="0"/>
              </a:rPr>
              <a:t>interview expenses</a:t>
            </a:r>
            <a:r>
              <a:rPr lang="en-GB" sz="2400" dirty="0" smtClean="0">
                <a:latin typeface="Adobe Caslon Pro Bold"/>
                <a:cs typeface="Arial" panose="020B0604020202020204" pitchFamily="34" charset="0"/>
              </a:rPr>
              <a:t>.</a:t>
            </a:r>
            <a:endParaRPr lang="en-GB" sz="2400" dirty="0"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36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" y="-545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05172" y="1563624"/>
            <a:ext cx="3264408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The Recruiting Yield Pyramid</a:t>
            </a:r>
          </a:p>
          <a:p>
            <a:r>
              <a:rPr lang="en-GB" sz="2500" dirty="0">
                <a:latin typeface="Adobe Caslon Pro Bold"/>
                <a:cs typeface="Arial" panose="020B0604020202020204" pitchFamily="34" charset="0"/>
              </a:rPr>
              <a:t>The historical arithmetic relationships </a:t>
            </a:r>
            <a:r>
              <a:rPr lang="en-US" sz="2500" dirty="0">
                <a:latin typeface="Adobe Caslon Pro Bold"/>
                <a:cs typeface="Arial" panose="020B0604020202020204" pitchFamily="34" charset="0"/>
              </a:rPr>
              <a:t>between recruitment leads and invitees, invitees and interviews, interviews and offers made, and offers made and offers accepted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.</a:t>
            </a:r>
            <a:endParaRPr lang="en-GB" sz="2600" dirty="0"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75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" y="-545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86" y="1676400"/>
            <a:ext cx="7206942" cy="455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28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" y="-545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82896" y="2029968"/>
            <a:ext cx="326440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The Recruiting Yield Pyramid</a:t>
            </a:r>
          </a:p>
          <a:p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1-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 ratio of </a:t>
            </a:r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offer’s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 made to actual new hires</a:t>
            </a:r>
          </a:p>
          <a:p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2-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 ratio of candidates </a:t>
            </a:r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interviewed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 to offer is 3 to 2 </a:t>
            </a:r>
            <a:endParaRPr lang="en-GB" sz="2600" dirty="0"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52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" y="-545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05172" y="2029968"/>
            <a:ext cx="334213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The Recruiting Yield </a:t>
            </a:r>
            <a:r>
              <a:rPr lang="en-GB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Pyramid</a:t>
            </a:r>
          </a:p>
          <a:p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3-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The ratio of candidates invited for interviews  to candidates interviewed is about 4 to 3</a:t>
            </a:r>
          </a:p>
          <a:p>
            <a:endParaRPr lang="en-GB" sz="2400" b="1" dirty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79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" y="-5459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30352" y="268069"/>
            <a:ext cx="8161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Human Resource Planning</a:t>
            </a:r>
            <a:endParaRPr lang="en-US" sz="4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05172" y="1642913"/>
            <a:ext cx="3264408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The Recruiting Yield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Pyramid</a:t>
            </a:r>
          </a:p>
          <a:p>
            <a:r>
              <a:rPr lang="en-US" sz="25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4- </a:t>
            </a:r>
            <a:r>
              <a:rPr lang="en-US" sz="2500" dirty="0" smtClean="0">
                <a:latin typeface="Adobe Caslon Pro Bold"/>
                <a:cs typeface="Arial" panose="020B0604020202020204" pitchFamily="34" charset="0"/>
              </a:rPr>
              <a:t>Finally , the firm knows that of six leads that comes in from all its recruiting sources. It typically invites only one applicant for an interview a 6 to 1 ratio</a:t>
            </a:r>
            <a:endParaRPr lang="en-US" sz="2600" dirty="0" smtClean="0">
              <a:solidFill>
                <a:srgbClr val="C0000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70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mmar.binasad\Desktop\NEW BG\R&amp;S_Options_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46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-10896" y="1008810"/>
            <a:ext cx="9149448" cy="5912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0" t="11440" r="10259" b="5623"/>
          <a:stretch/>
        </p:blipFill>
        <p:spPr>
          <a:xfrm>
            <a:off x="589777" y="941832"/>
            <a:ext cx="7946147" cy="544068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0352" y="320040"/>
            <a:ext cx="81420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Human Resource Planning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86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116068" y="2302930"/>
            <a:ext cx="3419856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HR </a:t>
            </a:r>
            <a:r>
              <a:rPr lang="en-US" sz="2600" dirty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planning should reflect the </a:t>
            </a:r>
            <a:r>
              <a:rPr lang="en-US" sz="2600" dirty="0" smtClean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firm’s</a:t>
            </a:r>
            <a:endParaRPr lang="en-US" sz="2600" dirty="0">
              <a:solidFill>
                <a:prstClr val="black"/>
              </a:solidFill>
              <a:latin typeface="Adobe Caslon Pro Bold" pitchFamily="18" charset="0"/>
              <a:cs typeface="+mn-cs"/>
            </a:endParaRPr>
          </a:p>
          <a:p>
            <a:pPr lvl="0" eaLnBrk="1" hangingPunct="1"/>
            <a:r>
              <a:rPr lang="en-US" sz="2600" dirty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strategic </a:t>
            </a:r>
            <a:r>
              <a:rPr lang="en-US" sz="2600" dirty="0" smtClean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plans. Thus </a:t>
            </a:r>
            <a:r>
              <a:rPr lang="en-US" sz="2600" dirty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plans to enter new businesses or </a:t>
            </a:r>
            <a:r>
              <a:rPr lang="en-US" sz="2600" dirty="0" smtClean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to launch new product </a:t>
            </a:r>
            <a:r>
              <a:rPr lang="en-US" sz="2600" dirty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all influence the </a:t>
            </a:r>
            <a:r>
              <a:rPr lang="en-US" sz="2600" dirty="0" smtClean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types of </a:t>
            </a:r>
            <a:r>
              <a:rPr lang="en-US" sz="2600" dirty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positions you </a:t>
            </a:r>
            <a:r>
              <a:rPr lang="en-US" sz="2600" dirty="0" smtClean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will need </a:t>
            </a:r>
            <a:r>
              <a:rPr lang="en-US" sz="2600" dirty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to fill (or eliminate)</a:t>
            </a:r>
            <a:endParaRPr lang="en-US" sz="2600" dirty="0" smtClean="0">
              <a:latin typeface="Adobe Caslon Pro Bol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16069" y="1348823"/>
            <a:ext cx="33421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Linking Strategy and HR Planning</a:t>
            </a:r>
            <a:endParaRPr lang="en-US" sz="2700" b="1" dirty="0">
              <a:solidFill>
                <a:srgbClr val="C00000"/>
              </a:solidFill>
              <a:latin typeface="Cambria" panose="02040503050406030204" pitchFamily="18" charset="0"/>
              <a:cs typeface="Courier New" panose="02070309020205020404" pitchFamily="49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667" y="6321425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530352" y="320040"/>
            <a:ext cx="81420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Human Resource Planning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48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7237" y="3117532"/>
            <a:ext cx="340323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Forecasts in Human Resource Planning</a:t>
            </a:r>
            <a:endParaRPr lang="en-US" sz="30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0352" y="320040"/>
            <a:ext cx="81420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Human Resource Planning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15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385316" y="342448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Forecasts in HR Planning</a:t>
            </a:r>
            <a:endParaRPr lang="en-US" sz="3800" dirty="0">
              <a:solidFill>
                <a:prstClr val="black">
                  <a:lumMod val="85000"/>
                  <a:lumOff val="15000"/>
                </a:prstClr>
              </a:solidFill>
              <a:latin typeface="Britannic Bold" panose="020B0903060703020204" pitchFamily="34" charset="0"/>
              <a:cs typeface="Courier New" panose="02070309020205020404" pitchFamily="49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0874" y="1330452"/>
            <a:ext cx="325960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Basic HR Planning Process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Forecast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the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employer’s </a:t>
            </a:r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demand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 and </a:t>
            </a:r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supply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 </a:t>
            </a:r>
            <a:r>
              <a:rPr lang="en-US" sz="2600" dirty="0">
                <a:latin typeface="Adobe Caslon Pro Bold"/>
                <a:cs typeface="Arial" panose="020B0604020202020204" pitchFamily="34" charset="0"/>
              </a:rPr>
              <a:t>of </a:t>
            </a: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human resource.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600" dirty="0" smtClean="0">
                <a:solidFill>
                  <a:prstClr val="black"/>
                </a:solidFill>
                <a:latin typeface="Adobe Caslon Pro Bold"/>
                <a:cs typeface="Arial" panose="020B0604020202020204" pitchFamily="34" charset="0"/>
              </a:rPr>
              <a:t>Identify supply-demand </a:t>
            </a:r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gaps. 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600" dirty="0" smtClean="0">
                <a:latin typeface="Adobe Caslon Pro Bold"/>
                <a:cs typeface="Arial" panose="020B0604020202020204" pitchFamily="34" charset="0"/>
              </a:rPr>
              <a:t>Develop</a:t>
            </a:r>
            <a:r>
              <a:rPr lang="en-US" sz="2600" dirty="0" smtClean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 </a:t>
            </a:r>
            <a:r>
              <a:rPr lang="en-US" sz="2600" dirty="0">
                <a:solidFill>
                  <a:srgbClr val="C00000"/>
                </a:solidFill>
                <a:latin typeface="Adobe Caslon Pro Bold"/>
                <a:cs typeface="Arial" panose="020B0604020202020204" pitchFamily="34" charset="0"/>
              </a:rPr>
              <a:t>action plans </a:t>
            </a:r>
            <a:r>
              <a:rPr lang="en-US" sz="2600" dirty="0">
                <a:solidFill>
                  <a:prstClr val="black"/>
                </a:solidFill>
                <a:latin typeface="Adobe Caslon Pro Bold"/>
                <a:cs typeface="Arial" panose="020B0604020202020204" pitchFamily="34" charset="0"/>
              </a:rPr>
              <a:t>to fill the projected gaps.</a:t>
            </a:r>
          </a:p>
          <a:p>
            <a:endParaRPr lang="en-US" sz="2600" dirty="0">
              <a:latin typeface="Adobe Caslon Pro Bold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02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8860</TotalTime>
  <Words>1708</Words>
  <Application>Microsoft Office PowerPoint</Application>
  <PresentationFormat>On-screen Show (4:3)</PresentationFormat>
  <Paragraphs>266</Paragraphs>
  <Slides>59</Slides>
  <Notes>59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59</vt:i4>
      </vt:variant>
    </vt:vector>
  </HeadingPairs>
  <TitlesOfParts>
    <vt:vector size="67" baseType="lpstr">
      <vt:lpstr>Adobe Caslon Pro Bold</vt:lpstr>
      <vt:lpstr>Arial</vt:lpstr>
      <vt:lpstr>Britannic Bold</vt:lpstr>
      <vt:lpstr>Calibri</vt:lpstr>
      <vt:lpstr>Cambria</vt:lpstr>
      <vt:lpstr>Courier New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Administrator</cp:lastModifiedBy>
  <cp:revision>482</cp:revision>
  <dcterms:created xsi:type="dcterms:W3CDTF">2006-08-16T00:00:00Z</dcterms:created>
  <dcterms:modified xsi:type="dcterms:W3CDTF">2015-11-17T12:55:39Z</dcterms:modified>
</cp:coreProperties>
</file>