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61"/>
  </p:notesMasterIdLst>
  <p:sldIdLst>
    <p:sldId id="583" r:id="rId2"/>
    <p:sldId id="636" r:id="rId3"/>
    <p:sldId id="584" r:id="rId4"/>
    <p:sldId id="585" r:id="rId5"/>
    <p:sldId id="586" r:id="rId6"/>
    <p:sldId id="587" r:id="rId7"/>
    <p:sldId id="588" r:id="rId8"/>
    <p:sldId id="589" r:id="rId9"/>
    <p:sldId id="590" r:id="rId10"/>
    <p:sldId id="591" r:id="rId11"/>
    <p:sldId id="593" r:id="rId12"/>
    <p:sldId id="594" r:id="rId13"/>
    <p:sldId id="595" r:id="rId14"/>
    <p:sldId id="596" r:id="rId15"/>
    <p:sldId id="637" r:id="rId16"/>
    <p:sldId id="597" r:id="rId17"/>
    <p:sldId id="598" r:id="rId18"/>
    <p:sldId id="599" r:id="rId19"/>
    <p:sldId id="652" r:id="rId20"/>
    <p:sldId id="600" r:id="rId21"/>
    <p:sldId id="601" r:id="rId22"/>
    <p:sldId id="638" r:id="rId23"/>
    <p:sldId id="602" r:id="rId24"/>
    <p:sldId id="603" r:id="rId25"/>
    <p:sldId id="604" r:id="rId26"/>
    <p:sldId id="605" r:id="rId27"/>
    <p:sldId id="606" r:id="rId28"/>
    <p:sldId id="607" r:id="rId29"/>
    <p:sldId id="641" r:id="rId30"/>
    <p:sldId id="642" r:id="rId31"/>
    <p:sldId id="643" r:id="rId32"/>
    <p:sldId id="644" r:id="rId33"/>
    <p:sldId id="645" r:id="rId34"/>
    <p:sldId id="646" r:id="rId35"/>
    <p:sldId id="647" r:id="rId36"/>
    <p:sldId id="648" r:id="rId37"/>
    <p:sldId id="649" r:id="rId38"/>
    <p:sldId id="650" r:id="rId39"/>
    <p:sldId id="651" r:id="rId40"/>
    <p:sldId id="608" r:id="rId41"/>
    <p:sldId id="639" r:id="rId42"/>
    <p:sldId id="609" r:id="rId43"/>
    <p:sldId id="610" r:id="rId44"/>
    <p:sldId id="611" r:id="rId45"/>
    <p:sldId id="612" r:id="rId46"/>
    <p:sldId id="613" r:id="rId47"/>
    <p:sldId id="614" r:id="rId48"/>
    <p:sldId id="615" r:id="rId49"/>
    <p:sldId id="640" r:id="rId50"/>
    <p:sldId id="616" r:id="rId51"/>
    <p:sldId id="617" r:id="rId52"/>
    <p:sldId id="618" r:id="rId53"/>
    <p:sldId id="619" r:id="rId54"/>
    <p:sldId id="620" r:id="rId55"/>
    <p:sldId id="621" r:id="rId56"/>
    <p:sldId id="622" r:id="rId57"/>
    <p:sldId id="623" r:id="rId58"/>
    <p:sldId id="624" r:id="rId59"/>
    <p:sldId id="625" r:id="rId6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00"/>
    <a:srgbClr val="6BA42C"/>
    <a:srgbClr val="92D050"/>
    <a:srgbClr val="00A7E2"/>
    <a:srgbClr val="7EC234"/>
    <a:srgbClr val="33889F"/>
    <a:srgbClr val="2C8C16"/>
    <a:srgbClr val="267713"/>
    <a:srgbClr val="339F19"/>
    <a:srgbClr val="00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13" autoAdjust="0"/>
    <p:restoredTop sz="94316" autoAdjust="0"/>
  </p:normalViewPr>
  <p:slideViewPr>
    <p:cSldViewPr snapToObjects="1">
      <p:cViewPr varScale="1">
        <p:scale>
          <a:sx n="70" d="100"/>
          <a:sy n="70" d="100"/>
        </p:scale>
        <p:origin x="342" y="66"/>
      </p:cViewPr>
      <p:guideLst>
        <p:guide orient="horz" pos="205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82296" cy="82296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12/8/2015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4614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360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1325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5680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6455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4814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4814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6578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8037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5546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554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4614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5467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5325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9492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9492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5607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319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7572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1210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6911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276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9643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27686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87667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02377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23981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30454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13211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40046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32068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0293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745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2810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16842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16842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99231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7343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42367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29645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95966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17625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85626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9773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8782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97730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9368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84843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88503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34832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25541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7187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93668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03189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979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0706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0070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2909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063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Recruitment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30368" y="3257038"/>
            <a:ext cx="29626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Policy</a:t>
            </a:r>
            <a:endParaRPr lang="en-GB" sz="32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40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2414" y="1864709"/>
            <a:ext cx="31582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500" dirty="0">
              <a:latin typeface="Adobe Caslon Pro 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43644" y="2359152"/>
            <a:ext cx="26847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Policy</a:t>
            </a:r>
          </a:p>
          <a:p>
            <a:pPr lvl="0"/>
            <a:r>
              <a:rPr lang="en-US" sz="2600" dirty="0">
                <a:latin typeface="Adobe Caslon Pro Bold"/>
              </a:rPr>
              <a:t>Employees taking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early or normal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retirements</a:t>
            </a:r>
            <a:endParaRPr lang="en-GB" sz="2600" dirty="0">
              <a:solidFill>
                <a:srgbClr val="FF0000"/>
              </a:solidFill>
              <a:latin typeface="Adobe Casl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Policy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48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2414" y="1864709"/>
            <a:ext cx="31582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500" dirty="0">
              <a:latin typeface="Adobe Caslon Pro 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25940" y="2284857"/>
            <a:ext cx="260249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Policy</a:t>
            </a:r>
          </a:p>
          <a:p>
            <a:r>
              <a:rPr lang="en-US" sz="2600" dirty="0">
                <a:latin typeface="Adobe Caslon Pro Bold"/>
              </a:rPr>
              <a:t>Employing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relative and friends of existing </a:t>
            </a:r>
            <a:r>
              <a:rPr lang="en-US" sz="2600" dirty="0" smtClean="0">
                <a:latin typeface="Adobe Caslon Pro Bold"/>
              </a:rPr>
              <a:t>emp</a:t>
            </a:r>
            <a:r>
              <a:rPr lang="en-US" sz="2600" dirty="0" smtClean="0">
                <a:latin typeface="Adobe Caslon Pro Bold"/>
              </a:rPr>
              <a:t>loyees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Policy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723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2414" y="1864709"/>
            <a:ext cx="31582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500" dirty="0">
              <a:latin typeface="Adobe Caslon Pro 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25940" y="2162413"/>
            <a:ext cx="252019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Policy</a:t>
            </a:r>
          </a:p>
          <a:p>
            <a:pPr lvl="0"/>
            <a:r>
              <a:rPr lang="en-US" sz="2600" dirty="0">
                <a:latin typeface="Adobe Caslon Pro Bold"/>
              </a:rPr>
              <a:t>Employing children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domestically and internationally</a:t>
            </a:r>
            <a:endParaRPr lang="en-GB" sz="2600" dirty="0">
              <a:solidFill>
                <a:srgbClr val="FF0000"/>
              </a:solidFill>
              <a:latin typeface="Adobe Caslon Pro Bold"/>
            </a:endParaRP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Policy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17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2414" y="1864709"/>
            <a:ext cx="31582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500" dirty="0">
              <a:latin typeface="Adobe Caslon Pro 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67528" y="2520375"/>
            <a:ext cx="24140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Policy</a:t>
            </a:r>
          </a:p>
          <a:p>
            <a:pPr lvl="0"/>
            <a:r>
              <a:rPr lang="en-US" sz="2600" dirty="0">
                <a:latin typeface="Adobe Caslon Pro Bold"/>
              </a:rPr>
              <a:t>Employing union </a:t>
            </a:r>
            <a:r>
              <a:rPr lang="en-US" sz="2600" dirty="0" smtClean="0">
                <a:latin typeface="Adobe Caslon Pro Bold"/>
              </a:rPr>
              <a:t>and/or non-union members</a:t>
            </a:r>
            <a:endParaRPr lang="en-GB" sz="2600" dirty="0">
              <a:latin typeface="Adobe Caslon Pro Bold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855081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Policy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74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2414" y="1864709"/>
            <a:ext cx="31582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500" dirty="0">
              <a:latin typeface="Adobe Caslon Pro 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0368" y="3264408"/>
            <a:ext cx="29679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Policy 2</a:t>
            </a:r>
            <a:endParaRPr lang="en-US" sz="32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Policy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26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2414" y="1864709"/>
            <a:ext cx="31582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500" dirty="0">
              <a:latin typeface="Adobe Caslon Pro 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43644" y="1660600"/>
            <a:ext cx="276708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Policy 2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lvl="0"/>
            <a:r>
              <a:rPr lang="en-US" sz="2600" dirty="0">
                <a:latin typeface="Adobe Caslon Pro Bold"/>
              </a:rPr>
              <a:t>The </a:t>
            </a:r>
            <a:r>
              <a:rPr lang="en-US" sz="2600" dirty="0" smtClean="0">
                <a:latin typeface="Adobe Caslon Pro Bold"/>
              </a:rPr>
              <a:t>balance </a:t>
            </a:r>
            <a:r>
              <a:rPr lang="en-US" sz="2600" dirty="0">
                <a:latin typeface="Adobe Caslon Pro Bold"/>
              </a:rPr>
              <a:t>of the emphasis on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technical skills and formal qualification </a:t>
            </a:r>
            <a:r>
              <a:rPr lang="en-US" sz="2600" dirty="0">
                <a:latin typeface="Adobe Caslon Pro Bold"/>
              </a:rPr>
              <a:t>and emphasis on the values held by the </a:t>
            </a:r>
            <a:r>
              <a:rPr lang="en-US" sz="2600" dirty="0" smtClean="0">
                <a:latin typeface="Adobe Caslon Pro Bold"/>
              </a:rPr>
              <a:t>applicant.</a:t>
            </a:r>
            <a:endParaRPr lang="en-GB" sz="2600" dirty="0">
              <a:latin typeface="Adobe Casl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Policy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16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2414" y="1864709"/>
            <a:ext cx="31582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500" dirty="0">
              <a:latin typeface="Adobe Caslon Pro 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43644" y="1207008"/>
            <a:ext cx="2931676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Policy 2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lvl="0"/>
            <a:r>
              <a:rPr lang="en-US" sz="2600" dirty="0">
                <a:latin typeface="Adobe Caslon Pro Bold"/>
              </a:rPr>
              <a:t>The selection of the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methods and media </a:t>
            </a:r>
            <a:r>
              <a:rPr lang="en-US" sz="2600" dirty="0">
                <a:latin typeface="Adobe Caslon Pro Bold"/>
              </a:rPr>
              <a:t>to recruit </a:t>
            </a:r>
            <a:r>
              <a:rPr lang="en-US" sz="2600" dirty="0" smtClean="0">
                <a:latin typeface="Adobe Caslon Pro Bold"/>
              </a:rPr>
              <a:t>personnel. </a:t>
            </a:r>
          </a:p>
          <a:p>
            <a:pPr lvl="0"/>
            <a:r>
              <a:rPr lang="en-US" sz="2600" i="1" dirty="0" smtClean="0">
                <a:latin typeface="Adobe Caslon Pro Bold"/>
              </a:rPr>
              <a:t>Which </a:t>
            </a:r>
            <a:r>
              <a:rPr lang="en-US" sz="2600" i="1" dirty="0">
                <a:latin typeface="Adobe Caslon Pro Bold"/>
              </a:rPr>
              <a:t>positions will be </a:t>
            </a:r>
            <a:r>
              <a:rPr lang="en-US" sz="2600" i="1" dirty="0" smtClean="0">
                <a:latin typeface="Adobe Caslon Pro Bold"/>
              </a:rPr>
              <a:t>advertised? </a:t>
            </a:r>
            <a:r>
              <a:rPr lang="en-US" sz="2600" i="1" dirty="0">
                <a:latin typeface="Adobe Caslon Pro Bold"/>
              </a:rPr>
              <a:t>Which will be placed with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executive search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frim?</a:t>
            </a:r>
            <a:endParaRPr lang="en-GB" sz="2600" i="1" dirty="0">
              <a:solidFill>
                <a:srgbClr val="FF0000"/>
              </a:solidFill>
              <a:latin typeface="Adobe Casl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Policy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970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2414" y="1864709"/>
            <a:ext cx="31582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500" dirty="0">
              <a:latin typeface="Adobe Caslon Pro 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06833" y="1207008"/>
            <a:ext cx="2868487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Policy 2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lvl="0"/>
            <a:r>
              <a:rPr lang="en-US" sz="2600" dirty="0">
                <a:latin typeface="Adobe Caslon Pro Bold"/>
              </a:rPr>
              <a:t>The decision about to what extent to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inform applicants about the position,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career</a:t>
            </a:r>
            <a:r>
              <a:rPr lang="en-US" sz="2600" dirty="0">
                <a:latin typeface="Adobe Caslon Pro Bold"/>
              </a:rPr>
              <a:t>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opportunities</a:t>
            </a:r>
            <a:r>
              <a:rPr lang="en-US" sz="2600" dirty="0">
                <a:latin typeface="Adobe Caslon Pro Bold"/>
              </a:rPr>
              <a:t>, the company, its products and so </a:t>
            </a:r>
            <a:r>
              <a:rPr lang="en-US" sz="2600" dirty="0" smtClean="0">
                <a:latin typeface="Adobe Caslon Pro Bold"/>
              </a:rPr>
              <a:t>on.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Policy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2583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2414" y="1864709"/>
            <a:ext cx="31582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500" dirty="0">
              <a:latin typeface="Adobe Caslon Pro 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43645" y="1425083"/>
            <a:ext cx="2849379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Policy 2</a:t>
            </a:r>
          </a:p>
          <a:p>
            <a:pPr lvl="0"/>
            <a:r>
              <a:rPr lang="en-US" sz="2600" dirty="0">
                <a:latin typeface="Adobe Caslon Pro Bold"/>
              </a:rPr>
              <a:t>W</a:t>
            </a:r>
            <a:r>
              <a:rPr lang="en-US" sz="2600" dirty="0" smtClean="0">
                <a:latin typeface="Adobe Caslon Pro Bold"/>
              </a:rPr>
              <a:t>ill </a:t>
            </a:r>
            <a:r>
              <a:rPr lang="en-US" sz="2600" dirty="0">
                <a:latin typeface="Adobe Caslon Pro Bold"/>
              </a:rPr>
              <a:t>the information be realistic </a:t>
            </a:r>
            <a:r>
              <a:rPr lang="en-US" sz="2600" dirty="0" smtClean="0">
                <a:latin typeface="Adobe Caslon Pro Bold"/>
              </a:rPr>
              <a:t>(Will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a realistic job preview </a:t>
            </a:r>
            <a:r>
              <a:rPr lang="en-US" sz="2600" dirty="0">
                <a:latin typeface="Adobe Caslon Pro Bold"/>
              </a:rPr>
              <a:t>be provided)? </a:t>
            </a:r>
            <a:endParaRPr lang="en-US" sz="2600" dirty="0" smtClean="0">
              <a:latin typeface="Adobe Caslon Pro Bold"/>
            </a:endParaRPr>
          </a:p>
          <a:p>
            <a:pPr lvl="0"/>
            <a:r>
              <a:rPr lang="en-US" sz="2600" i="1" dirty="0" smtClean="0">
                <a:latin typeface="Adobe Caslon Pro Bold"/>
              </a:rPr>
              <a:t>Or </a:t>
            </a:r>
            <a:r>
              <a:rPr lang="en-US" sz="2600" i="1" dirty="0">
                <a:latin typeface="Adobe Caslon Pro Bold"/>
              </a:rPr>
              <a:t>will some subjects be glossed over</a:t>
            </a:r>
            <a:r>
              <a:rPr lang="en-US" sz="2600" i="1" dirty="0" smtClean="0">
                <a:latin typeface="Adobe Caslon Pro Bold"/>
              </a:rPr>
              <a:t>.</a:t>
            </a:r>
            <a:endParaRPr lang="en-GB" sz="2600" i="1" dirty="0">
              <a:latin typeface="Adobe Casl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Policy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25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solidFill>
                <a:prstClr val="black"/>
              </a:solidFill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2414" y="1864709"/>
            <a:ext cx="31582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500" dirty="0">
              <a:solidFill>
                <a:prstClr val="black"/>
              </a:solidFill>
              <a:latin typeface="Adobe Caslon Pro 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43645" y="1207008"/>
            <a:ext cx="2849379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Policy 2</a:t>
            </a:r>
          </a:p>
          <a:p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Realistic Job Preview </a:t>
            </a:r>
            <a:r>
              <a:rPr lang="en-US" sz="2600" dirty="0" smtClean="0">
                <a:solidFill>
                  <a:prstClr val="black"/>
                </a:solidFill>
                <a:latin typeface="Adobe Caslon Pro Bold"/>
              </a:rPr>
              <a:t>is a method of conveying job information to an applicant in an unbiased manner, including both positive and negative factors.</a:t>
            </a:r>
            <a:endParaRPr lang="en-GB" sz="2600" i="1" dirty="0">
              <a:solidFill>
                <a:prstClr val="black"/>
              </a:solidFill>
              <a:latin typeface="Adobe Casl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solidFill>
                  <a:prstClr val="black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Recruitment Policy 2</a:t>
            </a:r>
            <a:endParaRPr lang="en-US" sz="3800" dirty="0">
              <a:solidFill>
                <a:prstClr val="black"/>
              </a:solidFill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89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2664" y="1289304"/>
            <a:ext cx="3044952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Policy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>
                <a:latin typeface="Adobe Caslon Pro Bold"/>
              </a:rPr>
              <a:t>An </a:t>
            </a:r>
            <a:r>
              <a:rPr lang="en-US" sz="2600" dirty="0" smtClean="0">
                <a:latin typeface="Adobe Caslon Pro Bold"/>
              </a:rPr>
              <a:t>organization’s recruitment </a:t>
            </a:r>
            <a:r>
              <a:rPr lang="en-US" sz="2600" dirty="0">
                <a:latin typeface="Adobe Caslon Pro Bold"/>
              </a:rPr>
              <a:t>policy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provides the </a:t>
            </a:r>
            <a:endParaRPr lang="en-US" sz="2600" dirty="0" smtClean="0">
              <a:solidFill>
                <a:srgbClr val="FF0000"/>
              </a:solidFill>
              <a:latin typeface="Adobe Caslon Pro Bold"/>
            </a:endParaRPr>
          </a:p>
          <a:p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framework </a:t>
            </a:r>
            <a:r>
              <a:rPr lang="en-US" sz="2600" dirty="0">
                <a:latin typeface="Adobe Caslon Pro Bold"/>
              </a:rPr>
              <a:t>for recruiting action and reflect the </a:t>
            </a:r>
            <a:r>
              <a:rPr lang="en-US" sz="2600" dirty="0" smtClean="0">
                <a:latin typeface="Adobe Caslon Pro Bold"/>
              </a:rPr>
              <a:t>organization’s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recruiting objectives and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cultures</a:t>
            </a:r>
            <a:endParaRPr lang="en-GB" sz="2600" dirty="0">
              <a:solidFill>
                <a:srgbClr val="FF0000"/>
              </a:solidFill>
              <a:latin typeface="Adobe Caslon Pro Bold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Policy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58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69302" y="1978414"/>
            <a:ext cx="290601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Policy 2</a:t>
            </a:r>
          </a:p>
          <a:p>
            <a:pPr lvl="0"/>
            <a:r>
              <a:rPr lang="en-US" sz="2600" dirty="0">
                <a:latin typeface="Adobe Caslon Pro Bold"/>
              </a:rPr>
              <a:t>The decision about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how and when to inform applicants </a:t>
            </a:r>
            <a:r>
              <a:rPr lang="en-US" sz="2600" dirty="0">
                <a:latin typeface="Adobe Caslon Pro Bold"/>
              </a:rPr>
              <a:t>about the </a:t>
            </a:r>
            <a:r>
              <a:rPr lang="en-US" sz="2600" dirty="0" smtClean="0">
                <a:latin typeface="Adobe Caslon Pro Bold"/>
              </a:rPr>
              <a:t>job, </a:t>
            </a:r>
            <a:r>
              <a:rPr lang="en-US" sz="2600" dirty="0">
                <a:latin typeface="Adobe Caslon Pro Bold"/>
              </a:rPr>
              <a:t>the </a:t>
            </a:r>
            <a:r>
              <a:rPr lang="en-US" sz="2600" dirty="0" smtClean="0">
                <a:latin typeface="Adobe Caslon Pro Bold"/>
              </a:rPr>
              <a:t>company, </a:t>
            </a:r>
            <a:r>
              <a:rPr lang="en-US" sz="2600" dirty="0">
                <a:latin typeface="Adobe Caslon Pro Bold"/>
              </a:rPr>
              <a:t>and </a:t>
            </a:r>
            <a:endParaRPr lang="en-US" sz="2600" dirty="0" smtClean="0">
              <a:latin typeface="Adobe Caslon Pro Bold"/>
            </a:endParaRPr>
          </a:p>
          <a:p>
            <a:pPr lvl="0"/>
            <a:r>
              <a:rPr lang="en-US" sz="2600" dirty="0" smtClean="0">
                <a:latin typeface="Adobe Caslon Pro Bold"/>
              </a:rPr>
              <a:t>so on.</a:t>
            </a:r>
            <a:endParaRPr lang="en-GB" sz="2600" dirty="0"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Policy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41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2414" y="1864709"/>
            <a:ext cx="31582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500" dirty="0">
              <a:latin typeface="Adobe Caslon Pro 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89638" y="1371600"/>
            <a:ext cx="2891004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Policy 2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lvl="0"/>
            <a:r>
              <a:rPr lang="en-US" sz="2400" dirty="0">
                <a:latin typeface="Adobe Caslon Pro Bold"/>
              </a:rPr>
              <a:t>These fundamental decision must be </a:t>
            </a:r>
            <a:r>
              <a:rPr lang="en-US" sz="2400" dirty="0">
                <a:solidFill>
                  <a:srgbClr val="FF0000"/>
                </a:solidFill>
                <a:latin typeface="Adobe Caslon Pro Bold"/>
              </a:rPr>
              <a:t>articulated and checked</a:t>
            </a:r>
            <a:r>
              <a:rPr lang="en-US" sz="2400" dirty="0">
                <a:latin typeface="Adobe Caslon Pro Bold"/>
              </a:rPr>
              <a:t> to ensure that they are </a:t>
            </a:r>
            <a:r>
              <a:rPr lang="en-US" sz="2400" dirty="0">
                <a:solidFill>
                  <a:srgbClr val="FF0000"/>
                </a:solidFill>
                <a:latin typeface="Adobe Caslon Pro Bold"/>
              </a:rPr>
              <a:t>consistent with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</a:rPr>
              <a:t>organization’s </a:t>
            </a:r>
            <a:r>
              <a:rPr lang="en-US" sz="2400" dirty="0">
                <a:latin typeface="Adobe Caslon Pro Bold"/>
              </a:rPr>
              <a:t>HR strategic </a:t>
            </a:r>
            <a:r>
              <a:rPr lang="en-US" sz="2400" dirty="0" smtClean="0">
                <a:latin typeface="Adobe Caslon Pro Bold"/>
              </a:rPr>
              <a:t>objectives, </a:t>
            </a:r>
            <a:r>
              <a:rPr lang="en-US" sz="2400" dirty="0">
                <a:latin typeface="Adobe Caslon Pro Bold"/>
              </a:rPr>
              <a:t>cultures and all legal </a:t>
            </a:r>
            <a:r>
              <a:rPr lang="en-US" sz="2400" dirty="0" smtClean="0">
                <a:latin typeface="Adobe Caslon Pro Bold"/>
              </a:rPr>
              <a:t>requirements.</a:t>
            </a:r>
            <a:endParaRPr lang="en-GB" sz="2400" dirty="0">
              <a:latin typeface="Adobe Caslon Pro Bold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650992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Policy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31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Recruitment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25940" y="3339334"/>
            <a:ext cx="28493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Activities </a:t>
            </a:r>
          </a:p>
        </p:txBody>
      </p:sp>
    </p:spTree>
    <p:extLst>
      <p:ext uri="{BB962C8B-B14F-4D97-AF65-F5344CB8AC3E}">
        <p14:creationId xmlns:p14="http://schemas.microsoft.com/office/powerpoint/2010/main" val="43429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43644" y="2112264"/>
            <a:ext cx="284938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Activities</a:t>
            </a:r>
          </a:p>
          <a:p>
            <a:pPr lvl="0"/>
            <a:r>
              <a:rPr lang="en-US" sz="2600" dirty="0">
                <a:latin typeface="Adobe Caslon Pro Bold"/>
              </a:rPr>
              <a:t>Determine and </a:t>
            </a:r>
            <a:r>
              <a:rPr lang="en-US" sz="2600" dirty="0" smtClean="0">
                <a:latin typeface="Adobe Caslon Pro Bold"/>
              </a:rPr>
              <a:t>categorize the </a:t>
            </a:r>
            <a:r>
              <a:rPr lang="en-US" sz="2600" dirty="0">
                <a:latin typeface="Adobe Caslon Pro Bold"/>
              </a:rPr>
              <a:t>organizations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long range and short range </a:t>
            </a:r>
            <a:r>
              <a:rPr lang="en-US" sz="2600" dirty="0">
                <a:latin typeface="Adobe Caslon Pro Bold"/>
              </a:rPr>
              <a:t>HR </a:t>
            </a:r>
            <a:r>
              <a:rPr lang="en-US" sz="2600" dirty="0" smtClean="0">
                <a:latin typeface="Adobe Caslon Pro Bold"/>
              </a:rPr>
              <a:t>needs.</a:t>
            </a:r>
            <a:endParaRPr lang="en-GB" sz="2600" dirty="0">
              <a:latin typeface="Adobe Caslon Pro Bold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Activities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808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25940" y="2202561"/>
            <a:ext cx="252019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Activities</a:t>
            </a:r>
          </a:p>
          <a:p>
            <a:pPr lvl="0"/>
            <a:r>
              <a:rPr lang="en-US" sz="2600" dirty="0">
                <a:latin typeface="Adobe Caslon Pro Bold"/>
              </a:rPr>
              <a:t>Keep alert to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changing conditions </a:t>
            </a:r>
            <a:r>
              <a:rPr lang="en-US" sz="2600" dirty="0">
                <a:latin typeface="Adobe Caslon Pro Bold"/>
              </a:rPr>
              <a:t>in the labor </a:t>
            </a:r>
            <a:r>
              <a:rPr lang="en-US" sz="2600" dirty="0" smtClean="0">
                <a:latin typeface="Adobe Caslon Pro Bold"/>
              </a:rPr>
              <a:t>market.</a:t>
            </a:r>
            <a:endParaRPr lang="en-GB" sz="2600" dirty="0">
              <a:latin typeface="Adobe Caslon Pro Bold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Activities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31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43644" y="2202561"/>
            <a:ext cx="276708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Activities</a:t>
            </a:r>
          </a:p>
          <a:p>
            <a:pPr lvl="0"/>
            <a:r>
              <a:rPr lang="en-US" sz="2600" dirty="0" smtClean="0">
                <a:latin typeface="Adobe Caslon Pro Bold"/>
              </a:rPr>
              <a:t>Develop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appropriate recruitment advertisement </a:t>
            </a:r>
            <a:r>
              <a:rPr lang="en-US" sz="2600" dirty="0">
                <a:latin typeface="Adobe Caslon Pro Bold"/>
              </a:rPr>
              <a:t>and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literature.</a:t>
            </a:r>
            <a:r>
              <a:rPr lang="en-US" sz="2600" dirty="0" smtClean="0">
                <a:latin typeface="Adobe Caslon Pro Bold"/>
              </a:rPr>
              <a:t> </a:t>
            </a:r>
            <a:endParaRPr lang="en-GB" sz="2600" dirty="0">
              <a:latin typeface="Adobe Casl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Activities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15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25940" y="2441448"/>
            <a:ext cx="27670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Activities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lvl="0"/>
            <a:r>
              <a:rPr lang="en-US" sz="2600" dirty="0" smtClean="0">
                <a:latin typeface="Adobe Caslon Pro Bold"/>
              </a:rPr>
              <a:t>Select </a:t>
            </a:r>
            <a:r>
              <a:rPr lang="en-US" sz="2600" dirty="0">
                <a:latin typeface="Adobe Caslon Pro Bold"/>
              </a:rPr>
              <a:t>the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recruitment methods </a:t>
            </a:r>
            <a:r>
              <a:rPr lang="en-US" sz="2600" dirty="0">
                <a:latin typeface="Adobe Caslon Pro Bold"/>
              </a:rPr>
              <a:t>to be </a:t>
            </a:r>
            <a:r>
              <a:rPr lang="en-US" sz="2600" dirty="0" smtClean="0">
                <a:latin typeface="Adobe Caslon Pro Bold"/>
              </a:rPr>
              <a:t>used.</a:t>
            </a:r>
            <a:endParaRPr lang="en-US" sz="2600" b="1" dirty="0" smtClean="0">
              <a:solidFill>
                <a:srgbClr val="C00000"/>
              </a:solidFill>
              <a:latin typeface="Adobe Casl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Activities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97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63980" y="2112264"/>
            <a:ext cx="282904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Activities</a:t>
            </a:r>
          </a:p>
          <a:p>
            <a:r>
              <a:rPr lang="en-US" sz="2600" dirty="0">
                <a:latin typeface="Adobe Caslon Pro Bold"/>
              </a:rPr>
              <a:t>Record the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number and quality of application </a:t>
            </a:r>
            <a:r>
              <a:rPr lang="en-US" sz="2600" dirty="0">
                <a:latin typeface="Adobe Caslon Pro Bold"/>
              </a:rPr>
              <a:t>from each recruiting </a:t>
            </a:r>
            <a:r>
              <a:rPr lang="en-US" sz="2600" dirty="0" smtClean="0">
                <a:latin typeface="Adobe Caslon Pro Bold"/>
              </a:rPr>
              <a:t>source.</a:t>
            </a:r>
            <a:r>
              <a:rPr lang="en-US" sz="2400" dirty="0" smtClean="0">
                <a:latin typeface="Adobe Caslon Pro Bold"/>
              </a:rPr>
              <a:t> </a:t>
            </a:r>
            <a:endParaRPr lang="en-US" sz="2400" b="1" dirty="0">
              <a:solidFill>
                <a:srgbClr val="C00000"/>
              </a:solidFill>
              <a:latin typeface="Adobe Casl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Activities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00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43644" y="2194560"/>
            <a:ext cx="284938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Activities</a:t>
            </a:r>
          </a:p>
          <a:p>
            <a:pPr lvl="0"/>
            <a:r>
              <a:rPr lang="en-US" sz="2600" dirty="0" smtClean="0">
                <a:latin typeface="Adobe Caslon Pro Bold"/>
              </a:rPr>
              <a:t>Follow </a:t>
            </a:r>
            <a:r>
              <a:rPr lang="en-US" sz="2600" dirty="0">
                <a:latin typeface="Adobe Caslon Pro Bold"/>
              </a:rPr>
              <a:t>up on application to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evaluate the effectiveness</a:t>
            </a:r>
            <a:r>
              <a:rPr lang="en-US" sz="2600" dirty="0">
                <a:latin typeface="Adobe Caslon Pro Bold"/>
              </a:rPr>
              <a:t> of the recruiting </a:t>
            </a:r>
            <a:r>
              <a:rPr lang="en-US" sz="2600" dirty="0" smtClean="0">
                <a:latin typeface="Adobe Caslon Pro Bold"/>
              </a:rPr>
              <a:t>efforts. </a:t>
            </a:r>
            <a:endParaRPr lang="en-GB" sz="2600" dirty="0">
              <a:latin typeface="Adobe Caslon Pro Bold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650992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Activities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62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30368" y="3182112"/>
            <a:ext cx="30449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Recruitment Activities 2</a:t>
            </a: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Activities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519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886409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2414" y="1864709"/>
            <a:ext cx="31582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500" dirty="0">
              <a:latin typeface="Adobe Caslon Pro 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4960" y="1578304"/>
            <a:ext cx="271576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Policy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 smtClean="0">
                <a:latin typeface="Adobe Caslon Pro Bold"/>
              </a:rPr>
              <a:t>It details the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overriding principle </a:t>
            </a:r>
            <a:r>
              <a:rPr lang="en-US" sz="2600" dirty="0" smtClean="0">
                <a:latin typeface="Adobe Caslon Pro Bold"/>
              </a:rPr>
              <a:t>to be followed by management in general and the HR manager in particular.</a:t>
            </a:r>
            <a:endParaRPr lang="en-GB" sz="2600" dirty="0" smtClean="0">
              <a:latin typeface="Adobe Casl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Policy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61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4960" y="1207008"/>
            <a:ext cx="2829044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Activities 2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 smtClean="0">
                <a:latin typeface="Adobe Caslon Pro Bold"/>
              </a:rPr>
              <a:t>Recruitment </a:t>
            </a:r>
            <a:r>
              <a:rPr lang="en-US" sz="2600" dirty="0">
                <a:latin typeface="Adobe Caslon Pro Bold"/>
              </a:rPr>
              <a:t>is a form of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economic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competition.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O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rganization </a:t>
            </a:r>
            <a:r>
              <a:rPr lang="en-US" sz="2600" dirty="0">
                <a:latin typeface="Adobe Caslon Pro Bold"/>
              </a:rPr>
              <a:t>compete with each other to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identify, attract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and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employ </a:t>
            </a:r>
            <a:r>
              <a:rPr lang="en-US" sz="2600" dirty="0" smtClean="0">
                <a:latin typeface="Adobe Caslon Pro Bold"/>
              </a:rPr>
              <a:t>qualified </a:t>
            </a:r>
            <a:r>
              <a:rPr lang="en-US" sz="2600" dirty="0">
                <a:latin typeface="Adobe Caslon Pro Bold"/>
              </a:rPr>
              <a:t>human </a:t>
            </a:r>
            <a:r>
              <a:rPr lang="en-US" sz="2600" dirty="0" smtClean="0">
                <a:latin typeface="Adobe Caslon Pro Bold"/>
              </a:rPr>
              <a:t>resource.</a:t>
            </a:r>
            <a:endParaRPr lang="en-GB" sz="2600" dirty="0"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Activities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2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8322" y="1371600"/>
            <a:ext cx="3101590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Activities 2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 smtClean="0">
                <a:latin typeface="Adobe Caslon Pro Bold"/>
              </a:rPr>
              <a:t>The </a:t>
            </a:r>
            <a:r>
              <a:rPr lang="en-US" sz="2600" dirty="0">
                <a:latin typeface="Adobe Caslon Pro Bold"/>
              </a:rPr>
              <a:t>proposition that </a:t>
            </a:r>
            <a:r>
              <a:rPr lang="en-US" sz="2600" dirty="0" smtClean="0">
                <a:latin typeface="Adobe Caslon Pro Bold"/>
              </a:rPr>
              <a:t>“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people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make the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difference” </a:t>
            </a:r>
            <a:r>
              <a:rPr lang="en-US" sz="2600" dirty="0" smtClean="0">
                <a:latin typeface="Adobe Caslon Pro Bold"/>
              </a:rPr>
              <a:t>means </a:t>
            </a:r>
            <a:r>
              <a:rPr lang="en-US" sz="2600" dirty="0">
                <a:latin typeface="Adobe Caslon Pro Bold"/>
              </a:rPr>
              <a:t>that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recruitment is the key marketing tool </a:t>
            </a:r>
            <a:r>
              <a:rPr lang="en-US" sz="2600" dirty="0">
                <a:latin typeface="Adobe Caslon Pro Bold"/>
              </a:rPr>
              <a:t>for organization seeking a competitive </a:t>
            </a:r>
            <a:r>
              <a:rPr lang="en-US" sz="2600" dirty="0" smtClean="0">
                <a:latin typeface="Adobe Caslon Pro Bold"/>
              </a:rPr>
              <a:t>edge.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Activities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41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63980" y="1207008"/>
            <a:ext cx="291134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Activities 2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 smtClean="0">
                <a:latin typeface="Adobe Caslon Pro Bold"/>
              </a:rPr>
              <a:t>The </a:t>
            </a:r>
            <a:r>
              <a:rPr lang="en-US" sz="2600" dirty="0">
                <a:latin typeface="Adobe Caslon Pro Bold"/>
              </a:rPr>
              <a:t>way in which the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recruitment process is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handled, affects</a:t>
            </a:r>
            <a:r>
              <a:rPr lang="en-US" sz="2600" dirty="0" smtClean="0">
                <a:latin typeface="Adobe Caslon Pro Bold"/>
              </a:rPr>
              <a:t> </a:t>
            </a:r>
            <a:r>
              <a:rPr lang="en-US" sz="2600" dirty="0">
                <a:latin typeface="Adobe Caslon Pro Bold"/>
              </a:rPr>
              <a:t>the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organization image as an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employer, </a:t>
            </a:r>
            <a:r>
              <a:rPr lang="en-US" sz="2600" dirty="0">
                <a:latin typeface="Adobe Caslon Pro Bold"/>
              </a:rPr>
              <a:t>and in </a:t>
            </a:r>
            <a:r>
              <a:rPr lang="en-US" sz="2600" dirty="0" smtClean="0">
                <a:latin typeface="Adobe Caslon Pro Bold"/>
              </a:rPr>
              <a:t>turn, </a:t>
            </a:r>
            <a:r>
              <a:rPr lang="en-US" sz="2600" dirty="0">
                <a:latin typeface="Adobe Caslon Pro Bold"/>
              </a:rPr>
              <a:t>its ability to attract qualified </a:t>
            </a:r>
            <a:r>
              <a:rPr lang="en-US" sz="2600" dirty="0" smtClean="0">
                <a:latin typeface="Adobe Caslon Pro Bold"/>
              </a:rPr>
              <a:t>people.</a:t>
            </a:r>
            <a:endParaRPr lang="en-GB" sz="2600" dirty="0"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Activities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202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56708" y="1681693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0320" y="1896118"/>
            <a:ext cx="2802704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Activities 2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 smtClean="0">
                <a:latin typeface="Adobe Caslon Pro Bold"/>
              </a:rPr>
              <a:t>Given </a:t>
            </a:r>
            <a:r>
              <a:rPr lang="en-US" sz="2600" dirty="0">
                <a:latin typeface="Adobe Caslon Pro Bold"/>
              </a:rPr>
              <a:t>that there is often pressure to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promote both the job and the organization </a:t>
            </a:r>
            <a:r>
              <a:rPr lang="en-US" sz="2600" dirty="0">
                <a:latin typeface="Adobe Caslon Pro Bold"/>
              </a:rPr>
              <a:t>in the most favorable </a:t>
            </a:r>
            <a:r>
              <a:rPr lang="en-US" sz="2600" dirty="0" smtClean="0">
                <a:latin typeface="Adobe Caslon Pro Bold"/>
              </a:rPr>
              <a:t>way</a:t>
            </a:r>
            <a:r>
              <a:rPr lang="en-US" sz="2600" dirty="0" smtClean="0">
                <a:latin typeface="Adobe Caslon Pro Bold"/>
              </a:rPr>
              <a:t>…..</a:t>
            </a:r>
            <a:endParaRPr lang="en-US" sz="2600" b="1" dirty="0">
              <a:solidFill>
                <a:srgbClr val="C00000"/>
              </a:solidFill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Activities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6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43644" y="1618488"/>
            <a:ext cx="284938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Activities 2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 smtClean="0">
                <a:latin typeface="Adobe Caslon Pro Bold"/>
              </a:rPr>
              <a:t>…….the </a:t>
            </a:r>
            <a:r>
              <a:rPr lang="en-US" sz="2600" dirty="0">
                <a:latin typeface="Adobe Caslon Pro Bold"/>
              </a:rPr>
              <a:t>HR manager must ensure that applicants do not receive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misleading or inaccurate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information</a:t>
            </a:r>
            <a:endParaRPr lang="en-GB" sz="2600" dirty="0">
              <a:solidFill>
                <a:srgbClr val="FF0000"/>
              </a:solidFill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Activities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47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69302" y="1536192"/>
            <a:ext cx="285470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Activities 2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400" dirty="0" smtClean="0">
                <a:latin typeface="Adobe Caslon Pro Bold"/>
              </a:rPr>
              <a:t>Failure </a:t>
            </a:r>
            <a:r>
              <a:rPr lang="en-US" sz="2400" dirty="0">
                <a:latin typeface="Adobe Caslon Pro Bold"/>
              </a:rPr>
              <a:t>in this task can </a:t>
            </a:r>
            <a:r>
              <a:rPr lang="en-US" sz="2400" dirty="0">
                <a:solidFill>
                  <a:srgbClr val="FF0000"/>
                </a:solidFill>
                <a:latin typeface="Adobe Caslon Pro Bold"/>
              </a:rPr>
              <a:t>create unrealistic expectation </a:t>
            </a:r>
            <a:r>
              <a:rPr lang="en-US" sz="2400" dirty="0">
                <a:latin typeface="Adobe Caslon Pro Bold"/>
              </a:rPr>
              <a:t>among </a:t>
            </a:r>
            <a:r>
              <a:rPr lang="en-US" sz="2400" dirty="0" smtClean="0">
                <a:latin typeface="Adobe Caslon Pro Bold"/>
              </a:rPr>
              <a:t>candidates, </a:t>
            </a:r>
            <a:r>
              <a:rPr lang="en-US" sz="2400" dirty="0">
                <a:latin typeface="Adobe Caslon Pro Bold"/>
              </a:rPr>
              <a:t>in </a:t>
            </a:r>
            <a:r>
              <a:rPr lang="en-US" sz="2400" dirty="0" smtClean="0">
                <a:latin typeface="Adobe Caslon Pro Bold"/>
              </a:rPr>
              <a:t>turn, </a:t>
            </a:r>
            <a:r>
              <a:rPr lang="en-US" sz="2400" dirty="0">
                <a:latin typeface="Adobe Caslon Pro Bold"/>
              </a:rPr>
              <a:t>this </a:t>
            </a:r>
            <a:r>
              <a:rPr lang="en-US" sz="2400" dirty="0">
                <a:solidFill>
                  <a:srgbClr val="FF0000"/>
                </a:solidFill>
                <a:latin typeface="Adobe Caslon Pro Bold"/>
              </a:rPr>
              <a:t>may produce job dissatisfaction, lower commitment </a:t>
            </a:r>
            <a:r>
              <a:rPr lang="en-US" sz="2400" dirty="0">
                <a:latin typeface="Adobe Caslon Pro Bold"/>
              </a:rPr>
              <a:t>and higher turnover  </a:t>
            </a:r>
            <a:endParaRPr lang="en-GB" sz="2400" dirty="0"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Activities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93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08433" y="1371600"/>
            <a:ext cx="2966887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Activities 2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 smtClean="0">
                <a:latin typeface="Adobe Caslon Pro Bold"/>
              </a:rPr>
              <a:t>Unfortunately, </a:t>
            </a:r>
            <a:r>
              <a:rPr lang="en-US" sz="2600" dirty="0">
                <a:latin typeface="Adobe Caslon Pro Bold"/>
              </a:rPr>
              <a:t>although research indicates that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truthfulness is a key characteristic </a:t>
            </a:r>
            <a:r>
              <a:rPr lang="en-US" sz="2600" dirty="0">
                <a:latin typeface="Adobe Caslon Pro Bold"/>
              </a:rPr>
              <a:t>preferred by many applicants, recruiters still give </a:t>
            </a:r>
            <a:r>
              <a:rPr lang="en-US" sz="2600" dirty="0" smtClean="0">
                <a:latin typeface="Adobe Caslon Pro Bold"/>
              </a:rPr>
              <a:t>general…………</a:t>
            </a:r>
            <a:endParaRPr lang="en-GB" sz="2600" dirty="0"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Activities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07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43644" y="2194560"/>
            <a:ext cx="276708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Activities 2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 smtClean="0">
                <a:latin typeface="Adobe Caslon Pro Bold"/>
              </a:rPr>
              <a:t>…………Glowing </a:t>
            </a:r>
            <a:r>
              <a:rPr lang="en-US" sz="2600" dirty="0">
                <a:latin typeface="Adobe Caslon Pro Bold"/>
              </a:rPr>
              <a:t>description of the company rather than a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balanced or honest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presentation.</a:t>
            </a:r>
            <a:endParaRPr lang="en-GB" sz="2600" dirty="0">
              <a:solidFill>
                <a:srgbClr val="FF0000"/>
              </a:solidFill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Activities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914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51833" y="1207008"/>
            <a:ext cx="2841191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Activities 2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 smtClean="0">
                <a:latin typeface="Adobe Caslon Pro Bold"/>
              </a:rPr>
              <a:t>But </a:t>
            </a:r>
            <a:r>
              <a:rPr lang="en-US" sz="2600" dirty="0">
                <a:latin typeface="Adobe Caslon Pro Bold"/>
              </a:rPr>
              <a:t>to be effective, recruitment must satisfy the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needs of the candidate </a:t>
            </a:r>
            <a:r>
              <a:rPr lang="en-US" sz="2600" dirty="0">
                <a:latin typeface="Adobe Caslon Pro Bold"/>
              </a:rPr>
              <a:t>as well as the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needs of the organization</a:t>
            </a:r>
            <a:r>
              <a:rPr lang="en-US" sz="2600" dirty="0">
                <a:latin typeface="Adobe Caslon Pro Bold"/>
              </a:rPr>
              <a:t>, this is best done </a:t>
            </a:r>
            <a:r>
              <a:rPr lang="en-US" sz="2600" dirty="0" smtClean="0">
                <a:latin typeface="Adobe Caslon Pro Bold"/>
              </a:rPr>
              <a:t>honestly.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Activities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9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43644" y="1947636"/>
            <a:ext cx="276708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Activities 2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 smtClean="0">
                <a:latin typeface="Adobe Caslon Pro Bold"/>
              </a:rPr>
              <a:t>The </a:t>
            </a:r>
            <a:r>
              <a:rPr lang="en-US" sz="2600" dirty="0">
                <a:latin typeface="Adobe Caslon Pro Bold"/>
              </a:rPr>
              <a:t>HR manager </a:t>
            </a:r>
            <a:r>
              <a:rPr lang="en-US" sz="2600" dirty="0" smtClean="0">
                <a:latin typeface="Adobe Caslon Pro Bold"/>
              </a:rPr>
              <a:t>may risks </a:t>
            </a:r>
            <a:r>
              <a:rPr lang="en-US" sz="2600" dirty="0">
                <a:latin typeface="Adobe Caslon Pro Bold"/>
              </a:rPr>
              <a:t>both the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integrity of the organization </a:t>
            </a:r>
            <a:r>
              <a:rPr lang="en-US" sz="2600" dirty="0">
                <a:latin typeface="Adobe Caslon Pro Bold"/>
              </a:rPr>
              <a:t>and their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own status as an HR profession</a:t>
            </a:r>
            <a:r>
              <a:rPr lang="en-US" sz="2800" dirty="0">
                <a:solidFill>
                  <a:srgbClr val="FF0000"/>
                </a:solidFill>
              </a:rPr>
              <a:t>al</a:t>
            </a:r>
            <a:r>
              <a:rPr lang="en-US" sz="2800" dirty="0"/>
              <a:t>.</a:t>
            </a:r>
            <a:endParaRPr lang="en-GB" sz="2500" dirty="0">
              <a:latin typeface="Adobe Caslon Pro Bold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650992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Activities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45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2414" y="1864709"/>
            <a:ext cx="31582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500" dirty="0">
              <a:latin typeface="Adobe Caslon Pro 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89638" y="1189565"/>
            <a:ext cx="296797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Policy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lvl="0"/>
            <a:r>
              <a:rPr lang="en-US" sz="2600" dirty="0" smtClean="0">
                <a:latin typeface="Adobe Caslon Pro Bold"/>
              </a:rPr>
              <a:t>Will </a:t>
            </a:r>
            <a:r>
              <a:rPr lang="en-US" sz="2600" dirty="0">
                <a:latin typeface="Adobe Caslon Pro Bold"/>
              </a:rPr>
              <a:t>EEO policies be applied only where legally required or universally (for example even in countries which have no, or only limited, EEO requirement</a:t>
            </a:r>
            <a:r>
              <a:rPr lang="en-US" sz="2600" dirty="0" smtClean="0">
                <a:latin typeface="Adobe Caslon Pro Bold"/>
              </a:rPr>
              <a:t>)?</a:t>
            </a:r>
            <a:endParaRPr lang="en-GB" sz="2600" dirty="0">
              <a:latin typeface="Adobe Casl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Policy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4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30368" y="3257038"/>
            <a:ext cx="29316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</a:rPr>
              <a:t>Employment </a:t>
            </a:r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Checklist</a:t>
            </a: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Checklist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73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4960" y="1207008"/>
            <a:ext cx="2767084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Employment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Checklist</a:t>
            </a:r>
          </a:p>
          <a:p>
            <a:r>
              <a:rPr lang="en-US" sz="2600" dirty="0">
                <a:latin typeface="Adobe Caslon Pro Bold"/>
              </a:rPr>
              <a:t>Before beginning the hiring </a:t>
            </a:r>
            <a:r>
              <a:rPr lang="en-US" sz="2600" dirty="0" smtClean="0">
                <a:latin typeface="Adobe Caslon Pro Bold"/>
              </a:rPr>
              <a:t>process, the </a:t>
            </a:r>
            <a:r>
              <a:rPr lang="en-US" sz="2600" dirty="0">
                <a:latin typeface="Adobe Caslon Pro Bold"/>
              </a:rPr>
              <a:t>HR manager should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review and receive agreement from all involved managers </a:t>
            </a:r>
            <a:r>
              <a:rPr lang="en-US" sz="2600" dirty="0">
                <a:latin typeface="Adobe Caslon Pro Bold"/>
              </a:rPr>
              <a:t>on the following </a:t>
            </a:r>
            <a:r>
              <a:rPr lang="en-US" sz="2600" dirty="0" smtClean="0">
                <a:latin typeface="Adobe Caslon Pro Bold"/>
              </a:rPr>
              <a:t>issues:-</a:t>
            </a:r>
            <a:endParaRPr lang="en-GB" sz="2600" dirty="0"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Checklist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59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43644" y="1207008"/>
            <a:ext cx="284938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Employment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Checklist</a:t>
            </a:r>
          </a:p>
          <a:p>
            <a:pPr lvl="0"/>
            <a:r>
              <a:rPr lang="en-US" sz="2600" dirty="0">
                <a:latin typeface="Adobe Caslon Pro Bold"/>
              </a:rPr>
              <a:t>Is there a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genuine need</a:t>
            </a:r>
            <a:r>
              <a:rPr lang="en-US" sz="2600" dirty="0">
                <a:latin typeface="Adobe Caslon Pro Bold"/>
              </a:rPr>
              <a:t> for this job to be filled? Could the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work be reallocated</a:t>
            </a:r>
            <a:r>
              <a:rPr lang="en-US" sz="2600" dirty="0">
                <a:latin typeface="Adobe Caslon Pro Bold"/>
              </a:rPr>
              <a:t>? Is the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work really necessary</a:t>
            </a:r>
            <a:r>
              <a:rPr lang="en-US" sz="2600" dirty="0">
                <a:latin typeface="Adobe Caslon Pro Bold"/>
              </a:rPr>
              <a:t>? Would the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work be better outsourced</a:t>
            </a:r>
            <a:r>
              <a:rPr lang="en-US" sz="2600" dirty="0" smtClean="0">
                <a:latin typeface="Adobe Caslon Pro Bold"/>
              </a:rPr>
              <a:t>?</a:t>
            </a:r>
            <a:endParaRPr lang="en-GB" sz="2600" dirty="0"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Checklist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43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5195" y="2438079"/>
            <a:ext cx="262323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Employment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Checklist</a:t>
            </a:r>
          </a:p>
          <a:p>
            <a:pPr lvl="0"/>
            <a:r>
              <a:rPr lang="en-US" sz="2600" dirty="0">
                <a:latin typeface="Adobe Caslon Pro Bold"/>
              </a:rPr>
              <a:t>Should the job be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filled internally or externally</a:t>
            </a:r>
            <a:r>
              <a:rPr lang="en-US" sz="2600" dirty="0" smtClean="0">
                <a:latin typeface="Adobe Caslon Pro Bold"/>
              </a:rPr>
              <a:t>?</a:t>
            </a:r>
            <a:endParaRPr lang="en-GB" sz="2600" dirty="0"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Checklist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15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43644" y="1660600"/>
            <a:ext cx="284938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Employment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Checklist</a:t>
            </a:r>
          </a:p>
          <a:p>
            <a:pPr lvl="0"/>
            <a:r>
              <a:rPr lang="en-US" sz="2600" dirty="0">
                <a:latin typeface="Adobe Caslon Pro Bold"/>
              </a:rPr>
              <a:t>What is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the budget for filling the position</a:t>
            </a:r>
            <a:r>
              <a:rPr lang="en-US" sz="2600" dirty="0">
                <a:latin typeface="Adobe Caslon Pro Bold"/>
              </a:rPr>
              <a:t>?  Which department will be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charged the recruitment costs</a:t>
            </a:r>
            <a:r>
              <a:rPr lang="en-US" sz="2600" dirty="0" smtClean="0">
                <a:latin typeface="Adobe Caslon Pro Bold"/>
              </a:rPr>
              <a:t>?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Checklist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4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87241" y="153685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63843" y="1207008"/>
            <a:ext cx="2746885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Employment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Checklist</a:t>
            </a:r>
          </a:p>
          <a:p>
            <a:pPr lvl="0"/>
            <a:r>
              <a:rPr lang="en-US" sz="2600" dirty="0">
                <a:latin typeface="Adobe Caslon Pro Bold"/>
              </a:rPr>
              <a:t>What are the duties,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responsibilities, reporting relationships, qualifications, experiences</a:t>
            </a:r>
            <a:r>
              <a:rPr lang="en-US" sz="2600" dirty="0">
                <a:latin typeface="Adobe Caslon Pro Bold"/>
              </a:rPr>
              <a:t>, skills and personal qualities </a:t>
            </a:r>
            <a:r>
              <a:rPr lang="en-US" sz="2600" dirty="0" smtClean="0">
                <a:latin typeface="Adobe Caslon Pro Bold"/>
              </a:rPr>
              <a:t>required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Checklist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71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25940" y="2520375"/>
            <a:ext cx="29316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Employment Checklist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lvl="0"/>
            <a:r>
              <a:rPr lang="en-US" sz="2600" dirty="0" smtClean="0">
                <a:latin typeface="Adobe Caslon Pro Bold"/>
              </a:rPr>
              <a:t>An agreed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job description and job specification </a:t>
            </a:r>
            <a:r>
              <a:rPr lang="en-US" sz="2600" dirty="0" smtClean="0">
                <a:latin typeface="Adobe Caslon Pro Bold"/>
              </a:rPr>
              <a:t>are essential.</a:t>
            </a:r>
            <a:endParaRPr lang="en-GB" sz="2600" dirty="0">
              <a:latin typeface="Adobe Caslon Pro Bold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2414" y="1864709"/>
            <a:ext cx="31582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500" dirty="0"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Checklist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10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5319" y="2909114"/>
            <a:ext cx="22816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Employment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Checklist</a:t>
            </a:r>
          </a:p>
          <a:p>
            <a:pPr lvl="0"/>
            <a:r>
              <a:rPr lang="en-US" sz="2600" dirty="0">
                <a:latin typeface="Adobe Caslon Pro Bold"/>
              </a:rPr>
              <a:t>What is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the job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size?</a:t>
            </a:r>
            <a:endParaRPr lang="en-GB" sz="2600" dirty="0">
              <a:solidFill>
                <a:srgbClr val="FF0000"/>
              </a:solidFill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Checklist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08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73601" y="1124712"/>
            <a:ext cx="2850403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Employment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Checklist</a:t>
            </a:r>
          </a:p>
          <a:p>
            <a:pPr lvl="0"/>
            <a:r>
              <a:rPr lang="en-US" sz="2600" dirty="0">
                <a:latin typeface="Adobe Caslon Pro Bold"/>
              </a:rPr>
              <a:t>What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pay and fringe benefits </a:t>
            </a:r>
            <a:r>
              <a:rPr lang="en-US" sz="2600" dirty="0">
                <a:latin typeface="Adobe Caslon Pro Bold"/>
              </a:rPr>
              <a:t>will the position attract? What are the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conditions of the employment</a:t>
            </a:r>
            <a:r>
              <a:rPr lang="en-US" sz="2600" dirty="0">
                <a:latin typeface="Adobe Caslon Pro Bold"/>
              </a:rPr>
              <a:t>? Which departments will the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payroll cost be charged to</a:t>
            </a:r>
            <a:r>
              <a:rPr lang="en-US" sz="2600" dirty="0" smtClean="0">
                <a:latin typeface="Adobe Caslon Pro Bold"/>
              </a:rPr>
              <a:t>?</a:t>
            </a:r>
            <a:endParaRPr lang="en-GB" sz="2600" dirty="0">
              <a:latin typeface="Adobe Caslon Pro Bold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650992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Checklist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96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73730" y="3257038"/>
            <a:ext cx="31015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</a:rPr>
              <a:t>Employment </a:t>
            </a:r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Checklist 2</a:t>
            </a: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Checklist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50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2414" y="1864709"/>
            <a:ext cx="31582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500" dirty="0">
              <a:latin typeface="Adobe Caslon Pro 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63843" y="2029968"/>
            <a:ext cx="2664589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Policy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lvl="0"/>
            <a:r>
              <a:rPr lang="en-US" sz="2600" dirty="0" smtClean="0">
                <a:latin typeface="Adobe Caslon Pro Bold"/>
              </a:rPr>
              <a:t>Promotion </a:t>
            </a:r>
            <a:r>
              <a:rPr lang="en-US" sz="2600" dirty="0">
                <a:latin typeface="Adobe Caslon Pro Bold"/>
              </a:rPr>
              <a:t>from within – Will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internal or external candidates</a:t>
            </a:r>
            <a:r>
              <a:rPr lang="en-US" sz="2600" dirty="0">
                <a:latin typeface="Adobe Caslon Pro Bold"/>
              </a:rPr>
              <a:t> will be preferred</a:t>
            </a:r>
            <a:r>
              <a:rPr lang="en-US" sz="2600" dirty="0" smtClean="0">
                <a:latin typeface="Adobe Caslon Pro Bold"/>
              </a:rPr>
              <a:t>?</a:t>
            </a:r>
            <a:endParaRPr lang="en-GB" sz="2600" dirty="0">
              <a:latin typeface="Adobe Casl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Policy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64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43644" y="1207008"/>
            <a:ext cx="2931676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Employment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Checklist 2</a:t>
            </a:r>
          </a:p>
          <a:p>
            <a:pPr lvl="0"/>
            <a:r>
              <a:rPr lang="en-US" sz="2600" dirty="0">
                <a:latin typeface="Adobe Caslon Pro Bold"/>
              </a:rPr>
              <a:t>How will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candidates be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recruited </a:t>
            </a:r>
            <a:r>
              <a:rPr lang="en-US" sz="2600" dirty="0">
                <a:latin typeface="Adobe Caslon Pro Bold"/>
              </a:rPr>
              <a:t>job posting?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Newspaper advertisement</a:t>
            </a:r>
            <a:r>
              <a:rPr lang="en-US" sz="2600" dirty="0">
                <a:latin typeface="Adobe Caslon Pro Bold"/>
              </a:rPr>
              <a:t>? Executive search consultant?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Personnel agency</a:t>
            </a:r>
            <a:r>
              <a:rPr lang="en-US" sz="2600" dirty="0" smtClean="0">
                <a:latin typeface="Adobe Caslon Pro Bold"/>
              </a:rPr>
              <a:t>?</a:t>
            </a:r>
            <a:endParaRPr lang="en-GB" sz="2600" dirty="0"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Checklist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394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6424" y="1425083"/>
            <a:ext cx="2868896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Employment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Checklist 2</a:t>
            </a:r>
          </a:p>
          <a:p>
            <a:pPr lvl="0"/>
            <a:r>
              <a:rPr lang="en-US" sz="2600" dirty="0">
                <a:latin typeface="Adobe Caslon Pro Bold"/>
              </a:rPr>
              <a:t>What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advertisement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copy, layout, style </a:t>
            </a:r>
            <a:r>
              <a:rPr lang="en-US" sz="2600" dirty="0">
                <a:latin typeface="Adobe Caslon Pro Bold"/>
              </a:rPr>
              <a:t>will be used? Will the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advertisement be prepared </a:t>
            </a:r>
            <a:r>
              <a:rPr lang="en-US" sz="2600" dirty="0" smtClean="0">
                <a:latin typeface="Adobe Caslon Pro Bold"/>
              </a:rPr>
              <a:t>in-house or </a:t>
            </a:r>
            <a:r>
              <a:rPr lang="en-US" sz="2600" dirty="0">
                <a:latin typeface="Adobe Caslon Pro Bold"/>
              </a:rPr>
              <a:t>by an advertising </a:t>
            </a:r>
            <a:r>
              <a:rPr lang="en-US" sz="2600" dirty="0" smtClean="0">
                <a:latin typeface="Adobe Caslon Pro Bold"/>
              </a:rPr>
              <a:t>agency?</a:t>
            </a:r>
            <a:endParaRPr lang="en-GB" sz="2600" dirty="0"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Checklist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39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69302" y="2131635"/>
            <a:ext cx="290601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Employment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Checklist 2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lvl="0"/>
            <a:r>
              <a:rPr lang="en-US" sz="2600" dirty="0" smtClean="0">
                <a:latin typeface="Adobe Caslon Pro Bold"/>
              </a:rPr>
              <a:t>Who </a:t>
            </a:r>
            <a:r>
              <a:rPr lang="en-US" sz="2600" dirty="0">
                <a:latin typeface="Adobe Caslon Pro Bold"/>
              </a:rPr>
              <a:t>will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approve the final </a:t>
            </a:r>
            <a:r>
              <a:rPr lang="en-US" sz="2600" dirty="0">
                <a:latin typeface="Adobe Caslon Pro Bold"/>
              </a:rPr>
              <a:t>version? </a:t>
            </a:r>
            <a:endParaRPr lang="en-GB" sz="2600" dirty="0">
              <a:latin typeface="Adobe Caslon Pro Bold"/>
            </a:endParaRPr>
          </a:p>
          <a:p>
            <a:r>
              <a:rPr lang="en-US" sz="2600" dirty="0" smtClean="0">
                <a:latin typeface="Adobe Caslon Pro Bold"/>
              </a:rPr>
              <a:t>Who </a:t>
            </a:r>
            <a:r>
              <a:rPr lang="en-US" sz="2600" dirty="0">
                <a:latin typeface="Adobe Caslon Pro Bold"/>
              </a:rPr>
              <a:t>will be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responsible for placing </a:t>
            </a:r>
            <a:r>
              <a:rPr lang="en-US" sz="2600" dirty="0">
                <a:latin typeface="Adobe Caslon Pro Bold"/>
              </a:rPr>
              <a:t>the advertisement? </a:t>
            </a:r>
            <a:endParaRPr lang="en-GB" sz="2600" dirty="0"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Checklist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8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4960" y="1371600"/>
            <a:ext cx="2829044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Employment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Checklist 2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 smtClean="0">
                <a:latin typeface="Adobe Caslon Pro Bold"/>
              </a:rPr>
              <a:t>Which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newspaper magazine </a:t>
            </a:r>
            <a:r>
              <a:rPr lang="en-US" sz="2600" dirty="0">
                <a:latin typeface="Adobe Caslon Pro Bold"/>
              </a:rPr>
              <a:t>and other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communication media </a:t>
            </a:r>
            <a:r>
              <a:rPr lang="en-US" sz="2600" dirty="0">
                <a:latin typeface="Adobe Caslon Pro Bold"/>
              </a:rPr>
              <a:t>will be used to relay the advertisement to potential applicants?</a:t>
            </a:r>
            <a:endParaRPr lang="en-GB" sz="2600" dirty="0"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Checklist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41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43644" y="1896118"/>
            <a:ext cx="284938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Employment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Checklist 2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lvl="0"/>
            <a:r>
              <a:rPr lang="en-US" sz="2600" dirty="0" smtClean="0">
                <a:latin typeface="Adobe Caslon Pro Bold"/>
              </a:rPr>
              <a:t>Who </a:t>
            </a:r>
            <a:r>
              <a:rPr lang="en-US" sz="2600" dirty="0">
                <a:latin typeface="Adobe Caslon Pro Bold"/>
              </a:rPr>
              <a:t>will be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involved in the recruitment </a:t>
            </a:r>
            <a:r>
              <a:rPr lang="en-US" sz="2600" dirty="0">
                <a:latin typeface="Adobe Caslon Pro Bold"/>
              </a:rPr>
              <a:t>and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selection</a:t>
            </a:r>
            <a:r>
              <a:rPr lang="en-US" sz="2600" dirty="0">
                <a:latin typeface="Adobe Caslon Pro Bold"/>
              </a:rPr>
              <a:t> process? Who will conduct the interview? </a:t>
            </a:r>
            <a:endParaRPr lang="en-GB" sz="2600" dirty="0">
              <a:latin typeface="Adobe Caslon Pro Bold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Checklist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94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43644" y="1660600"/>
            <a:ext cx="293167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Employment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Checklist 2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lvl="0"/>
            <a:r>
              <a:rPr lang="en-US" sz="2600" dirty="0" smtClean="0">
                <a:latin typeface="Adobe Caslon Pro Bold"/>
              </a:rPr>
              <a:t>Who </a:t>
            </a:r>
            <a:r>
              <a:rPr lang="en-US" sz="2600" dirty="0">
                <a:latin typeface="Adobe Caslon Pro Bold"/>
              </a:rPr>
              <a:t>will make the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hire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or reject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decision</a:t>
            </a:r>
            <a:r>
              <a:rPr lang="en-US" sz="2600" dirty="0">
                <a:latin typeface="Adobe Caslon Pro Bold"/>
              </a:rPr>
              <a:t>? Will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psychological test </a:t>
            </a:r>
            <a:r>
              <a:rPr lang="en-US" sz="2600" dirty="0">
                <a:latin typeface="Adobe Caslon Pro Bold"/>
              </a:rPr>
              <a:t>be used? Will a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medical examination </a:t>
            </a:r>
            <a:r>
              <a:rPr lang="en-US" sz="2600" dirty="0">
                <a:latin typeface="Adobe Caslon Pro Bold"/>
              </a:rPr>
              <a:t>be required?</a:t>
            </a:r>
            <a:endParaRPr lang="en-GB" sz="2600" dirty="0">
              <a:latin typeface="Adobe Caslon Pro Bold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2414" y="1864709"/>
            <a:ext cx="31582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500" dirty="0">
              <a:latin typeface="Adobe Casl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Checklist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95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4960" y="2029968"/>
            <a:ext cx="2988314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Employment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Checklist 2</a:t>
            </a:r>
            <a:endParaRPr lang="en-US" sz="28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lvl="0"/>
            <a:r>
              <a:rPr lang="en-US" sz="2600" dirty="0">
                <a:latin typeface="Adobe Caslon Pro Bold"/>
              </a:rPr>
              <a:t>Who will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handle the induction</a:t>
            </a:r>
            <a:r>
              <a:rPr lang="en-US" sz="2600" dirty="0">
                <a:latin typeface="Adobe Caslon Pro Bold"/>
              </a:rPr>
              <a:t>? Who will be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responsible for placing the new hire</a:t>
            </a:r>
            <a:r>
              <a:rPr lang="en-US" sz="2600" dirty="0">
                <a:latin typeface="Adobe Caslon Pro Bold"/>
              </a:rPr>
              <a:t> on the payroll?</a:t>
            </a:r>
            <a:endParaRPr lang="en-GB" sz="2600" dirty="0">
              <a:latin typeface="Adobe Caslon Pro Bold"/>
            </a:endParaRPr>
          </a:p>
          <a:p>
            <a:endParaRPr lang="en-US" sz="24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Checklist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862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69302" y="2367153"/>
            <a:ext cx="2906018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Employment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Checklist 2</a:t>
            </a:r>
            <a:endParaRPr lang="en-US" sz="28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>
                <a:latin typeface="Adobe Caslon Pro Bold"/>
              </a:rPr>
              <a:t>Who will give the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job instruction</a:t>
            </a:r>
            <a:r>
              <a:rPr lang="en-US" sz="2600" dirty="0">
                <a:latin typeface="Adobe Caslon Pro Bold"/>
              </a:rPr>
              <a:t>? Who will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arrange for any special </a:t>
            </a:r>
            <a:r>
              <a:rPr lang="en-US" sz="2600" dirty="0">
                <a:latin typeface="Adobe Caslon Pro Bold"/>
              </a:rPr>
              <a:t>training required?</a:t>
            </a:r>
            <a:endParaRPr lang="en-US" sz="2600" b="1" dirty="0">
              <a:solidFill>
                <a:srgbClr val="C00000"/>
              </a:solidFill>
              <a:latin typeface="Adobe Casl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Checklist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37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69302" y="2120265"/>
            <a:ext cx="2906018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Employment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Checklist 2</a:t>
            </a:r>
            <a:endParaRPr lang="en-US" sz="28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lvl="0"/>
            <a:r>
              <a:rPr lang="en-US" sz="2600" dirty="0">
                <a:latin typeface="Adobe Caslon Pro Bold"/>
              </a:rPr>
              <a:t>Who will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review the new hire’s performance </a:t>
            </a:r>
            <a:r>
              <a:rPr lang="en-US" sz="2600" dirty="0">
                <a:latin typeface="Adobe Caslon Pro Bold"/>
              </a:rPr>
              <a:t>during the probation period? 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Checklist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15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7366" y="1453896"/>
            <a:ext cx="269106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Employment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Checklist 2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lvl="0"/>
            <a:r>
              <a:rPr lang="en-US" sz="2600" dirty="0" smtClean="0">
                <a:latin typeface="Adobe Caslon Pro Bold"/>
              </a:rPr>
              <a:t>Who </a:t>
            </a:r>
            <a:r>
              <a:rPr lang="en-US" sz="2600" dirty="0">
                <a:latin typeface="Adobe Caslon Pro Bold"/>
              </a:rPr>
              <a:t>will be involved in the decision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to confirm or terminate employment</a:t>
            </a:r>
            <a:r>
              <a:rPr lang="en-US" sz="2600" dirty="0">
                <a:latin typeface="Adobe Caslon Pro Bold"/>
              </a:rPr>
              <a:t>? Who will make the decision?</a:t>
            </a:r>
            <a:endParaRPr lang="en-GB" sz="2600" dirty="0">
              <a:latin typeface="Adobe Caslon Pro Bold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650992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Employment Checklist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02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43644" y="2049339"/>
            <a:ext cx="252019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Policy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>
                <a:latin typeface="Adobe Caslon Pro Bold"/>
              </a:rPr>
              <a:t>Recruiting personnel from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local, interprovincial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or international </a:t>
            </a:r>
            <a:r>
              <a:rPr lang="en-US" sz="2600" dirty="0">
                <a:latin typeface="Adobe Caslon Pro Bold"/>
              </a:rPr>
              <a:t>sources</a:t>
            </a:r>
            <a:endParaRPr lang="en-GB" sz="2600" dirty="0"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Policy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41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2414" y="1864709"/>
            <a:ext cx="31582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500" dirty="0">
              <a:latin typeface="Adobe Caslon Pro 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12664" y="2029968"/>
            <a:ext cx="2967978" cy="3867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43644" y="2520375"/>
            <a:ext cx="22733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Policy</a:t>
            </a:r>
          </a:p>
          <a:p>
            <a:pPr lvl="0"/>
            <a:r>
              <a:rPr lang="en-US" sz="2600" dirty="0" smtClean="0">
                <a:latin typeface="Adobe Caslon Pro Bold"/>
              </a:rPr>
              <a:t>Permanent, part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time and casual employment</a:t>
            </a:r>
            <a:endParaRPr lang="en-GB" sz="2600" dirty="0">
              <a:solidFill>
                <a:srgbClr val="FF0000"/>
              </a:solidFill>
              <a:latin typeface="Adobe Caslon Pro Bold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Policy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02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6547" y="2847558"/>
            <a:ext cx="244499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Policy</a:t>
            </a:r>
          </a:p>
          <a:p>
            <a:r>
              <a:rPr lang="en-US" sz="2600" dirty="0">
                <a:latin typeface="Adobe Caslon Pro Bold"/>
              </a:rPr>
              <a:t>Hiring people with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disabilities</a:t>
            </a:r>
            <a:endParaRPr lang="en-GB" sz="2600" dirty="0">
              <a:solidFill>
                <a:srgbClr val="FF0000"/>
              </a:solidFill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Policy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59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0727" y="1701437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2414" y="1864709"/>
            <a:ext cx="31582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500" dirty="0">
              <a:latin typeface="Adobe Caslon Pro 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43644" y="2359152"/>
            <a:ext cx="252019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Policy</a:t>
            </a:r>
          </a:p>
          <a:p>
            <a:pPr lvl="0"/>
            <a:r>
              <a:rPr lang="en-US" sz="2600" dirty="0">
                <a:latin typeface="Adobe Caslon Pro Bold"/>
              </a:rPr>
              <a:t>Hiring woman and member of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minorities group</a:t>
            </a:r>
            <a:endParaRPr lang="en-GB" sz="2600" dirty="0">
              <a:solidFill>
                <a:srgbClr val="FF0000"/>
              </a:solidFill>
              <a:latin typeface="Adobe Caslon Pro Bold"/>
            </a:endParaRP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Policy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42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12895</TotalTime>
  <Words>1254</Words>
  <Application>Microsoft Office PowerPoint</Application>
  <PresentationFormat>On-screen Show (4:3)</PresentationFormat>
  <Paragraphs>235</Paragraphs>
  <Slides>59</Slides>
  <Notes>59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5" baseType="lpstr">
      <vt:lpstr>Adobe Caslon Pro Bold</vt:lpstr>
      <vt:lpstr>Arial</vt:lpstr>
      <vt:lpstr>Britannic Bold</vt:lpstr>
      <vt:lpstr>Calibri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Administrator</cp:lastModifiedBy>
  <cp:revision>622</cp:revision>
  <dcterms:created xsi:type="dcterms:W3CDTF">2006-08-16T00:00:00Z</dcterms:created>
  <dcterms:modified xsi:type="dcterms:W3CDTF">2015-12-08T15:19:43Z</dcterms:modified>
</cp:coreProperties>
</file>