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5"/>
  </p:notesMasterIdLst>
  <p:sldIdLst>
    <p:sldId id="1020" r:id="rId2"/>
    <p:sldId id="1021" r:id="rId3"/>
    <p:sldId id="1022" r:id="rId4"/>
    <p:sldId id="1023" r:id="rId5"/>
    <p:sldId id="1024" r:id="rId6"/>
    <p:sldId id="1025" r:id="rId7"/>
    <p:sldId id="1026" r:id="rId8"/>
    <p:sldId id="1027" r:id="rId9"/>
    <p:sldId id="1028" r:id="rId10"/>
    <p:sldId id="1029" r:id="rId11"/>
    <p:sldId id="1030" r:id="rId12"/>
    <p:sldId id="1031" r:id="rId13"/>
    <p:sldId id="1033" r:id="rId14"/>
    <p:sldId id="1034" r:id="rId15"/>
    <p:sldId id="1035" r:id="rId16"/>
    <p:sldId id="1036" r:id="rId17"/>
    <p:sldId id="1037" r:id="rId18"/>
    <p:sldId id="1038" r:id="rId19"/>
    <p:sldId id="1039" r:id="rId20"/>
    <p:sldId id="1041" r:id="rId21"/>
    <p:sldId id="1042" r:id="rId22"/>
    <p:sldId id="1043" r:id="rId23"/>
    <p:sldId id="1044" r:id="rId24"/>
    <p:sldId id="1045" r:id="rId25"/>
    <p:sldId id="1046" r:id="rId26"/>
    <p:sldId id="1047" r:id="rId27"/>
    <p:sldId id="1048" r:id="rId28"/>
    <p:sldId id="1050" r:id="rId29"/>
    <p:sldId id="1051" r:id="rId30"/>
    <p:sldId id="1052" r:id="rId31"/>
    <p:sldId id="1053" r:id="rId32"/>
    <p:sldId id="1054" r:id="rId33"/>
    <p:sldId id="1055" r:id="rId34"/>
    <p:sldId id="1056" r:id="rId35"/>
    <p:sldId id="1057" r:id="rId36"/>
    <p:sldId id="1058" r:id="rId37"/>
    <p:sldId id="1059" r:id="rId38"/>
    <p:sldId id="1060" r:id="rId39"/>
    <p:sldId id="1062" r:id="rId40"/>
    <p:sldId id="1063" r:id="rId41"/>
    <p:sldId id="1064" r:id="rId42"/>
    <p:sldId id="1065" r:id="rId43"/>
    <p:sldId id="1066" r:id="rId44"/>
    <p:sldId id="1067" r:id="rId45"/>
    <p:sldId id="1068" r:id="rId46"/>
    <p:sldId id="1069" r:id="rId47"/>
    <p:sldId id="1070" r:id="rId48"/>
    <p:sldId id="1071" r:id="rId49"/>
    <p:sldId id="867" r:id="rId50"/>
    <p:sldId id="868" r:id="rId51"/>
    <p:sldId id="869" r:id="rId52"/>
    <p:sldId id="870" r:id="rId53"/>
    <p:sldId id="871" r:id="rId54"/>
    <p:sldId id="901" r:id="rId55"/>
    <p:sldId id="902" r:id="rId56"/>
    <p:sldId id="903" r:id="rId57"/>
    <p:sldId id="1072" r:id="rId58"/>
    <p:sldId id="872" r:id="rId59"/>
    <p:sldId id="890" r:id="rId60"/>
    <p:sldId id="891" r:id="rId61"/>
    <p:sldId id="892" r:id="rId62"/>
    <p:sldId id="893" r:id="rId63"/>
    <p:sldId id="894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880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15" autoAdjust="0"/>
    <p:restoredTop sz="94316" autoAdjust="0"/>
  </p:normalViewPr>
  <p:slideViewPr>
    <p:cSldViewPr snapToObjects="1">
      <p:cViewPr varScale="1">
        <p:scale>
          <a:sx n="69" d="100"/>
          <a:sy n="69" d="100"/>
        </p:scale>
        <p:origin x="-11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2/10/2016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926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6582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246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583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431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984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7471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4135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524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2407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7415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2005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2500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4299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7500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5015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0631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458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957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8195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909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3476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7594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9892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5524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8650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6966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7915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414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88735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072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45007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31050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34384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2755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4142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5098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01734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65204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40154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05430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18940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56608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90351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11784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92444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71943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58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35879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22992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68630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36565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053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15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282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864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Bio Data and Application Forms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42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…..Oil Industry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Research Scientist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Pharmaceutical Industry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Pharmaceutical Researcher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Bus Driver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Police Officer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56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2686"/>
            <a:ext cx="2715768" cy="4177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Biodata and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Equal </a:t>
            </a: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opportunities 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Biodata also causes concern, particular concern, on the equal opportunities front.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13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It includes items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like Sex, Race, disability, convections, height and weight, Marital status, etc.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52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71576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30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Biodata and honesty</a:t>
            </a:r>
            <a:endParaRPr lang="en-GB" sz="30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Biodata measures are definitely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fake able.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Overstating salary, and calling part time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to work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full time, or common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problems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08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33417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I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n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principle, all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bio-data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answers can be checked ( by positive vetting) but employees know that this can take a long time and that many potential employers will not bother to run through checks.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89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715768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Hence, they can risk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faking.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Much the same can be paid about the competency-based approach, except that faking is harder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work.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78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CV’s and Application Forms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CV’s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12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962656" cy="4987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30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CV’s</a:t>
            </a:r>
            <a:endParaRPr lang="en-GB" sz="30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The key difference between a CV and application form lies in who has the control. In the application form, the organizations call the shots, with the CV, the individual decided what to put.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CV’s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49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That said, it is becoming more common for people to structure their CV’s along competencies lines, and to that extent sifters are assisted (providing the competencies are the right ones).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CV’s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0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Fairness in the application process 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A survey reports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that more than third of employers that used applications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forms.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CV’s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43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880360" cy="4187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30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Bio Data</a:t>
            </a:r>
            <a:endParaRPr lang="en-GB" sz="30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The second kind of application form uses Biographical data to arrive at conclusions about likely future performance in a job.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04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38211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 smtClean="0">
                <a:latin typeface="Adobe Caslon Pro Bold"/>
                <a:ea typeface="Times New Roman" panose="02020603050405020304" pitchFamily="18" charset="0"/>
              </a:rPr>
              <a:t>A </a:t>
            </a:r>
            <a:r>
              <a:rPr lang="en-GB" sz="2500" dirty="0">
                <a:latin typeface="Adobe Caslon Pro Bold"/>
                <a:ea typeface="Times New Roman" panose="02020603050405020304" pitchFamily="18" charset="0"/>
              </a:rPr>
              <a:t>matter of seeking more information from applicants about whether they have a disability, the nature of the disability and, in some cases, what (if any) special needs they might have. </a:t>
            </a:r>
            <a:endParaRPr lang="en-GB" sz="25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CV’s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61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Such questions are usually asked in a detachable equal opportunities monitoring questionnaire, not available to selectors in case it might influence them.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CV’s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68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962656" cy="508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Fettercorn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–A Case Study </a:t>
            </a:r>
            <a:endParaRPr lang="en-GB" sz="26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You need to decide which order to put the competency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questions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on the application form, so that you discard those who failed the most important hurdle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quickly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CV’s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58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33417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Hence saving your self-time and money. You have the results of the competencies analysis, and they gave a clear order to importance –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“achievement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drive” correlated most highly with job performance,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CV’s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05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Closely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followed by ”influencing” and “analysis”. Using these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competencies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in that order with definitely save you time in the long run. </a:t>
            </a:r>
            <a:endParaRPr lang="en-GB" sz="2600" dirty="0">
              <a:latin typeface="Adobe Casl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CV’s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91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Extra Bits on Application Forms</a:t>
            </a:r>
          </a:p>
        </p:txBody>
      </p:sp>
      <p:sp>
        <p:nvSpPr>
          <p:cNvPr id="5" name="Rectangle 4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83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428708"/>
            <a:ext cx="263347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Being a selector, you are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looking for evidence that you have the following competencies required in the job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12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1-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Achievement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Drive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Influencing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3-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4-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Learning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ability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5-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Interpersonal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skill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6-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Planning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and organizing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32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33619"/>
            <a:ext cx="2386584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Give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one or two example of what you actually did. Please be specific about your contribution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40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962656" cy="500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5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en-GB" sz="25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GB" sz="25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not give examples of things you are aware of but did  not have any active involvement in. </a:t>
            </a:r>
            <a:endParaRPr lang="en-GB" sz="25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5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3- </a:t>
            </a:r>
            <a:r>
              <a:rPr lang="en-GB" sz="25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GB" sz="25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concise. Keep in the space provided and do not do into unnecessary details</a:t>
            </a:r>
            <a:endParaRPr lang="en-GB" sz="25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24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333417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It is called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Biodata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or some times awaited application blank. The answer format is usually multiple choice, so the form is susceptible to machine marking which in terms of time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is an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advantage.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10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865376"/>
            <a:ext cx="2798064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information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applicant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provide will be used as a basis for deciding whom to shortlist for the next stage of the selection process.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55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7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Achievement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Drive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Please give an example of when you achieved something difficult. Please cover: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What the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objective was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</a:rPr>
              <a:t>2-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 Any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obstacles you encountered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03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97156"/>
            <a:ext cx="296265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3-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How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you overcame them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4-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How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you felt about these obstacles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5-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What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outcome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84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79055"/>
            <a:ext cx="2715768" cy="3754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Influencing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Please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gives us an example when you persuaded someone to do something for you.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Please cover:-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54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stakes were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What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consequences of failure would have been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3-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exactly you did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4-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What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outcome was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48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1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30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endParaRPr lang="en-GB" sz="30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Please describe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 complex problem you have tackled outlining in detailed how you set about solving it.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Please cover:-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30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12264"/>
            <a:ext cx="2962656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you identified the problem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What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information you gather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3-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analysis you carried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80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14860"/>
            <a:ext cx="296265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4-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option-priorities you considered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5-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You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rational for doing what you did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6-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What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outcome was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786384" y="281471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Extra Bits on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31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Application Forms Guidelines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Application Forms Guidelines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9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78399"/>
            <a:ext cx="2715768" cy="2661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1-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Each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of the questions on the form is designed to elicit evidence on one particular competencies.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Application Forms Guidelines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97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52376"/>
            <a:ext cx="2962656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question might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be:- 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Did your parents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1-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Always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help you with your school work?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, help you with your school work?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54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71135"/>
            <a:ext cx="2962656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Each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competency should be assessed using the following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rating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Strong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evidence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Acceptable evidence</a:t>
            </a:r>
          </a:p>
          <a:p>
            <a:pPr>
              <a:lnSpc>
                <a:spcPct val="107000"/>
              </a:lnSpc>
            </a:pPr>
            <a:r>
              <a:rPr lang="en-GB" sz="2600" b="1" dirty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Poor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evidence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Application Forms Guidelines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90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18883"/>
            <a:ext cx="2962656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Behavioural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indicators are provided for each of the competencies. These will help you award a rating for each competency.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Application Forms Guidelines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18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1-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Every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form should be given due consideration. At times, it can become tedious and extremely hard work but for fairness’s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sake……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Application Forms Guidelines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84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715768" cy="4142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GB" sz="28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…..it </a:t>
            </a:r>
            <a:r>
              <a:rPr lang="en-GB" sz="28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is essential that all applications are rated using a consistent approach.</a:t>
            </a:r>
            <a:endParaRPr lang="en-GB" sz="28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Rating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should be given on the following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basis:-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Application Forms Guidelines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32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50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ratings-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Strong </a:t>
            </a: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evidence </a:t>
            </a:r>
            <a:endParaRPr lang="en-GB" sz="2600" b="1" dirty="0" smtClean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answer is clear and directly answers the question asked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b-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answers contain most of the indicators (two-third or more)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Application Forms Guidelines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71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 Ratings </a:t>
            </a: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Acceptable </a:t>
            </a: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vidence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answer gives indications that evidence is present, but it is somewhat vague and needs to be explored more at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interview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Application Forms Guidelines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41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59552" y="2759640"/>
            <a:ext cx="2962656" cy="2232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b-</a:t>
            </a:r>
            <a:r>
              <a:rPr lang="en-GB" sz="26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2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answer contains some indicators (approximately half)</a:t>
            </a:r>
            <a:endParaRPr lang="en-GB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Application Forms Guidelines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50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88839"/>
            <a:ext cx="2962655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 Ratings </a:t>
            </a: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Poor evidence/lack </a:t>
            </a: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evidence 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answer doses not relate to the question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b-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answer contains few indicators (one or two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Application Forms Guidelines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42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Pre-employment testing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Pre-employment Testing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1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029968"/>
            <a:ext cx="28803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FF0000"/>
                </a:solidFill>
                <a:latin typeface="Cambria" panose="02040503050406030204" pitchFamily="18" charset="0"/>
              </a:rPr>
              <a:t>How </a:t>
            </a:r>
            <a:r>
              <a:rPr lang="en-GB" sz="26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Pre-employment </a:t>
            </a:r>
            <a:r>
              <a:rPr lang="en-GB" sz="2600" b="1" dirty="0">
                <a:solidFill>
                  <a:srgbClr val="FF0000"/>
                </a:solidFill>
                <a:latin typeface="Cambria" panose="02040503050406030204" pitchFamily="18" charset="0"/>
              </a:rPr>
              <a:t>Tests Are </a:t>
            </a:r>
            <a:r>
              <a:rPr lang="en-GB" sz="26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Used</a:t>
            </a:r>
          </a:p>
          <a:p>
            <a:r>
              <a:rPr lang="en-US" sz="2600" dirty="0" smtClean="0">
                <a:latin typeface="Adobe calson pro bold"/>
              </a:rPr>
              <a:t>Employers typically use pre-employment tests to </a:t>
            </a:r>
            <a:r>
              <a:rPr lang="en-US" sz="2600" i="1" dirty="0" smtClean="0">
                <a:solidFill>
                  <a:srgbClr val="FF0000"/>
                </a:solidFill>
                <a:latin typeface="Adobe calson pro bold"/>
              </a:rPr>
              <a:t>accomplish two primary objectives</a:t>
            </a:r>
            <a:r>
              <a:rPr lang="en-US" dirty="0" smtClean="0">
                <a:latin typeface="Adobe calson pro bold"/>
              </a:rPr>
              <a:t>: </a:t>
            </a:r>
            <a:endParaRPr lang="en-GB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Pre-employment Testing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91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78399"/>
            <a:ext cx="2715768" cy="2661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3-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Seldom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help you with your school work?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4-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Never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help you with your school work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37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</a:rPr>
              <a:t>Eliciting </a:t>
            </a:r>
            <a:r>
              <a:rPr lang="en-GB" sz="2600" dirty="0">
                <a:latin typeface="Adobe calson pro bold"/>
              </a:rPr>
              <a:t>an applicant’s </a:t>
            </a:r>
            <a:r>
              <a:rPr lang="en-GB" sz="2600" i="1" dirty="0">
                <a:solidFill>
                  <a:srgbClr val="FF0000"/>
                </a:solidFill>
                <a:latin typeface="Adobe calson pro bold"/>
              </a:rPr>
              <a:t>undesirable traits and identifying characteristics </a:t>
            </a:r>
            <a:r>
              <a:rPr lang="en-GB" sz="2600" dirty="0">
                <a:latin typeface="Adobe calson pro bold"/>
              </a:rPr>
              <a:t>that most closely match the qualities required in the available job. 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Pre-employment Testing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93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817447"/>
            <a:ext cx="255117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</a:rPr>
              <a:t>Speciﬁcally</a:t>
            </a:r>
            <a:r>
              <a:rPr lang="en-GB" sz="2600" dirty="0">
                <a:latin typeface="Adobe calson pro bold"/>
              </a:rPr>
              <a:t>, tests given to </a:t>
            </a:r>
            <a:r>
              <a:rPr lang="en-GB" sz="2600" i="1" dirty="0">
                <a:solidFill>
                  <a:srgbClr val="FF0000"/>
                </a:solidFill>
                <a:latin typeface="Adobe calson pro bold"/>
              </a:rPr>
              <a:t>prospective employees </a:t>
            </a:r>
            <a:r>
              <a:rPr lang="en-GB" sz="2600" dirty="0">
                <a:latin typeface="Adobe calson pro bold"/>
              </a:rPr>
              <a:t>may help to: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Pre-employment Testing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73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1-</a:t>
            </a:r>
            <a:r>
              <a:rPr lang="en-GB" sz="2600" dirty="0" smtClean="0">
                <a:latin typeface="Adobe calson pro bold"/>
              </a:rPr>
              <a:t> Predict acceptable or unacceptable on-the-job behaviour</a:t>
            </a: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2-</a:t>
            </a:r>
            <a:r>
              <a:rPr lang="en-GB" sz="2600" dirty="0" smtClean="0">
                <a:solidFill>
                  <a:srgbClr val="FF0000"/>
                </a:solidFill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Minimize or eliminate bias in the interview and selection process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Pre-employment Testing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86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3-</a:t>
            </a:r>
            <a:r>
              <a:rPr lang="en-GB" sz="2600" dirty="0" smtClean="0">
                <a:latin typeface="Adobe calson pro bold"/>
              </a:rPr>
              <a:t> Allow </a:t>
            </a:r>
            <a:r>
              <a:rPr lang="en-GB" sz="2600" dirty="0">
                <a:latin typeface="Adobe calson pro bold"/>
              </a:rPr>
              <a:t>employers to identify potentially unﬁt </a:t>
            </a:r>
            <a:r>
              <a:rPr lang="en-GB" sz="2600" dirty="0" smtClean="0">
                <a:latin typeface="Adobe calson pro bold"/>
              </a:rPr>
              <a:t>workers. </a:t>
            </a: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4-</a:t>
            </a:r>
            <a:r>
              <a:rPr lang="en-GB" sz="2600" dirty="0" smtClean="0">
                <a:latin typeface="Adobe calson pro bold"/>
              </a:rPr>
              <a:t> </a:t>
            </a:r>
            <a:r>
              <a:rPr lang="en-GB" sz="2600" dirty="0">
                <a:latin typeface="Adobe calson pro bold"/>
              </a:rPr>
              <a:t>Identify responsible individuals, capable of working under certain working </a:t>
            </a:r>
            <a:r>
              <a:rPr lang="en-GB" sz="2600" dirty="0" smtClean="0">
                <a:latin typeface="Adobe calson pro bold"/>
              </a:rPr>
              <a:t>conditions.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Pre-employment Testing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03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5-</a:t>
            </a:r>
            <a:r>
              <a:rPr lang="en-GB" sz="2600" dirty="0" smtClean="0">
                <a:latin typeface="Adobe calson pro bold"/>
              </a:rPr>
              <a:t> Reduce </a:t>
            </a:r>
            <a:r>
              <a:rPr lang="en-GB" sz="2600" dirty="0">
                <a:latin typeface="Adobe calson pro bold"/>
              </a:rPr>
              <a:t>the cost of recruiting, hiring, and </a:t>
            </a:r>
            <a:r>
              <a:rPr lang="en-GB" sz="2600" dirty="0" smtClean="0">
                <a:latin typeface="Adobe calson pro bold"/>
              </a:rPr>
              <a:t>training.</a:t>
            </a: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6-</a:t>
            </a:r>
            <a:r>
              <a:rPr lang="en-GB" sz="2600" dirty="0" smtClean="0">
                <a:solidFill>
                  <a:srgbClr val="FF0000"/>
                </a:solidFill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Identify </a:t>
            </a:r>
            <a:r>
              <a:rPr lang="en-GB" sz="2600" dirty="0">
                <a:latin typeface="Adobe calson pro bold"/>
              </a:rPr>
              <a:t>future ‘‘superstars</a:t>
            </a:r>
            <a:r>
              <a:rPr lang="en-GB" sz="2600" dirty="0" smtClean="0">
                <a:latin typeface="Adobe calson pro bold"/>
              </a:rPr>
              <a:t>’’. </a:t>
            </a: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7-</a:t>
            </a:r>
            <a:r>
              <a:rPr lang="en-GB" sz="2600" dirty="0" smtClean="0">
                <a:solidFill>
                  <a:srgbClr val="FF0000"/>
                </a:solidFill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 </a:t>
            </a:r>
            <a:r>
              <a:rPr lang="en-GB" sz="2600" dirty="0">
                <a:latin typeface="Adobe calson pro bold"/>
              </a:rPr>
              <a:t>Identify additional job factors that should be taken into </a:t>
            </a:r>
            <a:r>
              <a:rPr lang="en-GB" sz="2600" dirty="0" smtClean="0">
                <a:latin typeface="Adobe calson pro bold"/>
              </a:rPr>
              <a:t>account.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Pre-employment Testing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05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6856"/>
            <a:ext cx="279806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8-</a:t>
            </a:r>
            <a:r>
              <a:rPr lang="en-GB" sz="2600" b="1" i="1" dirty="0" smtClean="0"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Safeguard </a:t>
            </a:r>
            <a:r>
              <a:rPr lang="en-GB" sz="2600" dirty="0">
                <a:latin typeface="Adobe calson pro bold"/>
              </a:rPr>
              <a:t>against so-called professional applicants who pride themselves on being able to mislead </a:t>
            </a:r>
            <a:r>
              <a:rPr lang="en-GB" sz="2600" dirty="0" smtClean="0">
                <a:latin typeface="Adobe calson pro bold"/>
              </a:rPr>
              <a:t>interviewers.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Pre-employment Testing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89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7980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9-</a:t>
            </a:r>
            <a:r>
              <a:rPr lang="en-GB" sz="2600" dirty="0" smtClean="0">
                <a:latin typeface="Adobe calson pro bold"/>
              </a:rPr>
              <a:t> Identify </a:t>
            </a:r>
            <a:r>
              <a:rPr lang="en-GB" sz="2600" dirty="0">
                <a:latin typeface="Adobe calson pro bold"/>
              </a:rPr>
              <a:t>workers who will need extra assistance or </a:t>
            </a:r>
            <a:r>
              <a:rPr lang="en-GB" sz="2600" dirty="0" smtClean="0">
                <a:latin typeface="Adobe calson pro bold"/>
              </a:rPr>
              <a:t>training. </a:t>
            </a: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10-</a:t>
            </a:r>
            <a:r>
              <a:rPr lang="en-GB" sz="2600" dirty="0" smtClean="0">
                <a:latin typeface="Adobe calson pro bold"/>
              </a:rPr>
              <a:t> Flush </a:t>
            </a:r>
            <a:r>
              <a:rPr lang="en-GB" sz="2600" dirty="0">
                <a:latin typeface="Adobe calson pro bold"/>
              </a:rPr>
              <a:t>out factors that </a:t>
            </a:r>
            <a:r>
              <a:rPr lang="en-GB" sz="2600" dirty="0" smtClean="0">
                <a:latin typeface="Adobe calson pro bold"/>
              </a:rPr>
              <a:t> could </a:t>
            </a:r>
            <a:r>
              <a:rPr lang="en-GB" sz="2600" dirty="0">
                <a:latin typeface="Adobe calson pro bold"/>
              </a:rPr>
              <a:t>prove to be detrimental on the </a:t>
            </a:r>
            <a:r>
              <a:rPr lang="en-GB" sz="2600" dirty="0" smtClean="0">
                <a:latin typeface="Adobe calson pro bold"/>
              </a:rPr>
              <a:t>job. 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Pre-employment Testing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9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30368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Testing Advantages &amp; Disadvantages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Testing Adv. &amp; Disadv</a:t>
            </a:r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306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FF0000"/>
                </a:solidFill>
                <a:latin typeface="Cambria" panose="02040503050406030204" pitchFamily="18" charset="0"/>
              </a:rPr>
              <a:t>Testing Advantages </a:t>
            </a:r>
            <a:endParaRPr lang="en-GB" sz="2600" b="1" dirty="0" smtClean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r>
              <a:rPr lang="en-GB" sz="2600" dirty="0" smtClean="0">
                <a:latin typeface="Adobe calson pro bold"/>
              </a:rPr>
              <a:t>In </a:t>
            </a:r>
            <a:r>
              <a:rPr lang="en-GB" sz="2600" dirty="0">
                <a:latin typeface="Adobe calson pro bold"/>
              </a:rPr>
              <a:t>simplest terms, </a:t>
            </a:r>
            <a:r>
              <a:rPr lang="en-GB" sz="2600" dirty="0" smtClean="0">
                <a:latin typeface="Adobe calson pro bold"/>
              </a:rPr>
              <a:t>pre-employment </a:t>
            </a:r>
            <a:r>
              <a:rPr lang="en-GB" sz="2600" dirty="0">
                <a:latin typeface="Adobe calson pro bold"/>
              </a:rPr>
              <a:t>and employment tests are deﬁned as </a:t>
            </a:r>
            <a:r>
              <a:rPr lang="en-GB" sz="2600" i="1" dirty="0">
                <a:solidFill>
                  <a:srgbClr val="FF0000"/>
                </a:solidFill>
                <a:latin typeface="Adobe calson pro bold"/>
              </a:rPr>
              <a:t>procedures for determining job suitability</a:t>
            </a:r>
            <a:r>
              <a:rPr lang="en-GB" sz="2600" dirty="0">
                <a:latin typeface="Adobe cals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Testing Adv. &amp; Disadv</a:t>
            </a:r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107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1-</a:t>
            </a:r>
            <a:r>
              <a:rPr lang="en-GB" sz="2600" b="1" i="1" dirty="0" smtClean="0"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Enables </a:t>
            </a:r>
            <a:r>
              <a:rPr lang="en-GB" sz="2600" dirty="0">
                <a:latin typeface="Adobe calson pro bold"/>
              </a:rPr>
              <a:t>employers to match an individual’s abilities and potential with the requirements of a given </a:t>
            </a:r>
            <a:r>
              <a:rPr lang="en-GB" sz="2600" dirty="0" smtClean="0">
                <a:latin typeface="Adobe calson pro bold"/>
              </a:rPr>
              <a:t>job. </a:t>
            </a: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2-</a:t>
            </a:r>
            <a:r>
              <a:rPr lang="en-GB" sz="2600" dirty="0" smtClean="0">
                <a:latin typeface="Adobe calson pro bold"/>
              </a:rPr>
              <a:t> Identiﬁes </a:t>
            </a:r>
            <a:r>
              <a:rPr lang="en-GB" sz="2600" dirty="0">
                <a:latin typeface="Adobe calson pro bold"/>
              </a:rPr>
              <a:t>certain desirable and undesirable </a:t>
            </a:r>
            <a:r>
              <a:rPr lang="en-GB" sz="2600" dirty="0" smtClean="0">
                <a:latin typeface="Adobe calson pro bold"/>
              </a:rPr>
              <a:t>traits.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Testing Adv. &amp; Disadv</a:t>
            </a:r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922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52376"/>
            <a:ext cx="2962656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ore objectively:-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How many houses did you own by the age of 25?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1-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3-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4-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&gt;2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0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63347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3-</a:t>
            </a:r>
            <a:r>
              <a:rPr lang="en-GB" sz="2600" dirty="0" smtClean="0">
                <a:solidFill>
                  <a:srgbClr val="FF0000"/>
                </a:solidFill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Protects </a:t>
            </a:r>
            <a:r>
              <a:rPr lang="en-GB" sz="2600" dirty="0">
                <a:latin typeface="Adobe calson pro bold"/>
              </a:rPr>
              <a:t>against charges of negligent </a:t>
            </a:r>
            <a:r>
              <a:rPr lang="en-GB" sz="2600" dirty="0" smtClean="0">
                <a:latin typeface="Adobe calson pro bold"/>
              </a:rPr>
              <a:t>hiring</a:t>
            </a: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4-</a:t>
            </a:r>
            <a:r>
              <a:rPr lang="en-GB" sz="2600" dirty="0" smtClean="0">
                <a:latin typeface="Adobe calson pro bold"/>
              </a:rPr>
              <a:t> Substitutes </a:t>
            </a:r>
            <a:r>
              <a:rPr lang="en-GB" sz="2600" dirty="0">
                <a:latin typeface="Adobe calson pro bold"/>
              </a:rPr>
              <a:t>for reference checks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Testing Adv. &amp; Disadv</a:t>
            </a:r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942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6334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5-</a:t>
            </a:r>
            <a:r>
              <a:rPr lang="en-GB" sz="2600" dirty="0" smtClean="0">
                <a:latin typeface="Adobe calson pro bold"/>
              </a:rPr>
              <a:t> Is </a:t>
            </a:r>
            <a:r>
              <a:rPr lang="en-GB" sz="2600" dirty="0">
                <a:latin typeface="Adobe calson pro bold"/>
              </a:rPr>
              <a:t>inherently objective, if </a:t>
            </a:r>
            <a:r>
              <a:rPr lang="en-GB" sz="2600" dirty="0" smtClean="0">
                <a:latin typeface="Adobe calson pro bold"/>
              </a:rPr>
              <a:t>validated.</a:t>
            </a:r>
          </a:p>
          <a:p>
            <a:r>
              <a:rPr lang="en-GB" sz="2600" b="1" i="1" dirty="0">
                <a:solidFill>
                  <a:srgbClr val="FF0000"/>
                </a:solidFill>
                <a:latin typeface="Adobe calson pro bold"/>
              </a:rPr>
              <a:t>6</a:t>
            </a:r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- </a:t>
            </a:r>
            <a:r>
              <a:rPr lang="en-GB" sz="2600" dirty="0">
                <a:latin typeface="Adobe calson pro bold"/>
              </a:rPr>
              <a:t>Distinguishes between otherwise similarly qualiﬁed </a:t>
            </a:r>
            <a:r>
              <a:rPr lang="en-GB" sz="2600" dirty="0" smtClean="0">
                <a:latin typeface="Adobe calson pro bold"/>
              </a:rPr>
              <a:t>applicants.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Testing Adv. &amp; Disadv</a:t>
            </a:r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614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FF0000"/>
                </a:solidFill>
                <a:latin typeface="Cambria" panose="02040503050406030204" pitchFamily="18" charset="0"/>
              </a:rPr>
              <a:t>Testing Disadvantages</a:t>
            </a: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1- </a:t>
            </a:r>
            <a:r>
              <a:rPr lang="en-GB" sz="2600" dirty="0" smtClean="0">
                <a:latin typeface="Adobe calson pro bold"/>
              </a:rPr>
              <a:t>Substitutes </a:t>
            </a:r>
            <a:r>
              <a:rPr lang="en-GB" sz="2600" dirty="0">
                <a:latin typeface="Adobe calson pro bold"/>
              </a:rPr>
              <a:t>for effective interviewing skills </a:t>
            </a:r>
            <a:endParaRPr lang="en-GB" sz="2600" dirty="0" smtClean="0">
              <a:latin typeface="Adobe calson pro bold"/>
            </a:endParaRP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2- </a:t>
            </a:r>
            <a:r>
              <a:rPr lang="en-GB" sz="2600" dirty="0" smtClean="0">
                <a:latin typeface="Adobe calson pro bold"/>
              </a:rPr>
              <a:t> </a:t>
            </a:r>
            <a:r>
              <a:rPr lang="en-GB" sz="2600" dirty="0">
                <a:latin typeface="Adobe calson pro bold"/>
              </a:rPr>
              <a:t>Attempts to predict who will do well </a:t>
            </a:r>
            <a:endParaRPr lang="en-GB" sz="2600" dirty="0" smtClean="0">
              <a:latin typeface="Adobe calson pro bold"/>
            </a:endParaRP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3-</a:t>
            </a:r>
            <a:r>
              <a:rPr lang="en-GB" sz="2600" dirty="0" smtClean="0">
                <a:solidFill>
                  <a:srgbClr val="FF0000"/>
                </a:solidFill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Screens </a:t>
            </a:r>
            <a:r>
              <a:rPr lang="en-GB" sz="2600" dirty="0">
                <a:latin typeface="Adobe calson pro bold"/>
              </a:rPr>
              <a:t>out qualiﬁed individuals who do not test well 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Testing Adv. &amp; Disadv</a:t>
            </a:r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071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4-</a:t>
            </a:r>
            <a:r>
              <a:rPr lang="en-GB" sz="2600" dirty="0" smtClean="0">
                <a:latin typeface="Adobe calson pro bold"/>
              </a:rPr>
              <a:t> Attempts </a:t>
            </a:r>
            <a:r>
              <a:rPr lang="en-GB" sz="2600" dirty="0">
                <a:latin typeface="Adobe calson pro bold"/>
              </a:rPr>
              <a:t>to evaluate future job </a:t>
            </a:r>
            <a:r>
              <a:rPr lang="en-GB" sz="2600" dirty="0" smtClean="0">
                <a:latin typeface="Adobe calson pro bold"/>
              </a:rPr>
              <a:t>suitability.</a:t>
            </a: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5-</a:t>
            </a:r>
            <a:r>
              <a:rPr lang="en-GB" sz="2600" dirty="0" smtClean="0">
                <a:solidFill>
                  <a:srgbClr val="FF0000"/>
                </a:solidFill>
                <a:latin typeface="Adobe calson pro bold"/>
              </a:rPr>
              <a:t> </a:t>
            </a:r>
            <a:r>
              <a:rPr lang="en-GB" sz="2600" dirty="0">
                <a:latin typeface="Adobe calson pro bold"/>
              </a:rPr>
              <a:t>Substitutes for on-the-job training in jobs requiring minimal </a:t>
            </a:r>
            <a:r>
              <a:rPr lang="en-GB" sz="2600" dirty="0" smtClean="0">
                <a:latin typeface="Adobe calson pro bold"/>
              </a:rPr>
              <a:t>learning. </a:t>
            </a: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on pro bold"/>
              </a:rPr>
              <a:t>6-</a:t>
            </a:r>
            <a:r>
              <a:rPr lang="en-GB" sz="2600" dirty="0" smtClean="0">
                <a:latin typeface="Adobe calson pro bold"/>
              </a:rPr>
              <a:t> Is </a:t>
            </a:r>
            <a:r>
              <a:rPr lang="en-GB" sz="2600" dirty="0">
                <a:latin typeface="Adobe calson pro bold"/>
              </a:rPr>
              <a:t>viewed as solving multiple employment </a:t>
            </a:r>
            <a:r>
              <a:rPr lang="en-GB" sz="2600" dirty="0" smtClean="0">
                <a:latin typeface="Adobe calson pro bold"/>
              </a:rPr>
              <a:t>problems.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Testing Adv. &amp; Disadv</a:t>
            </a:r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978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4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It has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been clear that hard data - objective and verifiable – are more stable and reliable over, say, a five-year period, then soft data – subjective and unverifiable.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46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33417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V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ariables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like highest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</a:rPr>
              <a:t>qualifications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</a:rPr>
              <a:t>and birth orders are preferred to, shall we say, position on capital punishment or whether your parents helped you with your school work.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56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9152"/>
            <a:ext cx="296265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In the USA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Bio-data </a:t>
            </a:r>
            <a:r>
              <a:rPr lang="en-GB" sz="2600" dirty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has been shown to be used successfully to predict success as a </a:t>
            </a:r>
            <a:r>
              <a:rPr lang="en-GB" sz="2600" dirty="0" smtClean="0">
                <a:latin typeface="Adobe Caslon Pro Bold"/>
                <a:ea typeface="Times New Roman" panose="02020603050405020304" pitchFamily="18" charset="0"/>
                <a:cs typeface="Times New Roman" panose="02020603050405020304" pitchFamily="18" charset="0"/>
              </a:rPr>
              <a:t>researcher, Engineer…..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Bio Data and Application Forms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91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16492</TotalTime>
  <Words>1739</Words>
  <Application>Microsoft Office PowerPoint</Application>
  <PresentationFormat>On-screen Show (4:3)</PresentationFormat>
  <Paragraphs>249</Paragraphs>
  <Slides>63</Slides>
  <Notes>63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854</cp:revision>
  <dcterms:created xsi:type="dcterms:W3CDTF">2006-08-16T00:00:00Z</dcterms:created>
  <dcterms:modified xsi:type="dcterms:W3CDTF">2016-02-10T13:21:59Z</dcterms:modified>
</cp:coreProperties>
</file>