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3"/>
  </p:notesMasterIdLst>
  <p:sldIdLst>
    <p:sldId id="978" r:id="rId2"/>
    <p:sldId id="867" r:id="rId3"/>
    <p:sldId id="872" r:id="rId4"/>
    <p:sldId id="873" r:id="rId5"/>
    <p:sldId id="1030" r:id="rId6"/>
    <p:sldId id="888" r:id="rId7"/>
    <p:sldId id="874" r:id="rId8"/>
    <p:sldId id="889" r:id="rId9"/>
    <p:sldId id="876" r:id="rId10"/>
    <p:sldId id="877" r:id="rId11"/>
    <p:sldId id="890" r:id="rId12"/>
    <p:sldId id="891" r:id="rId13"/>
    <p:sldId id="979" r:id="rId14"/>
    <p:sldId id="879" r:id="rId15"/>
    <p:sldId id="1026" r:id="rId16"/>
    <p:sldId id="880" r:id="rId17"/>
    <p:sldId id="897" r:id="rId18"/>
    <p:sldId id="892" r:id="rId19"/>
    <p:sldId id="881" r:id="rId20"/>
    <p:sldId id="893" r:id="rId21"/>
    <p:sldId id="882" r:id="rId22"/>
    <p:sldId id="883" r:id="rId23"/>
    <p:sldId id="894" r:id="rId24"/>
    <p:sldId id="980" r:id="rId25"/>
    <p:sldId id="884" r:id="rId26"/>
    <p:sldId id="895" r:id="rId27"/>
    <p:sldId id="885" r:id="rId28"/>
    <p:sldId id="1027" r:id="rId29"/>
    <p:sldId id="896" r:id="rId30"/>
    <p:sldId id="886" r:id="rId31"/>
    <p:sldId id="887" r:id="rId32"/>
    <p:sldId id="898" r:id="rId33"/>
    <p:sldId id="899" r:id="rId34"/>
    <p:sldId id="900" r:id="rId35"/>
    <p:sldId id="901" r:id="rId36"/>
    <p:sldId id="902" r:id="rId37"/>
    <p:sldId id="1000" r:id="rId38"/>
    <p:sldId id="1001" r:id="rId39"/>
    <p:sldId id="1002" r:id="rId40"/>
    <p:sldId id="1003" r:id="rId41"/>
    <p:sldId id="1004" r:id="rId42"/>
    <p:sldId id="1005" r:id="rId43"/>
    <p:sldId id="1006" r:id="rId44"/>
    <p:sldId id="981" r:id="rId45"/>
    <p:sldId id="903" r:id="rId46"/>
    <p:sldId id="908" r:id="rId47"/>
    <p:sldId id="904" r:id="rId48"/>
    <p:sldId id="1031" r:id="rId49"/>
    <p:sldId id="905" r:id="rId50"/>
    <p:sldId id="907" r:id="rId51"/>
    <p:sldId id="915" r:id="rId52"/>
    <p:sldId id="909" r:id="rId53"/>
    <p:sldId id="914" r:id="rId54"/>
    <p:sldId id="910" r:id="rId55"/>
    <p:sldId id="911" r:id="rId56"/>
    <p:sldId id="912" r:id="rId57"/>
    <p:sldId id="1028" r:id="rId58"/>
    <p:sldId id="913" r:id="rId59"/>
    <p:sldId id="983" r:id="rId60"/>
    <p:sldId id="984" r:id="rId61"/>
    <p:sldId id="985" r:id="rId62"/>
    <p:sldId id="986" r:id="rId63"/>
    <p:sldId id="1029" r:id="rId64"/>
    <p:sldId id="987" r:id="rId65"/>
    <p:sldId id="988" r:id="rId66"/>
    <p:sldId id="989" r:id="rId67"/>
    <p:sldId id="990" r:id="rId68"/>
    <p:sldId id="995" r:id="rId69"/>
    <p:sldId id="927" r:id="rId70"/>
    <p:sldId id="928" r:id="rId71"/>
    <p:sldId id="962" r:id="rId72"/>
    <p:sldId id="929" r:id="rId73"/>
    <p:sldId id="930" r:id="rId74"/>
    <p:sldId id="964" r:id="rId75"/>
    <p:sldId id="965" r:id="rId76"/>
    <p:sldId id="963" r:id="rId77"/>
    <p:sldId id="932" r:id="rId78"/>
    <p:sldId id="966" r:id="rId79"/>
    <p:sldId id="967" r:id="rId80"/>
    <p:sldId id="997" r:id="rId81"/>
    <p:sldId id="969" r:id="rId82"/>
    <p:sldId id="968" r:id="rId83"/>
    <p:sldId id="934" r:id="rId84"/>
    <p:sldId id="970" r:id="rId85"/>
    <p:sldId id="971" r:id="rId86"/>
    <p:sldId id="935" r:id="rId87"/>
    <p:sldId id="936" r:id="rId88"/>
    <p:sldId id="937" r:id="rId89"/>
    <p:sldId id="972" r:id="rId90"/>
    <p:sldId id="938" r:id="rId91"/>
    <p:sldId id="973" r:id="rId9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880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7EC234"/>
    <a:srgbClr val="6BA42C"/>
    <a:srgbClr val="E20000"/>
    <a:srgbClr val="00A7E2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15" autoAdjust="0"/>
    <p:restoredTop sz="94316" autoAdjust="0"/>
  </p:normalViewPr>
  <p:slideViewPr>
    <p:cSldViewPr snapToObjects="1">
      <p:cViewPr>
        <p:scale>
          <a:sx n="70" d="100"/>
          <a:sy n="70" d="100"/>
        </p:scale>
        <p:origin x="-11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2/2/2016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6527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065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314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9171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9171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1998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2302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2280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328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8386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35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7873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7120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947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1903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2528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2528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149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9783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8546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501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6449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0709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9193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1467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52573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3171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8473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40602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54532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16695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7337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15995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20906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68470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06065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57083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509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54394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45043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43993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77324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60281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25404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7360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40817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40817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55429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1407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04334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66155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93604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93604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76651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36345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84186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88843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159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12571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39579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23641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72440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173123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63013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67255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72304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4708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412942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07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060433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85745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14762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98446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50807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04308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81039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406076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39678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3099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0725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64005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674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Strategic Selection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Strategic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4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US" sz="2600" b="1" i="1" dirty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Microsoft</a:t>
            </a:r>
            <a:r>
              <a:rPr lang="en-US" sz="2600" dirty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hiring a strong workforce that contribute to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achieve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company strategic objectives is taken so seriously that senior executives are as actively involved as everyone else.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Strategic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72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Dell Computer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Corporation has a consultant conduct a lengthy behavioral interview and extensive paper pencil testing with applicants as well as novel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approaches…. 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Strategic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54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55010" y="2039969"/>
            <a:ext cx="265571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….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such as pre-employment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dinners, cocktail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parties, work experience programs, on site visit and summer internships.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Strategic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1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Selection Policy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97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5511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Selection policy</a:t>
            </a:r>
            <a:endParaRPr lang="en-GB" sz="3000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5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For an organization to achieve it HR objectives selection decision must </a:t>
            </a:r>
            <a:r>
              <a:rPr lang="en-US" sz="25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conform </a:t>
            </a:r>
            <a:r>
              <a:rPr lang="en-US" sz="25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with corporate policy. </a:t>
            </a:r>
            <a:endParaRPr lang="en-US" sz="2500" dirty="0" smtClean="0"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11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47672"/>
            <a:ext cx="2468880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Selection policy</a:t>
            </a:r>
            <a:endParaRPr lang="en-GB" sz="3000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5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5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good policy is essential as it communicates clearly what a company selection goals are</a:t>
            </a:r>
            <a:r>
              <a:rPr lang="en-US" sz="25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6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6164" y="2745855"/>
            <a:ext cx="27168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Management needs to consider following factors:-</a:t>
            </a:r>
            <a:endParaRPr lang="en-GB" sz="2800" b="1" i="1" dirty="0">
              <a:solidFill>
                <a:srgbClr val="FF0000"/>
              </a:solidFill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38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Equal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mployment Opportunities: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are the company’s attitudes and approaches toward hiring a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woman…. 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60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1090" y="2193191"/>
            <a:ext cx="258734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…….Minorities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, older employees and people with disabilities? What will be selection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criteria? 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29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9948" y="2039969"/>
            <a:ext cx="28676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Quality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people: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Does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company want to hire the top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MBA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graduates from the best universities or the high schools graduates? 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2194560"/>
            <a:ext cx="263347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itchFamily="34" charset="0"/>
              </a:rPr>
              <a:t>Strategic Selection</a:t>
            </a:r>
          </a:p>
          <a:p>
            <a:r>
              <a:rPr lang="en-US" sz="2600" dirty="0" smtClean="0">
                <a:latin typeface="Adobe calson pro bold"/>
              </a:rPr>
              <a:t>The hiring </a:t>
            </a:r>
            <a:r>
              <a:rPr lang="en-US" sz="2600" dirty="0">
                <a:latin typeface="Adobe calson pro bold"/>
              </a:rPr>
              <a:t>and retention of key human resource is critical issue for the organization. </a:t>
            </a:r>
            <a:endParaRPr lang="en-GB" sz="2600" dirty="0" smtClean="0">
              <a:latin typeface="Adobe calson pro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Strategic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91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64564" y="2039969"/>
            <a:ext cx="28930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will the suitability of candidates be measured? Will the emphasis on cultural fit and attitudes technical skills or academic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qualification?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57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453896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Sources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people: </a:t>
            </a:r>
            <a:r>
              <a:rPr lang="en-US" sz="25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Does </a:t>
            </a:r>
            <a:r>
              <a:rPr lang="en-US" sz="25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company want to promote from within? Have a mix of internal and external people? Rely solely on external source? Generate applicants domestically? Internationally? </a:t>
            </a:r>
            <a:r>
              <a:rPr lang="en-US" sz="25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5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70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Management Role:</a:t>
            </a:r>
          </a:p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Who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in the company will make the final decision to hire? What is the role of the HR department? What is the role of the line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manager?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03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7157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what extent will senior executive be involved? (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HP,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for example, has shifted much of its hiring responsibilities from HR to line manager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16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Selection Policy 2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46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Selection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Techniques: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multiple interviews be employed? Will psychological test be used? Will assessment centers be used for executive’s selection? 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4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350309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will specific skills be measured? Will all applicants be required to undertake a medical examination? Will genetic screening or HIV/AIDS testing be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undertaken?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64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968377"/>
            <a:ext cx="271576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Employment consultants</a:t>
            </a:r>
            <a:r>
              <a:rPr lang="en-US" sz="24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>
              <a:spcAft>
                <a:spcPts val="0"/>
              </a:spcAft>
            </a:pPr>
            <a:r>
              <a:rPr lang="en-US" sz="24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en-US" sz="24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external employment agencies management recruiters or executives search consultant be used? </a:t>
            </a:r>
            <a:endParaRPr lang="en-GB" sz="2400" dirty="0"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34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55117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Employment consultants:</a:t>
            </a:r>
          </a:p>
          <a:p>
            <a:pPr lvl="0">
              <a:spcAft>
                <a:spcPts val="0"/>
              </a:spcAft>
            </a:pP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so, for what position? In what situation? Who will choose the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consultant? </a:t>
            </a:r>
            <a:endParaRPr lang="en-GB" sz="2600" dirty="0"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79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Industrial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relation: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there any trade union restrictions or membership requirement regarding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employment? 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23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1772" y="1804452"/>
            <a:ext cx="291584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Increased </a:t>
            </a:r>
            <a:r>
              <a:rPr lang="en-US" sz="2600" dirty="0">
                <a:latin typeface="Adobe calson pro bold"/>
              </a:rPr>
              <a:t>international competition, pressure for increased performance, corporate mergers and </a:t>
            </a:r>
            <a:r>
              <a:rPr lang="en-US" sz="2600" dirty="0" smtClean="0">
                <a:latin typeface="Adobe calson pro bold"/>
              </a:rPr>
              <a:t>acquisitions, mean that…..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Strategic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86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5" y="1618488"/>
            <a:ext cx="2880361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Legal Issues: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there any legal restrictions or requirements regarding employment (for example, only a licensed person can be employed as an electrician or nurse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64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88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Organizational structure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&amp; Business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objectives: </a:t>
            </a:r>
            <a:endParaRPr lang="en-US" sz="2600" b="1" dirty="0" smtClean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company’s selection policies and practice in harmony with organization strategic business objectives? 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72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568934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candidate selected have the personal characteristic, skills, knowledge, abilities and formal qualifications required by the organization strategic business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objectives?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4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783080"/>
            <a:ext cx="246888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Cost:</a:t>
            </a:r>
            <a:r>
              <a:rPr lang="en-US" sz="26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en-US" sz="26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hat is the budget? Who will pay the cost: HR or the line department? Who will authorize payments?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09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79806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It is important that the selection process be recognized by managers as systematic gathering of information.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14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7157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Its aim is to generate as much job related data as possible to enable them manager to choose the right individual to fill a job.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0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7980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selection process can also be viewed as a series of hurdles that the candidate must pass successfully before being offered a job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Policy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69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Schema of Strategic Selection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Schema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63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958579"/>
            <a:ext cx="9144000" cy="5899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5389910" y="1947672"/>
            <a:ext cx="27980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Up-Down Arrow 10"/>
          <p:cNvSpPr/>
          <p:nvPr/>
        </p:nvSpPr>
        <p:spPr>
          <a:xfrm>
            <a:off x="4373186" y="2869899"/>
            <a:ext cx="397628" cy="50777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Left-Right Arrow 18"/>
          <p:cNvSpPr/>
          <p:nvPr/>
        </p:nvSpPr>
        <p:spPr>
          <a:xfrm rot="8726092">
            <a:off x="2027499" y="3640541"/>
            <a:ext cx="1118593" cy="59906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Left-Right Arrow 20"/>
          <p:cNvSpPr/>
          <p:nvPr/>
        </p:nvSpPr>
        <p:spPr>
          <a:xfrm rot="1721278">
            <a:off x="2391039" y="5298777"/>
            <a:ext cx="805623" cy="652030"/>
          </a:xfrm>
          <a:prstGeom prst="leftRightArrow">
            <a:avLst>
              <a:gd name="adj1" fmla="val 35452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074580" y="1209915"/>
            <a:ext cx="3036114" cy="714036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Organizational Mission</a:t>
            </a:r>
            <a:endParaRPr lang="en-GB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3252279" y="1947672"/>
            <a:ext cx="664338" cy="3073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Up Arrow 22"/>
          <p:cNvSpPr/>
          <p:nvPr/>
        </p:nvSpPr>
        <p:spPr>
          <a:xfrm>
            <a:off x="5339115" y="1892659"/>
            <a:ext cx="657105" cy="347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/>
          <p:cNvSpPr/>
          <p:nvPr/>
        </p:nvSpPr>
        <p:spPr>
          <a:xfrm>
            <a:off x="3053943" y="2240059"/>
            <a:ext cx="3036114" cy="6298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Objectives</a:t>
            </a:r>
            <a:endParaRPr lang="en-GB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053943" y="3376101"/>
            <a:ext cx="3036114" cy="62786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Strategy</a:t>
            </a:r>
            <a:endParaRPr lang="en-GB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109812" y="5311121"/>
            <a:ext cx="3036114" cy="6273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System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123460" y="4399876"/>
            <a:ext cx="3036114" cy="60202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People</a:t>
            </a:r>
          </a:p>
        </p:txBody>
      </p:sp>
      <p:sp>
        <p:nvSpPr>
          <p:cNvPr id="30" name="Up-Down Arrow 29"/>
          <p:cNvSpPr/>
          <p:nvPr/>
        </p:nvSpPr>
        <p:spPr>
          <a:xfrm>
            <a:off x="4381029" y="4015678"/>
            <a:ext cx="397628" cy="34062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Up-Down Arrow 30"/>
          <p:cNvSpPr/>
          <p:nvPr/>
        </p:nvSpPr>
        <p:spPr>
          <a:xfrm>
            <a:off x="4361479" y="5020877"/>
            <a:ext cx="397628" cy="38322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Oval 31"/>
          <p:cNvSpPr/>
          <p:nvPr/>
        </p:nvSpPr>
        <p:spPr>
          <a:xfrm>
            <a:off x="971768" y="4178888"/>
            <a:ext cx="1785550" cy="166977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Structure</a:t>
            </a:r>
            <a:endParaRPr lang="en-GB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Left-Right Arrow 33"/>
          <p:cNvSpPr/>
          <p:nvPr/>
        </p:nvSpPr>
        <p:spPr>
          <a:xfrm rot="20006214">
            <a:off x="6057052" y="5362450"/>
            <a:ext cx="803982" cy="56473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Left-Right Arrow 34"/>
          <p:cNvSpPr/>
          <p:nvPr/>
        </p:nvSpPr>
        <p:spPr>
          <a:xfrm rot="12891761">
            <a:off x="5961359" y="3747885"/>
            <a:ext cx="1132594" cy="56473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Oval 35"/>
          <p:cNvSpPr/>
          <p:nvPr/>
        </p:nvSpPr>
        <p:spPr>
          <a:xfrm>
            <a:off x="6623466" y="4185989"/>
            <a:ext cx="1564508" cy="166977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Culture</a:t>
            </a:r>
            <a:endParaRPr lang="en-GB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Schema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75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958579"/>
            <a:ext cx="9144000" cy="5899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Left-Right-Up Arrow 3"/>
          <p:cNvSpPr/>
          <p:nvPr/>
        </p:nvSpPr>
        <p:spPr>
          <a:xfrm>
            <a:off x="1900067" y="1872060"/>
            <a:ext cx="5353762" cy="658369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Down Arrow 5"/>
          <p:cNvSpPr/>
          <p:nvPr/>
        </p:nvSpPr>
        <p:spPr>
          <a:xfrm>
            <a:off x="2510557" y="2461800"/>
            <a:ext cx="430348" cy="4280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Down Arrow 8"/>
          <p:cNvSpPr/>
          <p:nvPr/>
        </p:nvSpPr>
        <p:spPr>
          <a:xfrm>
            <a:off x="6218705" y="2457904"/>
            <a:ext cx="411480" cy="3962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Down Arrow 7"/>
          <p:cNvSpPr/>
          <p:nvPr/>
        </p:nvSpPr>
        <p:spPr>
          <a:xfrm>
            <a:off x="2298300" y="5659651"/>
            <a:ext cx="424514" cy="4787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Down Arrow 11"/>
          <p:cNvSpPr/>
          <p:nvPr/>
        </p:nvSpPr>
        <p:spPr>
          <a:xfrm>
            <a:off x="6218705" y="5659651"/>
            <a:ext cx="424514" cy="4811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GB" dirty="0"/>
          </a:p>
        </p:txBody>
      </p:sp>
      <p:sp>
        <p:nvSpPr>
          <p:cNvPr id="19" name="Rectangle 18"/>
          <p:cNvSpPr/>
          <p:nvPr/>
        </p:nvSpPr>
        <p:spPr>
          <a:xfrm>
            <a:off x="868680" y="2883489"/>
            <a:ext cx="3374136" cy="69249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Job Description</a:t>
            </a:r>
            <a:endParaRPr lang="en-GB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68680" y="3631477"/>
            <a:ext cx="3374136" cy="201951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Job title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Duties and responsibilities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Relationships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Working conditions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901184" y="3631477"/>
            <a:ext cx="3291840" cy="201951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Qualifications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Experience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Skills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Knowledge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Abilities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Personality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901184" y="2885905"/>
            <a:ext cx="3291840" cy="69249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Job Specification</a:t>
            </a:r>
            <a:endParaRPr lang="en-GB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383656" y="1179561"/>
            <a:ext cx="2386584" cy="69249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Job analysis</a:t>
            </a:r>
            <a:endParaRPr lang="en-GB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Schema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44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332202"/>
            <a:ext cx="2962656" cy="4837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500" dirty="0" smtClean="0">
                <a:latin typeface="Adobe calson pro bold"/>
              </a:rPr>
              <a:t>……Organization </a:t>
            </a:r>
            <a:r>
              <a:rPr lang="en-US" sz="2500" dirty="0">
                <a:latin typeface="Adobe calson pro bold"/>
              </a:rPr>
              <a:t>cannot afford the luxury of poor employee </a:t>
            </a:r>
            <a:r>
              <a:rPr lang="en-US" sz="2500" dirty="0" smtClean="0">
                <a:latin typeface="Adobe calson pro bold"/>
              </a:rPr>
              <a:t>selection.</a:t>
            </a:r>
          </a:p>
          <a:p>
            <a:pPr>
              <a:spcAft>
                <a:spcPts val="1000"/>
              </a:spcAft>
            </a:pPr>
            <a:r>
              <a:rPr lang="en-US" sz="25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  <a:r>
              <a:rPr lang="en-US" sz="25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an organization success depends on it having the right people on the right jobs at the right time. </a:t>
            </a:r>
            <a:endParaRPr lang="en-GB" sz="25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Strategic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23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958579"/>
            <a:ext cx="9144000" cy="5899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Employee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5815" y="1042416"/>
            <a:ext cx="3374136" cy="69249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Criteria</a:t>
            </a:r>
            <a:endParaRPr lang="en-GB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50513" y="1042415"/>
            <a:ext cx="3442509" cy="69249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redictors</a:t>
            </a:r>
            <a:endParaRPr lang="en-GB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75815" y="1774977"/>
            <a:ext cx="3374136" cy="404813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Facilitate the indication of criteria necessary for job success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1- Performance Appraisal data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2- Production out put data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3- Safety data 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4- Sales data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5- Attendance data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6- Labor turnover data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7- Customer satisfaction data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8- Promotions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9- Success in training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10-Length in service</a:t>
            </a:r>
          </a:p>
          <a:p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40547" y="1774977"/>
            <a:ext cx="3442512" cy="404813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Facilitate the indication of criteria </a:t>
            </a:r>
            <a:r>
              <a:rPr lang="en-US" dirty="0" smtClean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predictors </a:t>
            </a:r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Examples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1- Education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2- Skills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3- Measure of ability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4- pervious work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5- Data from applicant form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6- employment test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7- Data from employment interview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8- Data from performance appraisal</a:t>
            </a:r>
          </a:p>
          <a:p>
            <a:r>
              <a:rPr lang="en-US" dirty="0">
                <a:solidFill>
                  <a:srgbClr val="FFFF00"/>
                </a:solidFill>
                <a:latin typeface="Adobe calson pro bold"/>
                <a:cs typeface="Arial" pitchFamily="34" charset="0"/>
              </a:rPr>
              <a:t>9- Medical examination</a:t>
            </a:r>
          </a:p>
          <a:p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2238369" y="5823113"/>
            <a:ext cx="424514" cy="2393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Down Arrow 14"/>
          <p:cNvSpPr/>
          <p:nvPr/>
        </p:nvSpPr>
        <p:spPr>
          <a:xfrm>
            <a:off x="6249546" y="5855833"/>
            <a:ext cx="424514" cy="2393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851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8834" y="969497"/>
            <a:ext cx="9144000" cy="5899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50976" y="2679425"/>
            <a:ext cx="3044952" cy="255117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Tell How Successful unsuccessful job performance is to be measure</a:t>
            </a:r>
            <a:endParaRPr lang="en-GB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30368" y="2679425"/>
            <a:ext cx="2962656" cy="255117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Tell which factors can be used to predict successful/unsuccessful job performance </a:t>
            </a:r>
            <a:endParaRPr lang="en-GB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1856232" y="5247116"/>
            <a:ext cx="658368" cy="493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Down Arrow 13"/>
          <p:cNvSpPr/>
          <p:nvPr/>
        </p:nvSpPr>
        <p:spPr>
          <a:xfrm>
            <a:off x="6505956" y="5247116"/>
            <a:ext cx="658368" cy="493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/>
          <p:cNvSpPr/>
          <p:nvPr/>
        </p:nvSpPr>
        <p:spPr>
          <a:xfrm>
            <a:off x="950976" y="1947672"/>
            <a:ext cx="3044952" cy="69249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Criteria for job Success</a:t>
            </a:r>
            <a:endParaRPr lang="en-GB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222179" y="1939158"/>
            <a:ext cx="2970845" cy="69249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redictors </a:t>
            </a: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of job success</a:t>
            </a:r>
            <a:endParaRPr lang="en-GB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Schema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84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8834" y="969497"/>
            <a:ext cx="9144000" cy="5899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Left-Right-Up Arrow 1"/>
          <p:cNvSpPr/>
          <p:nvPr/>
        </p:nvSpPr>
        <p:spPr>
          <a:xfrm rot="10800000">
            <a:off x="2120378" y="1411769"/>
            <a:ext cx="4838205" cy="987552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Down Arrow 2"/>
          <p:cNvSpPr/>
          <p:nvPr/>
        </p:nvSpPr>
        <p:spPr>
          <a:xfrm>
            <a:off x="2390358" y="1206029"/>
            <a:ext cx="658368" cy="4114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Down Arrow 5"/>
          <p:cNvSpPr/>
          <p:nvPr/>
        </p:nvSpPr>
        <p:spPr>
          <a:xfrm>
            <a:off x="6046092" y="1185807"/>
            <a:ext cx="658368" cy="4114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Down Arrow 6"/>
          <p:cNvSpPr/>
          <p:nvPr/>
        </p:nvSpPr>
        <p:spPr>
          <a:xfrm>
            <a:off x="2991657" y="3679818"/>
            <a:ext cx="576072" cy="6437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Down Arrow 7"/>
          <p:cNvSpPr/>
          <p:nvPr/>
        </p:nvSpPr>
        <p:spPr>
          <a:xfrm>
            <a:off x="2991657" y="4848862"/>
            <a:ext cx="576072" cy="3218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Down Arrow 8"/>
          <p:cNvSpPr/>
          <p:nvPr/>
        </p:nvSpPr>
        <p:spPr>
          <a:xfrm>
            <a:off x="5470020" y="4848861"/>
            <a:ext cx="576072" cy="3218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Down Arrow 9"/>
          <p:cNvSpPr/>
          <p:nvPr/>
        </p:nvSpPr>
        <p:spPr>
          <a:xfrm>
            <a:off x="5470020" y="3679818"/>
            <a:ext cx="576072" cy="6731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ounded Rectangle 11"/>
          <p:cNvSpPr/>
          <p:nvPr/>
        </p:nvSpPr>
        <p:spPr>
          <a:xfrm>
            <a:off x="2209847" y="4323582"/>
            <a:ext cx="2321006" cy="525279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</a:rPr>
              <a:t>Valid – Strong relationship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209846" y="5170744"/>
            <a:ext cx="2321006" cy="525279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</a:rPr>
              <a:t>Accept predictor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590834" y="5170744"/>
            <a:ext cx="2367749" cy="525279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</a:rPr>
              <a:t>Reject predictor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590834" y="4323582"/>
            <a:ext cx="2367750" cy="525279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</a:rPr>
              <a:t>Invalid- or weak or no Relationship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209846" y="2399322"/>
            <a:ext cx="4748738" cy="128049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Determine relationship between criterion and </a:t>
            </a:r>
            <a:r>
              <a:rPr lang="en-US" b="1" dirty="0" smtClean="0">
                <a:solidFill>
                  <a:srgbClr val="FFFF00"/>
                </a:solidFill>
              </a:rPr>
              <a:t>predictors </a:t>
            </a:r>
            <a:endParaRPr lang="en-GB" b="1" dirty="0">
              <a:solidFill>
                <a:srgbClr val="FFFF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Schema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06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83821"/>
            <a:ext cx="2715768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conclusion, </a:t>
            </a:r>
          </a:p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Strategic Selection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procedure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will lead to hiring of best possible candidate for any organization.</a:t>
            </a:r>
            <a:endParaRPr lang="en-GB" sz="2600" dirty="0"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Schema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19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Validation of Selection Procedure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46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94725" y="2193191"/>
            <a:ext cx="261600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decision to hire or not to hire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require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line manager and the HR manger to clearly identify the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criteria…..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44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55829" y="1618488"/>
            <a:ext cx="2737195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…..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that distinguish successful from unsuccessful job performance and to use only predictive measure of job success that are valid and reliable.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52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618488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Without </a:t>
            </a:r>
            <a:r>
              <a:rPr lang="en-US" sz="2600" dirty="0">
                <a:latin typeface="Adobe calson pro bold"/>
              </a:rPr>
              <a:t>a systematic approach that examine validity and reliability, no relationship can be demonstrated between selection criteria and selection </a:t>
            </a:r>
            <a:r>
              <a:rPr lang="en-US" sz="2600" dirty="0" smtClean="0">
                <a:latin typeface="Adobe calson pro bold"/>
              </a:rPr>
              <a:t>predictors</a:t>
            </a:r>
            <a:r>
              <a:rPr lang="en-US" sz="2600" dirty="0">
                <a:latin typeface="Adobe calson pro bold"/>
              </a:rPr>
              <a:t>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8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44682"/>
            <a:ext cx="2880360" cy="3424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0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Validity</a:t>
            </a:r>
            <a:endParaRPr lang="en-GB" sz="3000" b="1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ability of a test or other selection techniques to measure what it set out to measure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41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359152"/>
            <a:ext cx="271576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0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redictor</a:t>
            </a:r>
            <a:endParaRPr lang="en-GB" sz="3000" b="1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 selection criterion, such as the level of education or scores on an intelligence test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46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0035" y="1783080"/>
            <a:ext cx="276298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Strategic selection 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linking of selection activities to the organization strategic business objectives and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culture.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Strategic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81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3044952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Correlation coefficient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5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 statistical procedure showing the strength of the relationship between two variables, for example between one employees test score and on the job performance </a:t>
            </a:r>
            <a:endParaRPr lang="en-GB" sz="25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3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289304"/>
            <a:ext cx="295637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Concurrent validity 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This involves identifying a criterion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predictor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(for example an aptitude test such as mechanical reasoning) and giving it to a group of existing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employees…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18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83534" y="1371600"/>
            <a:ext cx="270949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… correlating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their score with their job performance. If an acceptable correlation exists, the criterion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predictor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can be used in the selection of new employees.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65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477256" y="2112264"/>
            <a:ext cx="2880360" cy="3413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Predictive validity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To determine whether a criterion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predictor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actually predict acceptable job performance.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52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7980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600" b="1" i="1" dirty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criterion 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predictor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is administrated to all applicants, but the test scores are ignored when making the selection decision after specified period of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time.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69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275487"/>
            <a:ext cx="271576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or example,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six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months the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results are reviewed and correlated with the criterion such as job performance.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36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9626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If the validity coefficient is satisfactory, the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predictor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can be used in the selection process in the future</a:t>
            </a:r>
            <a:r>
              <a:rPr lang="en-US" sz="23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GB" sz="23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79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often regarded as the more scientific of the two approaches, predictive validity tend to be time consuming and expensive.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89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7157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In addition because the original predictive results are ignored it means that there is an increase risk that incompetent personnel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hired.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Validation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3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Reliability of Selection Procedures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Reliability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61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63347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organization’s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strategic business objectives and culture should determine the people selected. 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Strategic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73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23744"/>
            <a:ext cx="2715768" cy="2623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0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Reliability </a:t>
            </a:r>
            <a:endParaRPr lang="en-GB" sz="3000" b="1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eliability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refers to the consistency of measurement of the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predictor.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Reliability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41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8803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predictor </a:t>
            </a:r>
            <a:r>
              <a:rPr lang="en-US" sz="2600" b="1" i="1" dirty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is reliable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if an individual obtains essentiality the same secure retain or ranking each time they are tested or assessed.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Reliability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4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606040"/>
            <a:ext cx="222199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predictor </a:t>
            </a:r>
            <a:r>
              <a:rPr lang="en-US" sz="2600" b="1" i="1" dirty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is the reliable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if it consistently produce a similar result.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Reliability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24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7157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predictor </a:t>
            </a:r>
            <a:r>
              <a:rPr lang="en-US" sz="2600" b="1" i="1" dirty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will be regarded as unreliable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if the same individual obtains very different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score,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rating or ranking on separate occasions</a:t>
            </a:r>
            <a:endParaRPr lang="en-GB" sz="2600" dirty="0">
              <a:latin typeface="Adobe cals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Reliability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66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88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600" b="1" i="1" dirty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example,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 general intelligence test would be regarded as reliable if an individual initially obtains a score of 120 and then a similar score when retested at the later date.</a:t>
            </a:r>
            <a:endParaRPr lang="en-GB" sz="2600" dirty="0">
              <a:latin typeface="Adobe cals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Reliability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26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029968"/>
            <a:ext cx="27980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If, however,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two s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cores differed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significantly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(for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example 120 compared with 90) the reliability of the test would be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suspect….. </a:t>
            </a:r>
            <a:endParaRPr lang="en-GB" sz="2600" dirty="0"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Reliability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43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7157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  ….. When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predictor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lack reliability little confidence can be placed in the result it generates because the same candidate can do well one time and poorly the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next….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Reliability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85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…. the predictor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will thus be regarded as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unpredictable. Predictor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reliability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can be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measured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by different methods such as test/retest,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split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halves,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and parallel forms.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Reliability of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175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Selection Procedure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21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59152"/>
            <a:ext cx="2633472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Selection </a:t>
            </a:r>
            <a:r>
              <a:rPr lang="en-US" sz="30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procedure </a:t>
            </a:r>
            <a:endParaRPr lang="en-GB" sz="3000" b="1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Selection procedure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vary from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organization to organization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92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1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Selection Criteria 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Include key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factors in making a decision to hire or not to hire a person.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It may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include qualification experience,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, abilities or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aptitude. 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Strategic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02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88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Company objective, culture and size type of industry geographical location the state of the labor market and the type of level of the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position……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76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71576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all impact on the type order and number of steps an organization uses in its selection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procedure.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66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058464"/>
            <a:ext cx="2962656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application </a:t>
            </a:r>
            <a:endParaRPr lang="en-GB" sz="2600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5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Increasingly for high-tech graduate and large high volume appointment, companies are using internet technology to receive and process job application.</a:t>
            </a:r>
            <a:endParaRPr lang="en-GB" sz="25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53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7157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600" b="1" i="1" dirty="0" smtClean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sz="2600" b="1" i="1" dirty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Uses </a:t>
            </a:r>
            <a:r>
              <a:rPr lang="en-US" sz="2600" i="1" dirty="0" smtClean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resume- </a:t>
            </a:r>
            <a:r>
              <a:rPr lang="en-US" sz="2600" i="1" dirty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 candidate screening via the use of </a:t>
            </a:r>
            <a:r>
              <a:rPr lang="en-US" sz="2600" i="1" dirty="0" smtClean="0">
                <a:solidFill>
                  <a:srgbClr val="FF0000"/>
                </a:solidFill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profiler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system on its web page. The main advantage is the very quick turnaround.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91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7980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use of commercial third-party electronic database to select candidate however so far appears to have had only limited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acceptance….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65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3191"/>
            <a:ext cx="271576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According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to Sunderland the basic online application process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requires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candidate to reply to email and attach a C.V.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26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sophisticated application approaches includes the used the customized form that enables a database of candidate information to compete searched and compared .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89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 common complaint is that biographical data are not well matched with the job requirement resulting in too many inappropriate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resumes,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 Which clog up the whole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system.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79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nternational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HR consultancy shall claims that this is because most online recruitment sites have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time </a:t>
            </a:r>
            <a:r>
              <a:rPr lang="en-US" sz="2600" dirty="0" smtClean="0">
                <a:latin typeface="Adobe calson pro bold"/>
              </a:rPr>
              <a:t>intensive, unstructured, </a:t>
            </a:r>
            <a:r>
              <a:rPr lang="en-US" sz="2600" dirty="0">
                <a:latin typeface="Adobe calson pro bold"/>
              </a:rPr>
              <a:t>and inadequate screening </a:t>
            </a:r>
            <a:r>
              <a:rPr lang="en-US" sz="2600" dirty="0" smtClean="0">
                <a:latin typeface="Adobe calson pro bold"/>
              </a:rPr>
              <a:t>process.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01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88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</a:rPr>
              <a:t>Nevertheless, </a:t>
            </a:r>
            <a:r>
              <a:rPr lang="en-US" sz="2600" dirty="0">
                <a:latin typeface="Adobe calson pro bold"/>
              </a:rPr>
              <a:t>it is evident that better pre-screening via online psychometric and skill based assessment will soon be integrated into the online application and selection </a:t>
            </a:r>
            <a:r>
              <a:rPr lang="en-US" sz="2600" dirty="0" smtClean="0">
                <a:latin typeface="Adobe calson pro bold"/>
              </a:rPr>
              <a:t>process.</a:t>
            </a:r>
            <a:endParaRPr lang="en-GB" sz="2600" dirty="0">
              <a:latin typeface="Adobe cals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84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59552" y="2970669"/>
            <a:ext cx="22219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“Selection </a:t>
            </a:r>
            <a:r>
              <a:rPr lang="en-US" sz="2800" b="1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criteria should be job </a:t>
            </a:r>
            <a:r>
              <a:rPr lang="en-US" sz="2800" b="1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related”</a:t>
            </a:r>
            <a:endParaRPr lang="en-GB" sz="2800" b="1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Strategic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7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Selection Procedure 2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94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7157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Reception of application</a:t>
            </a:r>
            <a:r>
              <a:rPr lang="en-US" sz="2600" b="1" u="sng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600" dirty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importance of giving the applicants a favorable impression at this stage cannot be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overemphasized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11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962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5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Rudeness,</a:t>
            </a:r>
          </a:p>
          <a:p>
            <a:pPr>
              <a:spcAft>
                <a:spcPts val="0"/>
              </a:spcAft>
            </a:pPr>
            <a:r>
              <a:rPr lang="en-US" sz="25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disinterest or discrimination at the reception may cost the organization a good application and foster negative attitude about the company and its products or services. </a:t>
            </a:r>
            <a:endParaRPr lang="en-GB" sz="25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27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124712"/>
            <a:ext cx="2962656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Preliminary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Interview 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5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preliminary or initial screening interview may be used to check quickly on language skills qualifications willingness to do shift work union membership and the like. </a:t>
            </a:r>
            <a:endParaRPr lang="en-GB" sz="25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09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preliminary interview is typically brief and centered on very specific job requirements. It should be carried out in a courteous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non-discriminatory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and efficient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26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6334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negative public relations impact of discriminatory rude or inefficient treatment cannot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be-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overemphasized 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5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46490"/>
            <a:ext cx="2962656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Telephonic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Screening 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5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In a situation where a large number of applicants are anticipated initial screening may be done over the telephone to avoid shifting through hundreds of written </a:t>
            </a:r>
            <a:r>
              <a:rPr lang="en-US" sz="25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application.</a:t>
            </a:r>
            <a:endParaRPr lang="en-GB" sz="25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38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Applicants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be asked a few simple question relating to critical job requirement example Are you licensed electrician? Is you qualified accountant Are you work weekends?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77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7157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Questions to be asked should be prepared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before hand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should be job-related and should be asked in the same way for each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applicant…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56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7157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….if candidates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satisfy the minimum requirement they then can be asked to submit a written application or attend an interview. </a:t>
            </a:r>
            <a:endParaRPr lang="en-GB" sz="2600" dirty="0">
              <a:latin typeface="Adobe cals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7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54191" y="1804452"/>
            <a:ext cx="290342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Gail Kelly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former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MD, St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. George bank says “Our People are our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differentiation”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which has led the bank to focus on attitudes as well as skills and </a:t>
            </a: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aptitudes”.  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Strategic Selection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13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606040"/>
            <a:ext cx="271576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Others can be informed immediately that they do not have the required qualification. 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03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7980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600" dirty="0" smtClean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All </a:t>
            </a:r>
            <a:r>
              <a:rPr lang="en-US" sz="2600" dirty="0">
                <a:latin typeface="Adobe calson pro bold"/>
                <a:ea typeface="Times New Roman" panose="02020603050405020304" pitchFamily="18" charset="0"/>
                <a:cs typeface="Times New Roman" panose="02020603050405020304" pitchFamily="18" charset="0"/>
              </a:rPr>
              <a:t>telephone application should be treated politely and with efficiency under no circumstances should applicants be kept on hold or told to ring back.</a:t>
            </a:r>
            <a:endParaRPr lang="en-GB" sz="2600" dirty="0">
              <a:effectLst/>
              <a:latin typeface="Adobe calson pro bold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28" y="6062472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Selection Procedure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35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17066</TotalTime>
  <Words>2352</Words>
  <Application>Microsoft Office PowerPoint</Application>
  <PresentationFormat>On-screen Show (4:3)</PresentationFormat>
  <Paragraphs>348</Paragraphs>
  <Slides>91</Slides>
  <Notes>91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877</cp:revision>
  <dcterms:created xsi:type="dcterms:W3CDTF">2006-08-16T00:00:00Z</dcterms:created>
  <dcterms:modified xsi:type="dcterms:W3CDTF">2016-02-02T05:03:06Z</dcterms:modified>
</cp:coreProperties>
</file>