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28"/>
  </p:notesMasterIdLst>
  <p:sldIdLst>
    <p:sldId id="1077" r:id="rId2"/>
    <p:sldId id="1078" r:id="rId3"/>
    <p:sldId id="1079" r:id="rId4"/>
    <p:sldId id="1080" r:id="rId5"/>
    <p:sldId id="1081" r:id="rId6"/>
    <p:sldId id="1082" r:id="rId7"/>
    <p:sldId id="1083" r:id="rId8"/>
    <p:sldId id="1084" r:id="rId9"/>
    <p:sldId id="1085" r:id="rId10"/>
    <p:sldId id="1086" r:id="rId11"/>
    <p:sldId id="1087" r:id="rId12"/>
    <p:sldId id="1088" r:id="rId13"/>
    <p:sldId id="1089" r:id="rId14"/>
    <p:sldId id="1090" r:id="rId15"/>
    <p:sldId id="1091" r:id="rId16"/>
    <p:sldId id="1092" r:id="rId17"/>
    <p:sldId id="1093" r:id="rId18"/>
    <p:sldId id="1094" r:id="rId19"/>
    <p:sldId id="1095" r:id="rId20"/>
    <p:sldId id="1096" r:id="rId21"/>
    <p:sldId id="1097" r:id="rId22"/>
    <p:sldId id="1098" r:id="rId23"/>
    <p:sldId id="1099" r:id="rId24"/>
    <p:sldId id="1100" r:id="rId25"/>
    <p:sldId id="1101" r:id="rId26"/>
    <p:sldId id="1102" r:id="rId27"/>
    <p:sldId id="1103" r:id="rId28"/>
    <p:sldId id="1104" r:id="rId29"/>
    <p:sldId id="1105" r:id="rId30"/>
    <p:sldId id="1106" r:id="rId31"/>
    <p:sldId id="1107" r:id="rId32"/>
    <p:sldId id="1108" r:id="rId33"/>
    <p:sldId id="1076" r:id="rId34"/>
    <p:sldId id="937" r:id="rId35"/>
    <p:sldId id="938" r:id="rId36"/>
    <p:sldId id="939" r:id="rId37"/>
    <p:sldId id="940" r:id="rId38"/>
    <p:sldId id="944" r:id="rId39"/>
    <p:sldId id="915" r:id="rId40"/>
    <p:sldId id="945" r:id="rId41"/>
    <p:sldId id="946" r:id="rId42"/>
    <p:sldId id="1146" r:id="rId43"/>
    <p:sldId id="916" r:id="rId44"/>
    <p:sldId id="947" r:id="rId45"/>
    <p:sldId id="948" r:id="rId46"/>
    <p:sldId id="917" r:id="rId47"/>
    <p:sldId id="949" r:id="rId48"/>
    <p:sldId id="950" r:id="rId49"/>
    <p:sldId id="918" r:id="rId50"/>
    <p:sldId id="951" r:id="rId51"/>
    <p:sldId id="952" r:id="rId52"/>
    <p:sldId id="919" r:id="rId53"/>
    <p:sldId id="953" r:id="rId54"/>
    <p:sldId id="1121" r:id="rId55"/>
    <p:sldId id="1122" r:id="rId56"/>
    <p:sldId id="1123" r:id="rId57"/>
    <p:sldId id="1109" r:id="rId58"/>
    <p:sldId id="1110" r:id="rId59"/>
    <p:sldId id="1111" r:id="rId60"/>
    <p:sldId id="1112" r:id="rId61"/>
    <p:sldId id="1113" r:id="rId62"/>
    <p:sldId id="1114" r:id="rId63"/>
    <p:sldId id="1115" r:id="rId64"/>
    <p:sldId id="1116" r:id="rId65"/>
    <p:sldId id="1117" r:id="rId66"/>
    <p:sldId id="1118" r:id="rId67"/>
    <p:sldId id="1119" r:id="rId68"/>
    <p:sldId id="1120" r:id="rId69"/>
    <p:sldId id="1124" r:id="rId70"/>
    <p:sldId id="912" r:id="rId71"/>
    <p:sldId id="913" r:id="rId72"/>
    <p:sldId id="956" r:id="rId73"/>
    <p:sldId id="957" r:id="rId74"/>
    <p:sldId id="958" r:id="rId75"/>
    <p:sldId id="959" r:id="rId76"/>
    <p:sldId id="960" r:id="rId77"/>
    <p:sldId id="969" r:id="rId78"/>
    <p:sldId id="961" r:id="rId79"/>
    <p:sldId id="962" r:id="rId80"/>
    <p:sldId id="963" r:id="rId81"/>
    <p:sldId id="970" r:id="rId82"/>
    <p:sldId id="964" r:id="rId83"/>
    <p:sldId id="1130" r:id="rId84"/>
    <p:sldId id="965" r:id="rId85"/>
    <p:sldId id="971" r:id="rId86"/>
    <p:sldId id="966" r:id="rId87"/>
    <p:sldId id="967" r:id="rId88"/>
    <p:sldId id="972" r:id="rId89"/>
    <p:sldId id="968" r:id="rId90"/>
    <p:sldId id="973" r:id="rId91"/>
    <p:sldId id="1131" r:id="rId92"/>
    <p:sldId id="975" r:id="rId93"/>
    <p:sldId id="976" r:id="rId94"/>
    <p:sldId id="977" r:id="rId95"/>
    <p:sldId id="978" r:id="rId96"/>
    <p:sldId id="1132" r:id="rId97"/>
    <p:sldId id="1002" r:id="rId98"/>
    <p:sldId id="1003" r:id="rId99"/>
    <p:sldId id="1004" r:id="rId100"/>
    <p:sldId id="1005" r:id="rId101"/>
    <p:sldId id="1006" r:id="rId102"/>
    <p:sldId id="1007" r:id="rId103"/>
    <p:sldId id="1008" r:id="rId104"/>
    <p:sldId id="1009" r:id="rId105"/>
    <p:sldId id="1010" r:id="rId106"/>
    <p:sldId id="1011" r:id="rId107"/>
    <p:sldId id="1012" r:id="rId108"/>
    <p:sldId id="1013" r:id="rId109"/>
    <p:sldId id="1014" r:id="rId110"/>
    <p:sldId id="1015" r:id="rId111"/>
    <p:sldId id="1016" r:id="rId112"/>
    <p:sldId id="1017" r:id="rId113"/>
    <p:sldId id="1018" r:id="rId114"/>
    <p:sldId id="1019" r:id="rId115"/>
    <p:sldId id="1141" r:id="rId116"/>
    <p:sldId id="1133" r:id="rId117"/>
    <p:sldId id="1142" r:id="rId118"/>
    <p:sldId id="1143" r:id="rId119"/>
    <p:sldId id="1144" r:id="rId120"/>
    <p:sldId id="1134" r:id="rId121"/>
    <p:sldId id="1135" r:id="rId122"/>
    <p:sldId id="1136" r:id="rId123"/>
    <p:sldId id="1137" r:id="rId124"/>
    <p:sldId id="1138" r:id="rId125"/>
    <p:sldId id="1139" r:id="rId126"/>
    <p:sldId id="1140" r:id="rId1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2" pos="2880">
          <p15:clr>
            <a:srgbClr val="A4A3A4"/>
          </p15:clr>
        </p15:guide>
        <p15:guide id="3"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7EC234"/>
    <a:srgbClr val="6BA42C"/>
    <a:srgbClr val="E20000"/>
    <a:srgbClr val="00A7E2"/>
    <a:srgbClr val="33889F"/>
    <a:srgbClr val="2C8C16"/>
    <a:srgbClr val="267713"/>
    <a:srgbClr val="339F19"/>
    <a:srgbClr val="008E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15" autoAdjust="0"/>
    <p:restoredTop sz="94316" autoAdjust="0"/>
  </p:normalViewPr>
  <p:slideViewPr>
    <p:cSldViewPr snapToObjects="1">
      <p:cViewPr varScale="1">
        <p:scale>
          <a:sx n="69" d="100"/>
          <a:sy n="69" d="100"/>
        </p:scale>
        <p:origin x="-1146" y="-108"/>
      </p:cViewPr>
      <p:guideLst>
        <p:guide orient="horz" pos="2160"/>
        <p:guide pos="2880"/>
      </p:guideLst>
    </p:cSldViewPr>
  </p:slideViewPr>
  <p:notesTextViewPr>
    <p:cViewPr>
      <p:scale>
        <a:sx n="100" d="100"/>
        <a:sy n="100" d="100"/>
      </p:scale>
      <p:origin x="0" y="0"/>
    </p:cViewPr>
  </p:notesTextViewPr>
  <p:gridSpacing cx="82296" cy="82296"/>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FFD6A8-C9F9-4026-8BA0-75ECCD0F0EAF}" type="datetimeFigureOut">
              <a:rPr lang="en-US" smtClean="0"/>
              <a:t>2/16/2016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A36DE9-3BAB-43D7-A8E2-A1DD2A558FCA}" type="slidenum">
              <a:rPr lang="en-US" smtClean="0"/>
              <a:t>‹#›</a:t>
            </a:fld>
            <a:endParaRPr lang="en-US" dirty="0"/>
          </a:p>
        </p:txBody>
      </p:sp>
    </p:spTree>
    <p:extLst>
      <p:ext uri="{BB962C8B-B14F-4D97-AF65-F5344CB8AC3E}">
        <p14:creationId xmlns:p14="http://schemas.microsoft.com/office/powerpoint/2010/main" val="2607091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a:t>
            </a:fld>
            <a:endParaRPr lang="en-US" dirty="0"/>
          </a:p>
        </p:txBody>
      </p:sp>
    </p:spTree>
    <p:extLst>
      <p:ext uri="{BB962C8B-B14F-4D97-AF65-F5344CB8AC3E}">
        <p14:creationId xmlns:p14="http://schemas.microsoft.com/office/powerpoint/2010/main" val="278501075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100</a:t>
            </a:fld>
            <a:endParaRPr lang="en-US"/>
          </a:p>
        </p:txBody>
      </p:sp>
    </p:spTree>
    <p:extLst>
      <p:ext uri="{BB962C8B-B14F-4D97-AF65-F5344CB8AC3E}">
        <p14:creationId xmlns:p14="http://schemas.microsoft.com/office/powerpoint/2010/main" val="320197372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101</a:t>
            </a:fld>
            <a:endParaRPr lang="en-US"/>
          </a:p>
        </p:txBody>
      </p:sp>
    </p:spTree>
    <p:extLst>
      <p:ext uri="{BB962C8B-B14F-4D97-AF65-F5344CB8AC3E}">
        <p14:creationId xmlns:p14="http://schemas.microsoft.com/office/powerpoint/2010/main" val="322511741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102</a:t>
            </a:fld>
            <a:endParaRPr lang="en-US"/>
          </a:p>
        </p:txBody>
      </p:sp>
    </p:spTree>
    <p:extLst>
      <p:ext uri="{BB962C8B-B14F-4D97-AF65-F5344CB8AC3E}">
        <p14:creationId xmlns:p14="http://schemas.microsoft.com/office/powerpoint/2010/main" val="30018184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103</a:t>
            </a:fld>
            <a:endParaRPr lang="en-US"/>
          </a:p>
        </p:txBody>
      </p:sp>
    </p:spTree>
    <p:extLst>
      <p:ext uri="{BB962C8B-B14F-4D97-AF65-F5344CB8AC3E}">
        <p14:creationId xmlns:p14="http://schemas.microsoft.com/office/powerpoint/2010/main" val="186849476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104</a:t>
            </a:fld>
            <a:endParaRPr lang="en-US"/>
          </a:p>
        </p:txBody>
      </p:sp>
    </p:spTree>
    <p:extLst>
      <p:ext uri="{BB962C8B-B14F-4D97-AF65-F5344CB8AC3E}">
        <p14:creationId xmlns:p14="http://schemas.microsoft.com/office/powerpoint/2010/main" val="330920778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105</a:t>
            </a:fld>
            <a:endParaRPr lang="en-US"/>
          </a:p>
        </p:txBody>
      </p:sp>
    </p:spTree>
    <p:extLst>
      <p:ext uri="{BB962C8B-B14F-4D97-AF65-F5344CB8AC3E}">
        <p14:creationId xmlns:p14="http://schemas.microsoft.com/office/powerpoint/2010/main" val="14762065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106</a:t>
            </a:fld>
            <a:endParaRPr lang="en-US"/>
          </a:p>
        </p:txBody>
      </p:sp>
    </p:spTree>
    <p:extLst>
      <p:ext uri="{BB962C8B-B14F-4D97-AF65-F5344CB8AC3E}">
        <p14:creationId xmlns:p14="http://schemas.microsoft.com/office/powerpoint/2010/main" val="26740585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107</a:t>
            </a:fld>
            <a:endParaRPr lang="en-US"/>
          </a:p>
        </p:txBody>
      </p:sp>
    </p:spTree>
    <p:extLst>
      <p:ext uri="{BB962C8B-B14F-4D97-AF65-F5344CB8AC3E}">
        <p14:creationId xmlns:p14="http://schemas.microsoft.com/office/powerpoint/2010/main" val="201328874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108</a:t>
            </a:fld>
            <a:endParaRPr lang="en-US"/>
          </a:p>
        </p:txBody>
      </p:sp>
    </p:spTree>
    <p:extLst>
      <p:ext uri="{BB962C8B-B14F-4D97-AF65-F5344CB8AC3E}">
        <p14:creationId xmlns:p14="http://schemas.microsoft.com/office/powerpoint/2010/main" val="386884421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109</a:t>
            </a:fld>
            <a:endParaRPr lang="en-US"/>
          </a:p>
        </p:txBody>
      </p:sp>
    </p:spTree>
    <p:extLst>
      <p:ext uri="{BB962C8B-B14F-4D97-AF65-F5344CB8AC3E}">
        <p14:creationId xmlns:p14="http://schemas.microsoft.com/office/powerpoint/2010/main" val="2206510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a:t>
            </a:fld>
            <a:endParaRPr lang="en-US" dirty="0"/>
          </a:p>
        </p:txBody>
      </p:sp>
    </p:spTree>
    <p:extLst>
      <p:ext uri="{BB962C8B-B14F-4D97-AF65-F5344CB8AC3E}">
        <p14:creationId xmlns:p14="http://schemas.microsoft.com/office/powerpoint/2010/main" val="76425873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110</a:t>
            </a:fld>
            <a:endParaRPr lang="en-US"/>
          </a:p>
        </p:txBody>
      </p:sp>
    </p:spTree>
    <p:extLst>
      <p:ext uri="{BB962C8B-B14F-4D97-AF65-F5344CB8AC3E}">
        <p14:creationId xmlns:p14="http://schemas.microsoft.com/office/powerpoint/2010/main" val="90287863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111</a:t>
            </a:fld>
            <a:endParaRPr lang="en-US"/>
          </a:p>
        </p:txBody>
      </p:sp>
    </p:spTree>
    <p:extLst>
      <p:ext uri="{BB962C8B-B14F-4D97-AF65-F5344CB8AC3E}">
        <p14:creationId xmlns:p14="http://schemas.microsoft.com/office/powerpoint/2010/main" val="331712333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112</a:t>
            </a:fld>
            <a:endParaRPr lang="en-US"/>
          </a:p>
        </p:txBody>
      </p:sp>
    </p:spTree>
    <p:extLst>
      <p:ext uri="{BB962C8B-B14F-4D97-AF65-F5344CB8AC3E}">
        <p14:creationId xmlns:p14="http://schemas.microsoft.com/office/powerpoint/2010/main" val="28325331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113</a:t>
            </a:fld>
            <a:endParaRPr lang="en-US"/>
          </a:p>
        </p:txBody>
      </p:sp>
    </p:spTree>
    <p:extLst>
      <p:ext uri="{BB962C8B-B14F-4D97-AF65-F5344CB8AC3E}">
        <p14:creationId xmlns:p14="http://schemas.microsoft.com/office/powerpoint/2010/main" val="342188793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114</a:t>
            </a:fld>
            <a:endParaRPr lang="en-US"/>
          </a:p>
        </p:txBody>
      </p:sp>
    </p:spTree>
    <p:extLst>
      <p:ext uri="{BB962C8B-B14F-4D97-AF65-F5344CB8AC3E}">
        <p14:creationId xmlns:p14="http://schemas.microsoft.com/office/powerpoint/2010/main" val="130482891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115</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116</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117</a:t>
            </a:fld>
            <a:endParaRPr lang="en-US" dirty="0"/>
          </a:p>
        </p:txBody>
      </p:sp>
    </p:spTree>
    <p:extLst>
      <p:ext uri="{BB962C8B-B14F-4D97-AF65-F5344CB8AC3E}">
        <p14:creationId xmlns:p14="http://schemas.microsoft.com/office/powerpoint/2010/main" val="93639407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118</a:t>
            </a:fld>
            <a:endParaRPr lang="en-US" dirty="0"/>
          </a:p>
        </p:txBody>
      </p:sp>
    </p:spTree>
    <p:extLst>
      <p:ext uri="{BB962C8B-B14F-4D97-AF65-F5344CB8AC3E}">
        <p14:creationId xmlns:p14="http://schemas.microsoft.com/office/powerpoint/2010/main" val="155079661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119</a:t>
            </a:fld>
            <a:endParaRPr lang="en-US" dirty="0"/>
          </a:p>
        </p:txBody>
      </p:sp>
    </p:spTree>
    <p:extLst>
      <p:ext uri="{BB962C8B-B14F-4D97-AF65-F5344CB8AC3E}">
        <p14:creationId xmlns:p14="http://schemas.microsoft.com/office/powerpoint/2010/main" val="3064708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a:t>
            </a:fld>
            <a:endParaRPr lang="en-US" dirty="0"/>
          </a:p>
        </p:txBody>
      </p:sp>
    </p:spTree>
    <p:extLst>
      <p:ext uri="{BB962C8B-B14F-4D97-AF65-F5344CB8AC3E}">
        <p14:creationId xmlns:p14="http://schemas.microsoft.com/office/powerpoint/2010/main" val="76425873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120</a:t>
            </a:fld>
            <a:endParaRPr lang="en-US"/>
          </a:p>
        </p:txBody>
      </p:sp>
    </p:spTree>
    <p:extLst>
      <p:ext uri="{BB962C8B-B14F-4D97-AF65-F5344CB8AC3E}">
        <p14:creationId xmlns:p14="http://schemas.microsoft.com/office/powerpoint/2010/main" val="405376298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121</a:t>
            </a:fld>
            <a:endParaRPr lang="en-US"/>
          </a:p>
        </p:txBody>
      </p:sp>
    </p:spTree>
    <p:extLst>
      <p:ext uri="{BB962C8B-B14F-4D97-AF65-F5344CB8AC3E}">
        <p14:creationId xmlns:p14="http://schemas.microsoft.com/office/powerpoint/2010/main" val="40465562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122</a:t>
            </a:fld>
            <a:endParaRPr lang="en-US"/>
          </a:p>
        </p:txBody>
      </p:sp>
    </p:spTree>
    <p:extLst>
      <p:ext uri="{BB962C8B-B14F-4D97-AF65-F5344CB8AC3E}">
        <p14:creationId xmlns:p14="http://schemas.microsoft.com/office/powerpoint/2010/main" val="190860317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123</a:t>
            </a:fld>
            <a:endParaRPr lang="en-US"/>
          </a:p>
        </p:txBody>
      </p:sp>
    </p:spTree>
    <p:extLst>
      <p:ext uri="{BB962C8B-B14F-4D97-AF65-F5344CB8AC3E}">
        <p14:creationId xmlns:p14="http://schemas.microsoft.com/office/powerpoint/2010/main" val="10494749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124</a:t>
            </a:fld>
            <a:endParaRPr lang="en-US"/>
          </a:p>
        </p:txBody>
      </p:sp>
    </p:spTree>
    <p:extLst>
      <p:ext uri="{BB962C8B-B14F-4D97-AF65-F5344CB8AC3E}">
        <p14:creationId xmlns:p14="http://schemas.microsoft.com/office/powerpoint/2010/main" val="76280838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125</a:t>
            </a:fld>
            <a:endParaRPr lang="en-US"/>
          </a:p>
        </p:txBody>
      </p:sp>
    </p:spTree>
    <p:extLst>
      <p:ext uri="{BB962C8B-B14F-4D97-AF65-F5344CB8AC3E}">
        <p14:creationId xmlns:p14="http://schemas.microsoft.com/office/powerpoint/2010/main" val="68639836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126</a:t>
            </a:fld>
            <a:endParaRPr lang="en-US"/>
          </a:p>
        </p:txBody>
      </p:sp>
    </p:spTree>
    <p:extLst>
      <p:ext uri="{BB962C8B-B14F-4D97-AF65-F5344CB8AC3E}">
        <p14:creationId xmlns:p14="http://schemas.microsoft.com/office/powerpoint/2010/main" val="183529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a:t>
            </a:fld>
            <a:endParaRPr lang="en-US" dirty="0"/>
          </a:p>
        </p:txBody>
      </p:sp>
    </p:spTree>
    <p:extLst>
      <p:ext uri="{BB962C8B-B14F-4D97-AF65-F5344CB8AC3E}">
        <p14:creationId xmlns:p14="http://schemas.microsoft.com/office/powerpoint/2010/main" val="2111379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a:t>
            </a:fld>
            <a:endParaRPr lang="en-US" dirty="0"/>
          </a:p>
        </p:txBody>
      </p:sp>
    </p:spTree>
    <p:extLst>
      <p:ext uri="{BB962C8B-B14F-4D97-AF65-F5344CB8AC3E}">
        <p14:creationId xmlns:p14="http://schemas.microsoft.com/office/powerpoint/2010/main" val="4157280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a:t>
            </a:fld>
            <a:endParaRPr lang="en-US" dirty="0"/>
          </a:p>
        </p:txBody>
      </p:sp>
    </p:spTree>
    <p:extLst>
      <p:ext uri="{BB962C8B-B14F-4D97-AF65-F5344CB8AC3E}">
        <p14:creationId xmlns:p14="http://schemas.microsoft.com/office/powerpoint/2010/main" val="1527914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a:t>
            </a:fld>
            <a:endParaRPr lang="en-US" dirty="0"/>
          </a:p>
        </p:txBody>
      </p:sp>
    </p:spTree>
    <p:extLst>
      <p:ext uri="{BB962C8B-B14F-4D97-AF65-F5344CB8AC3E}">
        <p14:creationId xmlns:p14="http://schemas.microsoft.com/office/powerpoint/2010/main" val="15744051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a:t>
            </a:fld>
            <a:endParaRPr lang="en-US" dirty="0"/>
          </a:p>
        </p:txBody>
      </p:sp>
    </p:spTree>
    <p:extLst>
      <p:ext uri="{BB962C8B-B14F-4D97-AF65-F5344CB8AC3E}">
        <p14:creationId xmlns:p14="http://schemas.microsoft.com/office/powerpoint/2010/main" val="16338057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a:t>
            </a:fld>
            <a:endParaRPr lang="en-US" dirty="0"/>
          </a:p>
        </p:txBody>
      </p:sp>
    </p:spTree>
    <p:extLst>
      <p:ext uri="{BB962C8B-B14F-4D97-AF65-F5344CB8AC3E}">
        <p14:creationId xmlns:p14="http://schemas.microsoft.com/office/powerpoint/2010/main" val="347494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a:t>
            </a:fld>
            <a:endParaRPr lang="en-US" dirty="0"/>
          </a:p>
        </p:txBody>
      </p:sp>
    </p:spTree>
    <p:extLst>
      <p:ext uri="{BB962C8B-B14F-4D97-AF65-F5344CB8AC3E}">
        <p14:creationId xmlns:p14="http://schemas.microsoft.com/office/powerpoint/2010/main" val="30044074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a:t>
            </a:fld>
            <a:endParaRPr lang="en-US" dirty="0"/>
          </a:p>
        </p:txBody>
      </p:sp>
    </p:spTree>
    <p:extLst>
      <p:ext uri="{BB962C8B-B14F-4D97-AF65-F5344CB8AC3E}">
        <p14:creationId xmlns:p14="http://schemas.microsoft.com/office/powerpoint/2010/main" val="3921892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21</a:t>
            </a:fld>
            <a:endParaRPr lang="en-US" dirty="0"/>
          </a:p>
        </p:txBody>
      </p:sp>
    </p:spTree>
    <p:extLst>
      <p:ext uri="{BB962C8B-B14F-4D97-AF65-F5344CB8AC3E}">
        <p14:creationId xmlns:p14="http://schemas.microsoft.com/office/powerpoint/2010/main" val="16462897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22</a:t>
            </a:fld>
            <a:endParaRPr lang="en-US" dirty="0"/>
          </a:p>
        </p:txBody>
      </p:sp>
    </p:spTree>
    <p:extLst>
      <p:ext uri="{BB962C8B-B14F-4D97-AF65-F5344CB8AC3E}">
        <p14:creationId xmlns:p14="http://schemas.microsoft.com/office/powerpoint/2010/main" val="34211421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23</a:t>
            </a:fld>
            <a:endParaRPr lang="en-US" dirty="0"/>
          </a:p>
        </p:txBody>
      </p:sp>
    </p:spTree>
    <p:extLst>
      <p:ext uri="{BB962C8B-B14F-4D97-AF65-F5344CB8AC3E}">
        <p14:creationId xmlns:p14="http://schemas.microsoft.com/office/powerpoint/2010/main" val="33021402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24</a:t>
            </a:fld>
            <a:endParaRPr lang="en-US" dirty="0"/>
          </a:p>
        </p:txBody>
      </p:sp>
    </p:spTree>
    <p:extLst>
      <p:ext uri="{BB962C8B-B14F-4D97-AF65-F5344CB8AC3E}">
        <p14:creationId xmlns:p14="http://schemas.microsoft.com/office/powerpoint/2010/main" val="24172678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25</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26</a:t>
            </a:fld>
            <a:endParaRPr lang="en-US" dirty="0"/>
          </a:p>
        </p:txBody>
      </p:sp>
    </p:spTree>
    <p:extLst>
      <p:ext uri="{BB962C8B-B14F-4D97-AF65-F5344CB8AC3E}">
        <p14:creationId xmlns:p14="http://schemas.microsoft.com/office/powerpoint/2010/main" val="606731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27</a:t>
            </a:fld>
            <a:endParaRPr lang="en-US" dirty="0"/>
          </a:p>
        </p:txBody>
      </p:sp>
    </p:spTree>
    <p:extLst>
      <p:ext uri="{BB962C8B-B14F-4D97-AF65-F5344CB8AC3E}">
        <p14:creationId xmlns:p14="http://schemas.microsoft.com/office/powerpoint/2010/main" val="23146128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28</a:t>
            </a:fld>
            <a:endParaRPr lang="en-US" dirty="0"/>
          </a:p>
        </p:txBody>
      </p:sp>
    </p:spTree>
    <p:extLst>
      <p:ext uri="{BB962C8B-B14F-4D97-AF65-F5344CB8AC3E}">
        <p14:creationId xmlns:p14="http://schemas.microsoft.com/office/powerpoint/2010/main" val="3631523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29</a:t>
            </a:fld>
            <a:endParaRPr lang="en-US" dirty="0"/>
          </a:p>
        </p:txBody>
      </p:sp>
    </p:spTree>
    <p:extLst>
      <p:ext uri="{BB962C8B-B14F-4D97-AF65-F5344CB8AC3E}">
        <p14:creationId xmlns:p14="http://schemas.microsoft.com/office/powerpoint/2010/main" val="2940616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a:t>
            </a:fld>
            <a:endParaRPr lang="en-US" dirty="0"/>
          </a:p>
        </p:txBody>
      </p:sp>
    </p:spTree>
    <p:extLst>
      <p:ext uri="{BB962C8B-B14F-4D97-AF65-F5344CB8AC3E}">
        <p14:creationId xmlns:p14="http://schemas.microsoft.com/office/powerpoint/2010/main" val="33316636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30</a:t>
            </a:fld>
            <a:endParaRPr lang="en-US" dirty="0"/>
          </a:p>
        </p:txBody>
      </p:sp>
    </p:spTree>
    <p:extLst>
      <p:ext uri="{BB962C8B-B14F-4D97-AF65-F5344CB8AC3E}">
        <p14:creationId xmlns:p14="http://schemas.microsoft.com/office/powerpoint/2010/main" val="16622642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31</a:t>
            </a:fld>
            <a:endParaRPr lang="en-US" dirty="0"/>
          </a:p>
        </p:txBody>
      </p:sp>
    </p:spTree>
    <p:extLst>
      <p:ext uri="{BB962C8B-B14F-4D97-AF65-F5344CB8AC3E}">
        <p14:creationId xmlns:p14="http://schemas.microsoft.com/office/powerpoint/2010/main" val="17746114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32</a:t>
            </a:fld>
            <a:endParaRPr lang="en-US" dirty="0"/>
          </a:p>
        </p:txBody>
      </p:sp>
    </p:spTree>
    <p:extLst>
      <p:ext uri="{BB962C8B-B14F-4D97-AF65-F5344CB8AC3E}">
        <p14:creationId xmlns:p14="http://schemas.microsoft.com/office/powerpoint/2010/main" val="31352322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33</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34</a:t>
            </a:fld>
            <a:endParaRPr lang="en-US" dirty="0"/>
          </a:p>
        </p:txBody>
      </p:sp>
    </p:spTree>
    <p:extLst>
      <p:ext uri="{BB962C8B-B14F-4D97-AF65-F5344CB8AC3E}">
        <p14:creationId xmlns:p14="http://schemas.microsoft.com/office/powerpoint/2010/main" val="1357831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35</a:t>
            </a:fld>
            <a:endParaRPr lang="en-US" dirty="0"/>
          </a:p>
        </p:txBody>
      </p:sp>
    </p:spTree>
    <p:extLst>
      <p:ext uri="{BB962C8B-B14F-4D97-AF65-F5344CB8AC3E}">
        <p14:creationId xmlns:p14="http://schemas.microsoft.com/office/powerpoint/2010/main" val="17631214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36</a:t>
            </a:fld>
            <a:endParaRPr lang="en-US" dirty="0"/>
          </a:p>
        </p:txBody>
      </p:sp>
    </p:spTree>
    <p:extLst>
      <p:ext uri="{BB962C8B-B14F-4D97-AF65-F5344CB8AC3E}">
        <p14:creationId xmlns:p14="http://schemas.microsoft.com/office/powerpoint/2010/main" val="24815867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37</a:t>
            </a:fld>
            <a:endParaRPr lang="en-US" dirty="0"/>
          </a:p>
        </p:txBody>
      </p:sp>
    </p:spTree>
    <p:extLst>
      <p:ext uri="{BB962C8B-B14F-4D97-AF65-F5344CB8AC3E}">
        <p14:creationId xmlns:p14="http://schemas.microsoft.com/office/powerpoint/2010/main" val="8554162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38</a:t>
            </a:fld>
            <a:endParaRPr lang="en-US" dirty="0"/>
          </a:p>
        </p:txBody>
      </p:sp>
    </p:spTree>
    <p:extLst>
      <p:ext uri="{BB962C8B-B14F-4D97-AF65-F5344CB8AC3E}">
        <p14:creationId xmlns:p14="http://schemas.microsoft.com/office/powerpoint/2010/main" val="4123331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39</a:t>
            </a:fld>
            <a:endParaRPr lang="en-US" dirty="0"/>
          </a:p>
        </p:txBody>
      </p:sp>
    </p:spTree>
    <p:extLst>
      <p:ext uri="{BB962C8B-B14F-4D97-AF65-F5344CB8AC3E}">
        <p14:creationId xmlns:p14="http://schemas.microsoft.com/office/powerpoint/2010/main" val="778814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a:t>
            </a:fld>
            <a:endParaRPr lang="en-US" dirty="0"/>
          </a:p>
        </p:txBody>
      </p:sp>
    </p:spTree>
    <p:extLst>
      <p:ext uri="{BB962C8B-B14F-4D97-AF65-F5344CB8AC3E}">
        <p14:creationId xmlns:p14="http://schemas.microsoft.com/office/powerpoint/2010/main" val="10336014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40</a:t>
            </a:fld>
            <a:endParaRPr lang="en-US" dirty="0"/>
          </a:p>
        </p:txBody>
      </p:sp>
    </p:spTree>
    <p:extLst>
      <p:ext uri="{BB962C8B-B14F-4D97-AF65-F5344CB8AC3E}">
        <p14:creationId xmlns:p14="http://schemas.microsoft.com/office/powerpoint/2010/main" val="32700746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41</a:t>
            </a:fld>
            <a:endParaRPr lang="en-US" dirty="0"/>
          </a:p>
        </p:txBody>
      </p:sp>
    </p:spTree>
    <p:extLst>
      <p:ext uri="{BB962C8B-B14F-4D97-AF65-F5344CB8AC3E}">
        <p14:creationId xmlns:p14="http://schemas.microsoft.com/office/powerpoint/2010/main" val="36109067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42</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43</a:t>
            </a:fld>
            <a:endParaRPr lang="en-US" dirty="0"/>
          </a:p>
        </p:txBody>
      </p:sp>
    </p:spTree>
    <p:extLst>
      <p:ext uri="{BB962C8B-B14F-4D97-AF65-F5344CB8AC3E}">
        <p14:creationId xmlns:p14="http://schemas.microsoft.com/office/powerpoint/2010/main" val="19199172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44</a:t>
            </a:fld>
            <a:endParaRPr lang="en-US" dirty="0"/>
          </a:p>
        </p:txBody>
      </p:sp>
    </p:spTree>
    <p:extLst>
      <p:ext uri="{BB962C8B-B14F-4D97-AF65-F5344CB8AC3E}">
        <p14:creationId xmlns:p14="http://schemas.microsoft.com/office/powerpoint/2010/main" val="10078038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45</a:t>
            </a:fld>
            <a:endParaRPr lang="en-US" dirty="0"/>
          </a:p>
        </p:txBody>
      </p:sp>
    </p:spTree>
    <p:extLst>
      <p:ext uri="{BB962C8B-B14F-4D97-AF65-F5344CB8AC3E}">
        <p14:creationId xmlns:p14="http://schemas.microsoft.com/office/powerpoint/2010/main" val="1291989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46</a:t>
            </a:fld>
            <a:endParaRPr lang="en-US" dirty="0"/>
          </a:p>
        </p:txBody>
      </p:sp>
    </p:spTree>
    <p:extLst>
      <p:ext uri="{BB962C8B-B14F-4D97-AF65-F5344CB8AC3E}">
        <p14:creationId xmlns:p14="http://schemas.microsoft.com/office/powerpoint/2010/main" val="25401535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47</a:t>
            </a:fld>
            <a:endParaRPr lang="en-US" dirty="0"/>
          </a:p>
        </p:txBody>
      </p:sp>
    </p:spTree>
    <p:extLst>
      <p:ext uri="{BB962C8B-B14F-4D97-AF65-F5344CB8AC3E}">
        <p14:creationId xmlns:p14="http://schemas.microsoft.com/office/powerpoint/2010/main" val="39932055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48</a:t>
            </a:fld>
            <a:endParaRPr lang="en-US" dirty="0"/>
          </a:p>
        </p:txBody>
      </p:sp>
    </p:spTree>
    <p:extLst>
      <p:ext uri="{BB962C8B-B14F-4D97-AF65-F5344CB8AC3E}">
        <p14:creationId xmlns:p14="http://schemas.microsoft.com/office/powerpoint/2010/main" val="41841770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49</a:t>
            </a:fld>
            <a:endParaRPr lang="en-US" dirty="0"/>
          </a:p>
        </p:txBody>
      </p:sp>
    </p:spTree>
    <p:extLst>
      <p:ext uri="{BB962C8B-B14F-4D97-AF65-F5344CB8AC3E}">
        <p14:creationId xmlns:p14="http://schemas.microsoft.com/office/powerpoint/2010/main" val="3957105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a:t>
            </a:fld>
            <a:endParaRPr lang="en-US" dirty="0"/>
          </a:p>
        </p:txBody>
      </p:sp>
    </p:spTree>
    <p:extLst>
      <p:ext uri="{BB962C8B-B14F-4D97-AF65-F5344CB8AC3E}">
        <p14:creationId xmlns:p14="http://schemas.microsoft.com/office/powerpoint/2010/main" val="28984735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50</a:t>
            </a:fld>
            <a:endParaRPr lang="en-US" dirty="0"/>
          </a:p>
        </p:txBody>
      </p:sp>
    </p:spTree>
    <p:extLst>
      <p:ext uri="{BB962C8B-B14F-4D97-AF65-F5344CB8AC3E}">
        <p14:creationId xmlns:p14="http://schemas.microsoft.com/office/powerpoint/2010/main" val="2451254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51</a:t>
            </a:fld>
            <a:endParaRPr lang="en-US" dirty="0"/>
          </a:p>
        </p:txBody>
      </p:sp>
    </p:spTree>
    <p:extLst>
      <p:ext uri="{BB962C8B-B14F-4D97-AF65-F5344CB8AC3E}">
        <p14:creationId xmlns:p14="http://schemas.microsoft.com/office/powerpoint/2010/main" val="23464677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52</a:t>
            </a:fld>
            <a:endParaRPr lang="en-US" dirty="0"/>
          </a:p>
        </p:txBody>
      </p:sp>
    </p:spTree>
    <p:extLst>
      <p:ext uri="{BB962C8B-B14F-4D97-AF65-F5344CB8AC3E}">
        <p14:creationId xmlns:p14="http://schemas.microsoft.com/office/powerpoint/2010/main" val="1755738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53</a:t>
            </a:fld>
            <a:endParaRPr lang="en-US" dirty="0"/>
          </a:p>
        </p:txBody>
      </p:sp>
    </p:spTree>
    <p:extLst>
      <p:ext uri="{BB962C8B-B14F-4D97-AF65-F5344CB8AC3E}">
        <p14:creationId xmlns:p14="http://schemas.microsoft.com/office/powerpoint/2010/main" val="334505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54</a:t>
            </a:fld>
            <a:endParaRPr lang="en-US" dirty="0"/>
          </a:p>
        </p:txBody>
      </p:sp>
    </p:spTree>
    <p:extLst>
      <p:ext uri="{BB962C8B-B14F-4D97-AF65-F5344CB8AC3E}">
        <p14:creationId xmlns:p14="http://schemas.microsoft.com/office/powerpoint/2010/main" val="27152111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55</a:t>
            </a:fld>
            <a:endParaRPr lang="en-US" dirty="0"/>
          </a:p>
        </p:txBody>
      </p:sp>
    </p:spTree>
    <p:extLst>
      <p:ext uri="{BB962C8B-B14F-4D97-AF65-F5344CB8AC3E}">
        <p14:creationId xmlns:p14="http://schemas.microsoft.com/office/powerpoint/2010/main" val="29323818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56</a:t>
            </a:fld>
            <a:endParaRPr lang="en-US" dirty="0"/>
          </a:p>
        </p:txBody>
      </p:sp>
    </p:spTree>
    <p:extLst>
      <p:ext uri="{BB962C8B-B14F-4D97-AF65-F5344CB8AC3E}">
        <p14:creationId xmlns:p14="http://schemas.microsoft.com/office/powerpoint/2010/main" val="25778119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57</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58</a:t>
            </a:fld>
            <a:endParaRPr lang="en-US"/>
          </a:p>
        </p:txBody>
      </p:sp>
    </p:spTree>
    <p:extLst>
      <p:ext uri="{BB962C8B-B14F-4D97-AF65-F5344CB8AC3E}">
        <p14:creationId xmlns:p14="http://schemas.microsoft.com/office/powerpoint/2010/main" val="14400169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59</a:t>
            </a:fld>
            <a:endParaRPr lang="en-US"/>
          </a:p>
        </p:txBody>
      </p:sp>
    </p:spTree>
    <p:extLst>
      <p:ext uri="{BB962C8B-B14F-4D97-AF65-F5344CB8AC3E}">
        <p14:creationId xmlns:p14="http://schemas.microsoft.com/office/powerpoint/2010/main" val="1347844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a:t>
            </a:fld>
            <a:endParaRPr lang="en-US" dirty="0"/>
          </a:p>
        </p:txBody>
      </p:sp>
    </p:spTree>
    <p:extLst>
      <p:ext uri="{BB962C8B-B14F-4D97-AF65-F5344CB8AC3E}">
        <p14:creationId xmlns:p14="http://schemas.microsoft.com/office/powerpoint/2010/main" val="35610283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60</a:t>
            </a:fld>
            <a:endParaRPr lang="en-US"/>
          </a:p>
        </p:txBody>
      </p:sp>
    </p:spTree>
    <p:extLst>
      <p:ext uri="{BB962C8B-B14F-4D97-AF65-F5344CB8AC3E}">
        <p14:creationId xmlns:p14="http://schemas.microsoft.com/office/powerpoint/2010/main" val="241037542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61</a:t>
            </a:fld>
            <a:endParaRPr lang="en-US"/>
          </a:p>
        </p:txBody>
      </p:sp>
    </p:spTree>
    <p:extLst>
      <p:ext uri="{BB962C8B-B14F-4D97-AF65-F5344CB8AC3E}">
        <p14:creationId xmlns:p14="http://schemas.microsoft.com/office/powerpoint/2010/main" val="131015003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62</a:t>
            </a:fld>
            <a:endParaRPr lang="en-US"/>
          </a:p>
        </p:txBody>
      </p:sp>
    </p:spTree>
    <p:extLst>
      <p:ext uri="{BB962C8B-B14F-4D97-AF65-F5344CB8AC3E}">
        <p14:creationId xmlns:p14="http://schemas.microsoft.com/office/powerpoint/2010/main" val="9149842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63</a:t>
            </a:fld>
            <a:endParaRPr lang="en-US"/>
          </a:p>
        </p:txBody>
      </p:sp>
    </p:spTree>
    <p:extLst>
      <p:ext uri="{BB962C8B-B14F-4D97-AF65-F5344CB8AC3E}">
        <p14:creationId xmlns:p14="http://schemas.microsoft.com/office/powerpoint/2010/main" val="28651445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64</a:t>
            </a:fld>
            <a:endParaRPr lang="en-US"/>
          </a:p>
        </p:txBody>
      </p:sp>
    </p:spTree>
    <p:extLst>
      <p:ext uri="{BB962C8B-B14F-4D97-AF65-F5344CB8AC3E}">
        <p14:creationId xmlns:p14="http://schemas.microsoft.com/office/powerpoint/2010/main" val="10362185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65</a:t>
            </a:fld>
            <a:endParaRPr lang="en-US"/>
          </a:p>
        </p:txBody>
      </p:sp>
    </p:spTree>
    <p:extLst>
      <p:ext uri="{BB962C8B-B14F-4D97-AF65-F5344CB8AC3E}">
        <p14:creationId xmlns:p14="http://schemas.microsoft.com/office/powerpoint/2010/main" val="10171370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66</a:t>
            </a:fld>
            <a:endParaRPr lang="en-US"/>
          </a:p>
        </p:txBody>
      </p:sp>
    </p:spTree>
    <p:extLst>
      <p:ext uri="{BB962C8B-B14F-4D97-AF65-F5344CB8AC3E}">
        <p14:creationId xmlns:p14="http://schemas.microsoft.com/office/powerpoint/2010/main" val="26520100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67</a:t>
            </a:fld>
            <a:endParaRPr lang="en-US"/>
          </a:p>
        </p:txBody>
      </p:sp>
    </p:spTree>
    <p:extLst>
      <p:ext uri="{BB962C8B-B14F-4D97-AF65-F5344CB8AC3E}">
        <p14:creationId xmlns:p14="http://schemas.microsoft.com/office/powerpoint/2010/main" val="197779842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68</a:t>
            </a:fld>
            <a:endParaRPr lang="en-US"/>
          </a:p>
        </p:txBody>
      </p:sp>
    </p:spTree>
    <p:extLst>
      <p:ext uri="{BB962C8B-B14F-4D97-AF65-F5344CB8AC3E}">
        <p14:creationId xmlns:p14="http://schemas.microsoft.com/office/powerpoint/2010/main" val="5015206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69</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a:t>
            </a:fld>
            <a:endParaRPr lang="en-US" dirty="0"/>
          </a:p>
        </p:txBody>
      </p:sp>
    </p:spTree>
    <p:extLst>
      <p:ext uri="{BB962C8B-B14F-4D97-AF65-F5344CB8AC3E}">
        <p14:creationId xmlns:p14="http://schemas.microsoft.com/office/powerpoint/2010/main" val="186422624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70</a:t>
            </a:fld>
            <a:endParaRPr lang="en-US" dirty="0"/>
          </a:p>
        </p:txBody>
      </p:sp>
    </p:spTree>
    <p:extLst>
      <p:ext uri="{BB962C8B-B14F-4D97-AF65-F5344CB8AC3E}">
        <p14:creationId xmlns:p14="http://schemas.microsoft.com/office/powerpoint/2010/main" val="42759689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71</a:t>
            </a:fld>
            <a:endParaRPr lang="en-US" dirty="0"/>
          </a:p>
        </p:txBody>
      </p:sp>
    </p:spTree>
    <p:extLst>
      <p:ext uri="{BB962C8B-B14F-4D97-AF65-F5344CB8AC3E}">
        <p14:creationId xmlns:p14="http://schemas.microsoft.com/office/powerpoint/2010/main" val="8348676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72</a:t>
            </a:fld>
            <a:endParaRPr lang="en-US" dirty="0"/>
          </a:p>
        </p:txBody>
      </p:sp>
    </p:spTree>
    <p:extLst>
      <p:ext uri="{BB962C8B-B14F-4D97-AF65-F5344CB8AC3E}">
        <p14:creationId xmlns:p14="http://schemas.microsoft.com/office/powerpoint/2010/main" val="36101744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73</a:t>
            </a:fld>
            <a:endParaRPr lang="en-US" dirty="0"/>
          </a:p>
        </p:txBody>
      </p:sp>
    </p:spTree>
    <p:extLst>
      <p:ext uri="{BB962C8B-B14F-4D97-AF65-F5344CB8AC3E}">
        <p14:creationId xmlns:p14="http://schemas.microsoft.com/office/powerpoint/2010/main" val="90436050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74</a:t>
            </a:fld>
            <a:endParaRPr lang="en-US" dirty="0"/>
          </a:p>
        </p:txBody>
      </p:sp>
    </p:spTree>
    <p:extLst>
      <p:ext uri="{BB962C8B-B14F-4D97-AF65-F5344CB8AC3E}">
        <p14:creationId xmlns:p14="http://schemas.microsoft.com/office/powerpoint/2010/main" val="230046560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75</a:t>
            </a:fld>
            <a:endParaRPr lang="en-US" dirty="0"/>
          </a:p>
        </p:txBody>
      </p:sp>
    </p:spTree>
    <p:extLst>
      <p:ext uri="{BB962C8B-B14F-4D97-AF65-F5344CB8AC3E}">
        <p14:creationId xmlns:p14="http://schemas.microsoft.com/office/powerpoint/2010/main" val="115894605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76</a:t>
            </a:fld>
            <a:endParaRPr lang="en-US" dirty="0"/>
          </a:p>
        </p:txBody>
      </p:sp>
    </p:spTree>
    <p:extLst>
      <p:ext uri="{BB962C8B-B14F-4D97-AF65-F5344CB8AC3E}">
        <p14:creationId xmlns:p14="http://schemas.microsoft.com/office/powerpoint/2010/main" val="32641412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77</a:t>
            </a:fld>
            <a:endParaRPr lang="en-US" dirty="0"/>
          </a:p>
        </p:txBody>
      </p:sp>
    </p:spTree>
    <p:extLst>
      <p:ext uri="{BB962C8B-B14F-4D97-AF65-F5344CB8AC3E}">
        <p14:creationId xmlns:p14="http://schemas.microsoft.com/office/powerpoint/2010/main" val="10118310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78</a:t>
            </a:fld>
            <a:endParaRPr lang="en-US" dirty="0"/>
          </a:p>
        </p:txBody>
      </p:sp>
    </p:spTree>
    <p:extLst>
      <p:ext uri="{BB962C8B-B14F-4D97-AF65-F5344CB8AC3E}">
        <p14:creationId xmlns:p14="http://schemas.microsoft.com/office/powerpoint/2010/main" val="369808205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79</a:t>
            </a:fld>
            <a:endParaRPr lang="en-US" dirty="0"/>
          </a:p>
        </p:txBody>
      </p:sp>
    </p:spTree>
    <p:extLst>
      <p:ext uri="{BB962C8B-B14F-4D97-AF65-F5344CB8AC3E}">
        <p14:creationId xmlns:p14="http://schemas.microsoft.com/office/powerpoint/2010/main" val="3278354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a:t>
            </a:fld>
            <a:endParaRPr lang="en-US" dirty="0"/>
          </a:p>
        </p:txBody>
      </p:sp>
    </p:spTree>
    <p:extLst>
      <p:ext uri="{BB962C8B-B14F-4D97-AF65-F5344CB8AC3E}">
        <p14:creationId xmlns:p14="http://schemas.microsoft.com/office/powerpoint/2010/main" val="278873535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80</a:t>
            </a:fld>
            <a:endParaRPr lang="en-US" dirty="0"/>
          </a:p>
        </p:txBody>
      </p:sp>
    </p:spTree>
    <p:extLst>
      <p:ext uri="{BB962C8B-B14F-4D97-AF65-F5344CB8AC3E}">
        <p14:creationId xmlns:p14="http://schemas.microsoft.com/office/powerpoint/2010/main" val="111939001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81</a:t>
            </a:fld>
            <a:endParaRPr lang="en-US" dirty="0"/>
          </a:p>
        </p:txBody>
      </p:sp>
    </p:spTree>
    <p:extLst>
      <p:ext uri="{BB962C8B-B14F-4D97-AF65-F5344CB8AC3E}">
        <p14:creationId xmlns:p14="http://schemas.microsoft.com/office/powerpoint/2010/main" val="311911091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82</a:t>
            </a:fld>
            <a:endParaRPr lang="en-US" dirty="0"/>
          </a:p>
        </p:txBody>
      </p:sp>
    </p:spTree>
    <p:extLst>
      <p:ext uri="{BB962C8B-B14F-4D97-AF65-F5344CB8AC3E}">
        <p14:creationId xmlns:p14="http://schemas.microsoft.com/office/powerpoint/2010/main" val="189672618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83</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84</a:t>
            </a:fld>
            <a:endParaRPr lang="en-US" dirty="0"/>
          </a:p>
        </p:txBody>
      </p:sp>
    </p:spTree>
    <p:extLst>
      <p:ext uri="{BB962C8B-B14F-4D97-AF65-F5344CB8AC3E}">
        <p14:creationId xmlns:p14="http://schemas.microsoft.com/office/powerpoint/2010/main" val="179703038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85</a:t>
            </a:fld>
            <a:endParaRPr lang="en-US" dirty="0"/>
          </a:p>
        </p:txBody>
      </p:sp>
    </p:spTree>
    <p:extLst>
      <p:ext uri="{BB962C8B-B14F-4D97-AF65-F5344CB8AC3E}">
        <p14:creationId xmlns:p14="http://schemas.microsoft.com/office/powerpoint/2010/main" val="41799089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86</a:t>
            </a:fld>
            <a:endParaRPr lang="en-US" dirty="0"/>
          </a:p>
        </p:txBody>
      </p:sp>
    </p:spTree>
    <p:extLst>
      <p:ext uri="{BB962C8B-B14F-4D97-AF65-F5344CB8AC3E}">
        <p14:creationId xmlns:p14="http://schemas.microsoft.com/office/powerpoint/2010/main" val="35342954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87</a:t>
            </a:fld>
            <a:endParaRPr lang="en-US" dirty="0"/>
          </a:p>
        </p:txBody>
      </p:sp>
    </p:spTree>
    <p:extLst>
      <p:ext uri="{BB962C8B-B14F-4D97-AF65-F5344CB8AC3E}">
        <p14:creationId xmlns:p14="http://schemas.microsoft.com/office/powerpoint/2010/main" val="93873874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88</a:t>
            </a:fld>
            <a:endParaRPr lang="en-US" dirty="0"/>
          </a:p>
        </p:txBody>
      </p:sp>
    </p:spTree>
    <p:extLst>
      <p:ext uri="{BB962C8B-B14F-4D97-AF65-F5344CB8AC3E}">
        <p14:creationId xmlns:p14="http://schemas.microsoft.com/office/powerpoint/2010/main" val="182956623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89</a:t>
            </a:fld>
            <a:endParaRPr lang="en-US" dirty="0"/>
          </a:p>
        </p:txBody>
      </p:sp>
    </p:spTree>
    <p:extLst>
      <p:ext uri="{BB962C8B-B14F-4D97-AF65-F5344CB8AC3E}">
        <p14:creationId xmlns:p14="http://schemas.microsoft.com/office/powerpoint/2010/main" val="242755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a:t>
            </a:fld>
            <a:endParaRPr lang="en-US" dirty="0"/>
          </a:p>
        </p:txBody>
      </p:sp>
    </p:spTree>
    <p:extLst>
      <p:ext uri="{BB962C8B-B14F-4D97-AF65-F5344CB8AC3E}">
        <p14:creationId xmlns:p14="http://schemas.microsoft.com/office/powerpoint/2010/main" val="27887353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90</a:t>
            </a:fld>
            <a:endParaRPr lang="en-US" dirty="0"/>
          </a:p>
        </p:txBody>
      </p:sp>
    </p:spTree>
    <p:extLst>
      <p:ext uri="{BB962C8B-B14F-4D97-AF65-F5344CB8AC3E}">
        <p14:creationId xmlns:p14="http://schemas.microsoft.com/office/powerpoint/2010/main" val="33478181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91</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92</a:t>
            </a:fld>
            <a:endParaRPr lang="en-US" dirty="0"/>
          </a:p>
        </p:txBody>
      </p:sp>
    </p:spTree>
    <p:extLst>
      <p:ext uri="{BB962C8B-B14F-4D97-AF65-F5344CB8AC3E}">
        <p14:creationId xmlns:p14="http://schemas.microsoft.com/office/powerpoint/2010/main" val="124776707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93</a:t>
            </a:fld>
            <a:endParaRPr lang="en-US" dirty="0"/>
          </a:p>
        </p:txBody>
      </p:sp>
    </p:spTree>
    <p:extLst>
      <p:ext uri="{BB962C8B-B14F-4D97-AF65-F5344CB8AC3E}">
        <p14:creationId xmlns:p14="http://schemas.microsoft.com/office/powerpoint/2010/main" val="388812036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94</a:t>
            </a:fld>
            <a:endParaRPr lang="en-US" dirty="0"/>
          </a:p>
        </p:txBody>
      </p:sp>
    </p:spTree>
    <p:extLst>
      <p:ext uri="{BB962C8B-B14F-4D97-AF65-F5344CB8AC3E}">
        <p14:creationId xmlns:p14="http://schemas.microsoft.com/office/powerpoint/2010/main" val="53688855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95</a:t>
            </a:fld>
            <a:endParaRPr lang="en-US" dirty="0"/>
          </a:p>
        </p:txBody>
      </p:sp>
    </p:spTree>
    <p:extLst>
      <p:ext uri="{BB962C8B-B14F-4D97-AF65-F5344CB8AC3E}">
        <p14:creationId xmlns:p14="http://schemas.microsoft.com/office/powerpoint/2010/main" val="175267865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96</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97</a:t>
            </a:fld>
            <a:endParaRPr lang="en-US"/>
          </a:p>
        </p:txBody>
      </p:sp>
    </p:spTree>
    <p:extLst>
      <p:ext uri="{BB962C8B-B14F-4D97-AF65-F5344CB8AC3E}">
        <p14:creationId xmlns:p14="http://schemas.microsoft.com/office/powerpoint/2010/main" val="320210400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98</a:t>
            </a:fld>
            <a:endParaRPr lang="en-US"/>
          </a:p>
        </p:txBody>
      </p:sp>
    </p:spTree>
    <p:extLst>
      <p:ext uri="{BB962C8B-B14F-4D97-AF65-F5344CB8AC3E}">
        <p14:creationId xmlns:p14="http://schemas.microsoft.com/office/powerpoint/2010/main" val="379987594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99</a:t>
            </a:fld>
            <a:endParaRPr lang="en-US"/>
          </a:p>
        </p:txBody>
      </p:sp>
    </p:spTree>
    <p:extLst>
      <p:ext uri="{BB962C8B-B14F-4D97-AF65-F5344CB8AC3E}">
        <p14:creationId xmlns:p14="http://schemas.microsoft.com/office/powerpoint/2010/main" val="3880770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2/16/2016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2/16/2016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pic>
        <p:nvPicPr>
          <p:cNvPr id="1026" name="Picture 2" descr="C:\Users\HP\Downloads\Arrow Blocks WB+LB Final 80 Percent (1).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368"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Test Validation</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51949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33417"/>
            <a:ext cx="2962656" cy="4893647"/>
          </a:xfrm>
          <a:prstGeom prst="rect">
            <a:avLst/>
          </a:prstGeom>
        </p:spPr>
        <p:txBody>
          <a:bodyPr wrap="square">
            <a:spAutoFit/>
          </a:bodyPr>
          <a:lstStyle/>
          <a:p>
            <a:r>
              <a:rPr lang="en-GB" sz="2400" dirty="0">
                <a:latin typeface="Adobe calson pro bold"/>
              </a:rPr>
              <a:t>When two or more substantially equal selection procedures are available, employers are expected to use the procedure that has been shown to have </a:t>
            </a:r>
            <a:r>
              <a:rPr lang="en-GB" sz="2400" i="1" dirty="0">
                <a:solidFill>
                  <a:srgbClr val="FF0000"/>
                </a:solidFill>
                <a:latin typeface="Adobe calson pro bold"/>
              </a:rPr>
              <a:t>the lesser adverse impact on members </a:t>
            </a:r>
            <a:r>
              <a:rPr lang="en-GB" sz="2400" dirty="0">
                <a:latin typeface="Adobe calson pro bold"/>
              </a:rPr>
              <a:t>of any protected group.</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9087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14523"/>
          </a:xfrm>
          <a:prstGeom prst="rect">
            <a:avLst/>
          </a:prstGeom>
        </p:spPr>
        <p:txBody>
          <a:bodyPr wrap="square">
            <a:spAutoFit/>
          </a:bodyPr>
          <a:lstStyle/>
          <a:p>
            <a:pPr>
              <a:lnSpc>
                <a:spcPct val="107000"/>
              </a:lnSpc>
              <a:spcAft>
                <a:spcPts val="0"/>
              </a:spcAft>
            </a:pPr>
            <a:r>
              <a:rPr lang="en-GB" sz="2400" dirty="0">
                <a:latin typeface="Adobe calson pro bold"/>
                <a:ea typeface="Calibri" panose="020F0502020204030204" pitchFamily="34" charset="0"/>
                <a:cs typeface="Times New Roman" panose="02020603050405020304" pitchFamily="18" charset="0"/>
              </a:rPr>
              <a:t>HR Managers However should not become over fearful of testing because of concerns about language or cultural bias. If done properly. Testing can be a valuable selection tool for promoting workforce diversity</a:t>
            </a:r>
            <a:r>
              <a:rPr lang="en-GB" sz="2400" dirty="0">
                <a:latin typeface="Calibri" panose="020F0502020204030204" pitchFamily="34" charset="0"/>
                <a:ea typeface="Calibri" panose="020F0502020204030204" pitchFamily="34" charset="0"/>
                <a:cs typeface="Times New Roman" panose="02020603050405020304" pitchFamily="18" charset="0"/>
              </a:rPr>
              <a:t>.</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8371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For </a:t>
            </a:r>
            <a:r>
              <a:rPr lang="en-GB" sz="26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Example</a:t>
            </a:r>
            <a:r>
              <a:rPr lang="en-GB"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GB" sz="2600" dirty="0">
                <a:latin typeface="Adobe calson pro bold"/>
                <a:ea typeface="Calibri" panose="020F0502020204030204" pitchFamily="34" charset="0"/>
                <a:cs typeface="Times New Roman" panose="02020603050405020304" pitchFamily="18" charset="0"/>
              </a:rPr>
              <a:t>testing uses the big five personality measure have been shown to be valid across racial, ethnic and linguistic lines and to provide useful information on career choice and performance.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02955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01764"/>
          </a:xfrm>
          <a:prstGeom prst="rect">
            <a:avLst/>
          </a:prstGeom>
        </p:spPr>
        <p:txBody>
          <a:bodyPr wrap="square">
            <a:spAutoFit/>
          </a:bodyPr>
          <a:lstStyle/>
          <a:p>
            <a:pPr>
              <a:lnSpc>
                <a:spcPct val="107000"/>
              </a:lnSpc>
              <a:spcAft>
                <a:spcPts val="0"/>
              </a:spcAft>
            </a:pPr>
            <a:r>
              <a:rPr lang="en-GB" sz="2600" dirty="0">
                <a:latin typeface="Adobe calson pro bold"/>
                <a:ea typeface="Calibri" panose="020F0502020204030204" pitchFamily="34" charset="0"/>
                <a:cs typeface="Times New Roman" panose="02020603050405020304" pitchFamily="18" charset="0"/>
              </a:rPr>
              <a:t>Recent research also indicates that the team selection inventory (measuring person- Team fit) typically show no significant ethnic or gender differences in test score.</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00422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58340"/>
            <a:ext cx="2962656" cy="3939540"/>
          </a:xfrm>
          <a:prstGeom prst="rect">
            <a:avLst/>
          </a:prstGeom>
        </p:spPr>
        <p:txBody>
          <a:bodyPr wrap="square">
            <a:spAutoFit/>
          </a:bodyPr>
          <a:lstStyle/>
          <a:p>
            <a:pPr>
              <a:spcAft>
                <a:spcPts val="0"/>
              </a:spcAft>
            </a:pPr>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Question for the HR Managers to </a:t>
            </a:r>
            <a:r>
              <a:rPr lang="en-GB"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ask:-</a:t>
            </a:r>
            <a:endPar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spcAft>
                <a:spcPts val="0"/>
              </a:spcAft>
            </a:pPr>
            <a:r>
              <a:rPr lang="en-GB" sz="2600" dirty="0" smtClean="0">
                <a:latin typeface="Adobe calson pro bold"/>
                <a:ea typeface="Calibri" panose="020F0502020204030204" pitchFamily="34" charset="0"/>
                <a:cs typeface="Times New Roman" panose="02020603050405020304" pitchFamily="18" charset="0"/>
              </a:rPr>
              <a:t>If test is to be used, the HR manager needs to consider the following issues:-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36300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31536" y="1536192"/>
            <a:ext cx="3008376" cy="4616648"/>
          </a:xfrm>
          <a:prstGeom prst="rect">
            <a:avLst/>
          </a:prstGeom>
        </p:spPr>
        <p:txBody>
          <a:bodyPr wrap="square">
            <a:spAutoFit/>
          </a:bodyPr>
          <a:lstStyle/>
          <a:p>
            <a:pPr>
              <a:spcAft>
                <a:spcPts val="0"/>
              </a:spcAft>
            </a:pPr>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Current and Past users</a:t>
            </a:r>
            <a:endParaRPr lang="en-GB" sz="3000"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spcAft>
                <a:spcPts val="0"/>
              </a:spcAft>
            </a:pPr>
            <a:r>
              <a:rPr lang="en-GB" sz="2600" dirty="0">
                <a:latin typeface="Adobe calson pro bold"/>
                <a:ea typeface="Calibri" panose="020F0502020204030204" pitchFamily="34" charset="0"/>
                <a:cs typeface="Times New Roman" panose="02020603050405020304" pitchFamily="18" charset="0"/>
              </a:rPr>
              <a:t>Which companies use the test now? Which companies used it in the past? Why did they stop using it? What is the present user experience with the test?</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23511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78414"/>
            <a:ext cx="2962656" cy="3754874"/>
          </a:xfrm>
          <a:prstGeom prst="rect">
            <a:avLst/>
          </a:prstGeom>
        </p:spPr>
        <p:txBody>
          <a:bodyPr wrap="square">
            <a:spAutoFit/>
          </a:bodyPr>
          <a:lstStyle/>
          <a:p>
            <a:pPr>
              <a:spcAft>
                <a:spcPts val="0"/>
              </a:spcAft>
            </a:pPr>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Test Literature</a:t>
            </a:r>
            <a:endParaRPr lang="en-GB" sz="3000"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spcAft>
                <a:spcPts val="0"/>
              </a:spcAft>
            </a:pPr>
            <a:r>
              <a:rPr lang="en-GB" sz="2600" dirty="0">
                <a:latin typeface="Adobe calson pro bold"/>
                <a:ea typeface="Calibri" panose="020F0502020204030204" pitchFamily="34" charset="0"/>
                <a:cs typeface="Times New Roman" panose="02020603050405020304" pitchFamily="18" charset="0"/>
              </a:rPr>
              <a:t>What literature is available on the test and its applications to employee selections? Is there a manual available?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90248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12664" y="2345563"/>
            <a:ext cx="2962656" cy="3693319"/>
          </a:xfrm>
          <a:prstGeom prst="rect">
            <a:avLst/>
          </a:prstGeom>
        </p:spPr>
        <p:txBody>
          <a:bodyPr wrap="square">
            <a:spAutoFit/>
          </a:bodyPr>
          <a:lstStyle/>
          <a:p>
            <a:pPr>
              <a:spcAft>
                <a:spcPts val="0"/>
              </a:spcAft>
            </a:pPr>
            <a:r>
              <a:rPr lang="en-GB" sz="2600" dirty="0" smtClean="0">
                <a:latin typeface="Adobe calson pro bold"/>
                <a:ea typeface="Calibri" panose="020F0502020204030204" pitchFamily="34" charset="0"/>
                <a:cs typeface="Times New Roman" panose="02020603050405020304" pitchFamily="18" charset="0"/>
              </a:rPr>
              <a:t>What </a:t>
            </a:r>
            <a:r>
              <a:rPr lang="en-GB" sz="2600" dirty="0">
                <a:latin typeface="Adobe calson pro bold"/>
                <a:ea typeface="Calibri" panose="020F0502020204030204" pitchFamily="34" charset="0"/>
                <a:cs typeface="Times New Roman" panose="02020603050405020304" pitchFamily="18" charset="0"/>
              </a:rPr>
              <a:t>research exists on its reliability and availability? Who conducted the research?  The best promoter or the independent source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89275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816429"/>
          </a:xfrm>
          <a:prstGeom prst="rect">
            <a:avLst/>
          </a:prstGeom>
        </p:spPr>
        <p:txBody>
          <a:bodyPr wrap="square">
            <a:spAutoFit/>
          </a:bodyPr>
          <a:lstStyle/>
          <a:p>
            <a:pPr>
              <a:spcAft>
                <a:spcPts val="0"/>
              </a:spcAft>
            </a:pPr>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Reviewer Comments </a:t>
            </a:r>
            <a:endParaRPr lang="en-GB" sz="3000"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spcAft>
                <a:spcPts val="0"/>
              </a:spcAft>
            </a:pPr>
            <a:r>
              <a:rPr lang="en-GB" sz="2600" dirty="0">
                <a:latin typeface="Adobe calson pro bold"/>
                <a:ea typeface="Calibri" panose="020F0502020204030204" pitchFamily="34" charset="0"/>
                <a:cs typeface="Times New Roman" panose="02020603050405020304" pitchFamily="18" charset="0"/>
              </a:rPr>
              <a:t>Who has reviewed the test? What did they say about the test? Is the test listed in the standard reference source?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36569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pPr>
              <a:spcAft>
                <a:spcPts val="0"/>
              </a:spcAft>
            </a:pPr>
            <a:r>
              <a:rPr lang="en-GB" sz="2600" dirty="0" smtClean="0">
                <a:latin typeface="Adobe calson pro bold"/>
                <a:ea typeface="Calibri" panose="020F0502020204030204" pitchFamily="34" charset="0"/>
                <a:cs typeface="Times New Roman" panose="02020603050405020304" pitchFamily="18" charset="0"/>
              </a:rPr>
              <a:t>If </a:t>
            </a:r>
            <a:r>
              <a:rPr lang="en-GB" sz="2600" dirty="0">
                <a:latin typeface="Adobe calson pro bold"/>
                <a:ea typeface="Calibri" panose="020F0502020204030204" pitchFamily="34" charset="0"/>
                <a:cs typeface="Times New Roman" panose="02020603050405020304" pitchFamily="18" charset="0"/>
              </a:rPr>
              <a:t>no why not? What do independent professional bodies such </a:t>
            </a:r>
            <a:r>
              <a:rPr lang="en-GB" sz="2600" dirty="0" smtClean="0">
                <a:latin typeface="Adobe calson pro bold"/>
                <a:ea typeface="Calibri" panose="020F0502020204030204" pitchFamily="34" charset="0"/>
                <a:cs typeface="Times New Roman" panose="02020603050405020304" pitchFamily="18" charset="0"/>
              </a:rPr>
              <a:t>any Council </a:t>
            </a:r>
            <a:r>
              <a:rPr lang="en-GB" sz="2600" dirty="0">
                <a:latin typeface="Adobe calson pro bold"/>
                <a:ea typeface="Calibri" panose="020F0502020204030204" pitchFamily="34" charset="0"/>
                <a:cs typeface="Times New Roman" panose="02020603050405020304" pitchFamily="18" charset="0"/>
              </a:rPr>
              <a:t>for educational research have to say about the test?</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04704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6" cy="4987519"/>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Country Studies</a:t>
            </a:r>
            <a:endParaRPr lang="en-GB" sz="3000"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GB" sz="2600" dirty="0">
                <a:latin typeface="Adobe calson pro bold"/>
                <a:ea typeface="Calibri" panose="020F0502020204030204" pitchFamily="34" charset="0"/>
                <a:cs typeface="Times New Roman" panose="02020603050405020304" pitchFamily="18" charset="0"/>
              </a:rPr>
              <a:t>What country studies have been undertaken/ what were the result? Were they conducted by people </a:t>
            </a:r>
            <a:r>
              <a:rPr lang="en-GB" sz="2600" dirty="0" smtClean="0">
                <a:latin typeface="Adobe calson pro bold"/>
                <a:ea typeface="Calibri" panose="020F0502020204030204" pitchFamily="34" charset="0"/>
                <a:cs typeface="Times New Roman" panose="02020603050405020304" pitchFamily="18" charset="0"/>
              </a:rPr>
              <a:t>with a vested </a:t>
            </a:r>
            <a:r>
              <a:rPr lang="en-GB" sz="2600" dirty="0">
                <a:latin typeface="Adobe calson pro bold"/>
                <a:ea typeface="Calibri" panose="020F0502020204030204" pitchFamily="34" charset="0"/>
                <a:cs typeface="Times New Roman" panose="02020603050405020304" pitchFamily="18" charset="0"/>
              </a:rPr>
              <a:t>interested or by the independent researcher?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62689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551176" cy="3293209"/>
          </a:xfrm>
          <a:prstGeom prst="rect">
            <a:avLst/>
          </a:prstGeom>
        </p:spPr>
        <p:txBody>
          <a:bodyPr wrap="square">
            <a:spAutoFit/>
          </a:bodyPr>
          <a:lstStyle/>
          <a:p>
            <a:r>
              <a:rPr lang="en-GB" sz="2600" dirty="0" smtClean="0">
                <a:latin typeface="Adobe calson pro bold"/>
              </a:rPr>
              <a:t>These </a:t>
            </a:r>
            <a:r>
              <a:rPr lang="en-GB" sz="2600" dirty="0">
                <a:latin typeface="Adobe calson pro bold"/>
              </a:rPr>
              <a:t>guidelines apply to private employers with </a:t>
            </a:r>
            <a:r>
              <a:rPr lang="en-GB" sz="2600" i="1" dirty="0">
                <a:solidFill>
                  <a:srgbClr val="FF0000"/>
                </a:solidFill>
                <a:latin typeface="Adobe calson pro bold"/>
              </a:rPr>
              <a:t>ﬁfteen or more employees, to state and local </a:t>
            </a:r>
            <a:r>
              <a:rPr lang="en-GB" sz="2600" i="1" dirty="0" smtClean="0">
                <a:solidFill>
                  <a:srgbClr val="FF0000"/>
                </a:solidFill>
                <a:latin typeface="Adobe calson pro bold"/>
              </a:rPr>
              <a:t>governments</a:t>
            </a:r>
            <a:r>
              <a:rPr lang="en-GB" sz="2600" dirty="0" smtClean="0">
                <a:latin typeface="Adobe calson pro bold"/>
              </a:rPr>
              <a:t>….</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5195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63637"/>
            <a:ext cx="2715768" cy="4216539"/>
          </a:xfrm>
          <a:prstGeom prst="rect">
            <a:avLst/>
          </a:prstGeom>
        </p:spPr>
        <p:txBody>
          <a:bodyPr wrap="square">
            <a:spAutoFit/>
          </a:bodyPr>
          <a:lstStyle/>
          <a:p>
            <a:pPr>
              <a:spcAft>
                <a:spcPts val="0"/>
              </a:spcAft>
            </a:pPr>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Equal </a:t>
            </a:r>
            <a:r>
              <a:rPr lang="en-GB"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Opportunities</a:t>
            </a:r>
            <a:endParaRPr lang="en-GB" sz="3000"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spcAft>
                <a:spcPts val="0"/>
              </a:spcAft>
            </a:pPr>
            <a:r>
              <a:rPr lang="en-GB" sz="2600" dirty="0">
                <a:latin typeface="Adobe calson pro bold"/>
                <a:ea typeface="Calibri" panose="020F0502020204030204" pitchFamily="34" charset="0"/>
                <a:cs typeface="Times New Roman" panose="02020603050405020304" pitchFamily="18" charset="0"/>
              </a:rPr>
              <a:t>What do state and federal EEO organizations have to say about the use of the test in employment selection? </a:t>
            </a:r>
            <a:r>
              <a:rPr lang="en-GB" sz="2600" dirty="0" smtClean="0">
                <a:latin typeface="Adobe calson pro bold"/>
                <a:ea typeface="Calibri" panose="020F0502020204030204" pitchFamily="34" charset="0"/>
                <a:cs typeface="Times New Roman" panose="02020603050405020304" pitchFamily="18" charset="0"/>
              </a:rPr>
              <a:t>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74296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46412"/>
            <a:ext cx="2715768" cy="2893100"/>
          </a:xfrm>
          <a:prstGeom prst="rect">
            <a:avLst/>
          </a:prstGeom>
        </p:spPr>
        <p:txBody>
          <a:bodyPr wrap="square">
            <a:spAutoFit/>
          </a:bodyPr>
          <a:lstStyle/>
          <a:p>
            <a:pPr>
              <a:spcAft>
                <a:spcPts val="0"/>
              </a:spcAft>
            </a:pPr>
            <a:r>
              <a:rPr lang="en-GB" sz="2600" dirty="0" smtClean="0">
                <a:latin typeface="Adobe calson pro bold"/>
                <a:ea typeface="Calibri" panose="020F0502020204030204" pitchFamily="34" charset="0"/>
                <a:cs typeface="Times New Roman" panose="02020603050405020304" pitchFamily="18" charset="0"/>
              </a:rPr>
              <a:t>Do </a:t>
            </a:r>
            <a:r>
              <a:rPr lang="en-GB" sz="2600" dirty="0">
                <a:latin typeface="Adobe calson pro bold"/>
                <a:ea typeface="Calibri" panose="020F0502020204030204" pitchFamily="34" charset="0"/>
                <a:cs typeface="Times New Roman" panose="02020603050405020304" pitchFamily="18" charset="0"/>
              </a:rPr>
              <a:t>they regard it as discriminatory or not job-related or as a good predictor of the job performance?</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65043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78414"/>
            <a:ext cx="2962656" cy="3754874"/>
          </a:xfrm>
          <a:prstGeom prst="rect">
            <a:avLst/>
          </a:prstGeom>
        </p:spPr>
        <p:txBody>
          <a:bodyPr wrap="square">
            <a:spAutoFit/>
          </a:bodyPr>
          <a:lstStyle/>
          <a:p>
            <a:pPr>
              <a:spcAft>
                <a:spcPts val="0"/>
              </a:spcAft>
            </a:pPr>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Legal liability</a:t>
            </a:r>
            <a:endParaRPr lang="en-GB" sz="3000"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spcAft>
                <a:spcPts val="0"/>
              </a:spcAft>
            </a:pPr>
            <a:r>
              <a:rPr lang="en-GB" sz="2600" dirty="0" smtClean="0">
                <a:latin typeface="Adobe calson pro bold"/>
                <a:ea typeface="Calibri" panose="020F0502020204030204" pitchFamily="34" charset="0"/>
                <a:cs typeface="Times New Roman" panose="02020603050405020304" pitchFamily="18" charset="0"/>
              </a:rPr>
              <a:t>What </a:t>
            </a:r>
            <a:r>
              <a:rPr lang="en-GB" sz="2600" dirty="0">
                <a:latin typeface="Adobe calson pro bold"/>
                <a:ea typeface="Calibri" panose="020F0502020204030204" pitchFamily="34" charset="0"/>
                <a:cs typeface="Times New Roman" panose="02020603050405020304" pitchFamily="18" charset="0"/>
              </a:rPr>
              <a:t>is the situation if the test is to be found discriminatory? Who is liable? What is the position of your consultant?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10178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715768" cy="2893100"/>
          </a:xfrm>
          <a:prstGeom prst="rect">
            <a:avLst/>
          </a:prstGeom>
        </p:spPr>
        <p:txBody>
          <a:bodyPr wrap="square">
            <a:spAutoFit/>
          </a:bodyPr>
          <a:lstStyle/>
          <a:p>
            <a:pPr>
              <a:spcAft>
                <a:spcPts val="0"/>
              </a:spcAft>
            </a:pPr>
            <a:r>
              <a:rPr lang="en-GB" sz="2600" dirty="0" smtClean="0">
                <a:latin typeface="Adobe calson pro bold"/>
                <a:ea typeface="Calibri" panose="020F0502020204030204" pitchFamily="34" charset="0"/>
                <a:cs typeface="Times New Roman" panose="02020603050405020304" pitchFamily="18" charset="0"/>
              </a:rPr>
              <a:t>Does </a:t>
            </a:r>
            <a:r>
              <a:rPr lang="en-GB" sz="2600" dirty="0">
                <a:latin typeface="Adobe calson pro bold"/>
                <a:ea typeface="Calibri" panose="020F0502020204030204" pitchFamily="34" charset="0"/>
                <a:cs typeface="Times New Roman" panose="02020603050405020304" pitchFamily="18" charset="0"/>
              </a:rPr>
              <a:t>the test include questions that could be constructed as an invasion of </a:t>
            </a:r>
            <a:r>
              <a:rPr lang="en-GB" sz="2600" dirty="0" smtClean="0">
                <a:latin typeface="Adobe calson pro bold"/>
                <a:ea typeface="Calibri" panose="020F0502020204030204" pitchFamily="34" charset="0"/>
                <a:cs typeface="Times New Roman" panose="02020603050405020304" pitchFamily="18" charset="0"/>
              </a:rPr>
              <a:t>privacy?</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15687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798064" cy="4678204"/>
          </a:xfrm>
          <a:prstGeom prst="rect">
            <a:avLst/>
          </a:prstGeom>
        </p:spPr>
        <p:txBody>
          <a:bodyPr wrap="square">
            <a:spAutoFit/>
          </a:bodyPr>
          <a:lstStyle/>
          <a:p>
            <a:pPr>
              <a:spcAft>
                <a:spcPts val="0"/>
              </a:spcAft>
            </a:pPr>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Job R</a:t>
            </a:r>
            <a:r>
              <a:rPr lang="en-GB"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elatedness Studies</a:t>
            </a:r>
            <a:endParaRPr lang="en-GB" sz="3000"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spcAft>
                <a:spcPts val="0"/>
              </a:spcAft>
            </a:pPr>
            <a:r>
              <a:rPr lang="en-GB" sz="2600" dirty="0">
                <a:latin typeface="Adobe calson pro bold"/>
                <a:ea typeface="Calibri" panose="020F0502020204030204" pitchFamily="34" charset="0"/>
                <a:cs typeface="Times New Roman" panose="02020603050405020304" pitchFamily="18" charset="0"/>
              </a:rPr>
              <a:t>If required who will conduct interpret and pay for the studies. Your company your consultant or the test </a:t>
            </a:r>
            <a:r>
              <a:rPr lang="en-GB" sz="2600" dirty="0" smtClean="0">
                <a:latin typeface="Adobe calson pro bold"/>
                <a:ea typeface="Calibri" panose="020F0502020204030204" pitchFamily="34" charset="0"/>
                <a:cs typeface="Times New Roman" panose="02020603050405020304" pitchFamily="18" charset="0"/>
              </a:rPr>
              <a:t>publisher?</a:t>
            </a:r>
            <a:endParaRPr lang="en-GB" sz="2600" dirty="0">
              <a:effectLst/>
              <a:latin typeface="Adobe cals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177915"/>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2188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368" y="3264408"/>
            <a:ext cx="3127248"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Conclusion of Testing</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30635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154984"/>
          </a:xfrm>
          <a:prstGeom prst="rect">
            <a:avLst/>
          </a:prstGeom>
        </p:spPr>
        <p:txBody>
          <a:bodyPr wrap="square">
            <a:spAutoFit/>
          </a:bodyPr>
          <a:lstStyle/>
          <a:p>
            <a:r>
              <a:rPr lang="en-GB"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Testing</a:t>
            </a:r>
          </a:p>
          <a:p>
            <a:r>
              <a:rPr lang="en-GB" sz="2600" dirty="0">
                <a:latin typeface="Adobe calson pro bold"/>
              </a:rPr>
              <a:t>If the test shows no obvious job-related deficiencies that would cause disqualification, then test or an in-depth interview can be given.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391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715768" cy="3293209"/>
          </a:xfrm>
          <a:prstGeom prst="rect">
            <a:avLst/>
          </a:prstGeom>
        </p:spPr>
        <p:txBody>
          <a:bodyPr wrap="square">
            <a:spAutoFit/>
          </a:bodyPr>
          <a:lstStyle/>
          <a:p>
            <a:r>
              <a:rPr lang="en-GB" sz="2600" dirty="0">
                <a:latin typeface="Adobe calson pro bold"/>
              </a:rPr>
              <a:t>So</a:t>
            </a:r>
            <a:r>
              <a:rPr lang="en-GB" sz="2600" dirty="0" smtClean="0">
                <a:latin typeface="Adobe calson pro bold"/>
              </a:rPr>
              <a:t>me </a:t>
            </a:r>
            <a:r>
              <a:rPr lang="en-GB" sz="2600" dirty="0">
                <a:latin typeface="Adobe calson pro bold"/>
              </a:rPr>
              <a:t>achievement </a:t>
            </a:r>
            <a:r>
              <a:rPr lang="en-GB" sz="2600" dirty="0" smtClean="0">
                <a:latin typeface="Adobe calson pro bold"/>
              </a:rPr>
              <a:t>tests measure physical abilities and could therefore be categorized with physical testing.</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82791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dirty="0" smtClean="0">
                <a:latin typeface="Adobe calson pro bold"/>
              </a:rPr>
              <a:t>Other </a:t>
            </a:r>
            <a:r>
              <a:rPr lang="en-GB" sz="2600" dirty="0">
                <a:latin typeface="Adobe calson pro bold"/>
              </a:rPr>
              <a:t>achievement tests measure knowledge, placing them under the heading of psychological testing. Similarly, motor work samples may be considered a form of physical testing;</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24207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r>
              <a:rPr lang="en-GB" sz="2600" dirty="0">
                <a:latin typeface="Adobe calson pro bold"/>
              </a:rPr>
              <a:t>H</a:t>
            </a:r>
            <a:r>
              <a:rPr lang="en-GB" sz="2600" dirty="0" smtClean="0">
                <a:latin typeface="Adobe calson pro bold"/>
              </a:rPr>
              <a:t>owever</a:t>
            </a:r>
            <a:r>
              <a:rPr lang="en-GB" sz="2600" dirty="0">
                <a:latin typeface="Adobe calson pro bold"/>
              </a:rPr>
              <a:t>, they are also a type of achievement test and could therefore be classiﬁed as psychological. Drug tests are clearly physical </a:t>
            </a:r>
            <a:r>
              <a:rPr lang="en-GB" sz="2600" dirty="0" smtClean="0">
                <a:latin typeface="Adobe calson pro bold"/>
              </a:rPr>
              <a:t>tests.</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75006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715768" cy="3693319"/>
          </a:xfrm>
          <a:prstGeom prst="rect">
            <a:avLst/>
          </a:prstGeom>
        </p:spPr>
        <p:txBody>
          <a:bodyPr wrap="square">
            <a:spAutoFit/>
          </a:bodyPr>
          <a:lstStyle/>
          <a:p>
            <a:r>
              <a:rPr lang="en-GB" sz="2600" dirty="0" smtClean="0">
                <a:latin typeface="Adobe calson pro bold"/>
              </a:rPr>
              <a:t>…..and </a:t>
            </a:r>
            <a:r>
              <a:rPr lang="en-GB" sz="2600" dirty="0">
                <a:latin typeface="Adobe calson pro bold"/>
              </a:rPr>
              <a:t>to most employment agencies, </a:t>
            </a:r>
            <a:r>
              <a:rPr lang="en-GB" sz="2600" dirty="0" smtClean="0">
                <a:latin typeface="Adobe calson pro bold"/>
              </a:rPr>
              <a:t>labour </a:t>
            </a:r>
            <a:r>
              <a:rPr lang="en-GB" sz="2600" dirty="0">
                <a:latin typeface="Adobe calson pro bold"/>
              </a:rPr>
              <a:t>organizations, and contractors and subcontractors of the federal government.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6538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651230"/>
            <a:ext cx="2962656" cy="4493538"/>
          </a:xfrm>
          <a:prstGeom prst="rect">
            <a:avLst/>
          </a:prstGeom>
        </p:spPr>
        <p:txBody>
          <a:bodyPr wrap="square">
            <a:spAutoFit/>
          </a:bodyPr>
          <a:lstStyle/>
          <a:p>
            <a:r>
              <a:rPr lang="en-GB" sz="2600" dirty="0">
                <a:latin typeface="Adobe calson pro bold"/>
                <a:ea typeface="Calibri" panose="020F0502020204030204" pitchFamily="34" charset="0"/>
                <a:cs typeface="Times New Roman" panose="02020603050405020304" pitchFamily="18" charset="0"/>
              </a:rPr>
              <a:t>The choice between a test and an interview will depend on company policy, the type of job applied for, the cost of the test and the qualification of the candidate.</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8665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dirty="0">
                <a:latin typeface="Adobe calson pro bold"/>
                <a:ea typeface="Calibri" panose="020F0502020204030204" pitchFamily="34" charset="0"/>
                <a:cs typeface="Times New Roman" panose="02020603050405020304" pitchFamily="18" charset="0"/>
              </a:rPr>
              <a:t>Applicants reactions to interviews (Especially where the interviewer ask a question about face validity) are more </a:t>
            </a:r>
            <a:r>
              <a:rPr lang="en-GB" sz="2600" dirty="0" smtClean="0">
                <a:latin typeface="Adobe calson pro bold"/>
                <a:ea typeface="Calibri" panose="020F0502020204030204" pitchFamily="34" charset="0"/>
                <a:cs typeface="Times New Roman" panose="02020603050405020304" pitchFamily="18" charset="0"/>
              </a:rPr>
              <a:t>favourable </a:t>
            </a:r>
            <a:r>
              <a:rPr lang="en-GB" sz="2600" dirty="0">
                <a:latin typeface="Adobe calson pro bold"/>
                <a:ea typeface="Calibri" panose="020F0502020204030204" pitchFamily="34" charset="0"/>
                <a:cs typeface="Times New Roman" panose="02020603050405020304" pitchFamily="18" charset="0"/>
              </a:rPr>
              <a:t>than they are to other question techniques.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48538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715768" cy="3293209"/>
          </a:xfrm>
          <a:prstGeom prst="rect">
            <a:avLst/>
          </a:prstGeom>
        </p:spPr>
        <p:txBody>
          <a:bodyPr wrap="square">
            <a:spAutoFit/>
          </a:bodyPr>
          <a:lstStyle/>
          <a:p>
            <a:r>
              <a:rPr lang="en-GB" sz="2600" dirty="0">
                <a:latin typeface="Adobe calson pro bold"/>
                <a:ea typeface="Calibri" panose="020F0502020204030204" pitchFamily="34" charset="0"/>
                <a:cs typeface="Times New Roman" panose="02020603050405020304" pitchFamily="18" charset="0"/>
              </a:rPr>
              <a:t>Face validity has also been shown to be important </a:t>
            </a:r>
            <a:r>
              <a:rPr lang="en-GB" sz="2600" dirty="0" smtClean="0">
                <a:latin typeface="Adobe calson pro bold"/>
                <a:ea typeface="Calibri" panose="020F0502020204030204" pitchFamily="34" charset="0"/>
                <a:cs typeface="Times New Roman" panose="02020603050405020304" pitchFamily="18" charset="0"/>
              </a:rPr>
              <a:t>in </a:t>
            </a:r>
            <a:r>
              <a:rPr lang="en-GB" sz="2600" dirty="0">
                <a:latin typeface="Adobe calson pro bold"/>
                <a:ea typeface="Calibri" panose="020F0502020204030204" pitchFamily="34" charset="0"/>
                <a:cs typeface="Times New Roman" panose="02020603050405020304" pitchFamily="18" charset="0"/>
              </a:rPr>
              <a:t>applicant perception of the fairness of the selection techniques.</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29688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GB" sz="2600" dirty="0" smtClean="0">
                <a:latin typeface="Adobe calson pro bold"/>
              </a:rPr>
              <a:t>Research, for example, indicate that general intelligence and conscientiousness relate strongly to performance across a wide range of job and situation.</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98246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880360" cy="4093428"/>
          </a:xfrm>
          <a:prstGeom prst="rect">
            <a:avLst/>
          </a:prstGeom>
        </p:spPr>
        <p:txBody>
          <a:bodyPr wrap="square">
            <a:spAutoFit/>
          </a:bodyPr>
          <a:lstStyle/>
          <a:p>
            <a:r>
              <a:rPr lang="en-GB" sz="2600" dirty="0" smtClean="0">
                <a:latin typeface="Adobe calson pro bold"/>
                <a:ea typeface="Calibri" panose="020F0502020204030204" pitchFamily="34" charset="0"/>
                <a:cs typeface="Times New Roman" panose="02020603050405020304" pitchFamily="18" charset="0"/>
              </a:rPr>
              <a:t>It </a:t>
            </a:r>
            <a:r>
              <a:rPr lang="en-GB" sz="2600" dirty="0">
                <a:latin typeface="Adobe calson pro bold"/>
                <a:ea typeface="Calibri" panose="020F0502020204030204" pitchFamily="34" charset="0"/>
                <a:cs typeface="Times New Roman" panose="02020603050405020304" pitchFamily="18" charset="0"/>
              </a:rPr>
              <a:t>has also been found that test which is perceived by applicants as being job-related are positively correlated with organizational attractiveness.</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51638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715768" cy="4493538"/>
          </a:xfrm>
          <a:prstGeom prst="rect">
            <a:avLst/>
          </a:prstGeom>
        </p:spPr>
        <p:txBody>
          <a:bodyPr wrap="square">
            <a:spAutoFit/>
          </a:bodyPr>
          <a:lstStyle/>
          <a:p>
            <a:r>
              <a:rPr lang="en-GB" sz="2600" dirty="0">
                <a:latin typeface="Adobe calson pro bold"/>
                <a:ea typeface="Calibri" panose="020F0502020204030204" pitchFamily="34" charset="0"/>
                <a:cs typeface="Times New Roman" panose="02020603050405020304" pitchFamily="18" charset="0"/>
              </a:rPr>
              <a:t>This suggests that HR </a:t>
            </a:r>
            <a:r>
              <a:rPr lang="en-GB" sz="2600" dirty="0" smtClean="0">
                <a:latin typeface="Adobe calson pro bold"/>
                <a:ea typeface="Calibri" panose="020F0502020204030204" pitchFamily="34" charset="0"/>
                <a:cs typeface="Times New Roman" panose="02020603050405020304" pitchFamily="18" charset="0"/>
              </a:rPr>
              <a:t>managers need </a:t>
            </a:r>
            <a:r>
              <a:rPr lang="en-GB" sz="2600" dirty="0">
                <a:latin typeface="Adobe calson pro bold"/>
                <a:ea typeface="Calibri" panose="020F0502020204030204" pitchFamily="34" charset="0"/>
                <a:cs typeface="Times New Roman" panose="02020603050405020304" pitchFamily="18" charset="0"/>
              </a:rPr>
              <a:t>to demonstrate to job applicants that face validity and job relatedness of the selection technique employed.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6735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715768" cy="4093428"/>
          </a:xfrm>
          <a:prstGeom prst="rect">
            <a:avLst/>
          </a:prstGeom>
        </p:spPr>
        <p:txBody>
          <a:bodyPr wrap="square">
            <a:spAutoFit/>
          </a:bodyPr>
          <a:lstStyle/>
          <a:p>
            <a:r>
              <a:rPr lang="en-GB" sz="2600" dirty="0" smtClean="0">
                <a:latin typeface="Adobe calson pro bold"/>
                <a:ea typeface="Calibri" panose="020F0502020204030204" pitchFamily="34" charset="0"/>
                <a:cs typeface="Times New Roman" panose="02020603050405020304" pitchFamily="18" charset="0"/>
              </a:rPr>
              <a:t>Finally</a:t>
            </a:r>
            <a:r>
              <a:rPr lang="en-GB" sz="2600" dirty="0">
                <a:latin typeface="Adobe calson pro bold"/>
                <a:ea typeface="Calibri" panose="020F0502020204030204" pitchFamily="34" charset="0"/>
                <a:cs typeface="Times New Roman" panose="02020603050405020304" pitchFamily="18" charset="0"/>
              </a:rPr>
              <a:t>, evidence suggests that the use of </a:t>
            </a:r>
            <a:r>
              <a:rPr lang="en-GB" sz="2600" dirty="0" smtClean="0">
                <a:latin typeface="Adobe calson pro bold"/>
                <a:ea typeface="Calibri" panose="020F0502020204030204" pitchFamily="34" charset="0"/>
                <a:cs typeface="Times New Roman" panose="02020603050405020304" pitchFamily="18" charset="0"/>
              </a:rPr>
              <a:t>employment </a:t>
            </a:r>
            <a:r>
              <a:rPr lang="en-GB" sz="2600" dirty="0">
                <a:latin typeface="Adobe calson pro bold"/>
                <a:ea typeface="Calibri" panose="020F0502020204030204" pitchFamily="34" charset="0"/>
                <a:cs typeface="Times New Roman" panose="02020603050405020304" pitchFamily="18" charset="0"/>
              </a:rPr>
              <a:t>testing (especially for managerial and professional positions) is increasing.</a:t>
            </a:r>
            <a:endParaRPr lang="en-GB" sz="26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177915"/>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Conclusion of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5741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518083"/>
            <a:ext cx="2962656" cy="4708981"/>
          </a:xfrm>
          <a:prstGeom prst="rect">
            <a:avLst/>
          </a:prstGeom>
        </p:spPr>
        <p:txBody>
          <a:bodyPr wrap="square">
            <a:spAutoFit/>
          </a:bodyPr>
          <a:lstStyle/>
          <a:p>
            <a:r>
              <a:rPr lang="en-GB" sz="2500" dirty="0">
                <a:latin typeface="Adobe calson pro bold"/>
              </a:rPr>
              <a:t>Validation studies are required as a means of ‘‘</a:t>
            </a:r>
            <a:r>
              <a:rPr lang="en-GB" sz="2500" i="1" dirty="0">
                <a:solidFill>
                  <a:srgbClr val="FF0000"/>
                </a:solidFill>
                <a:latin typeface="Adobe calson pro bold"/>
              </a:rPr>
              <a:t>proving’’ that a certain test or other selection procedure</a:t>
            </a:r>
            <a:r>
              <a:rPr lang="en-GB" sz="2500" dirty="0">
                <a:latin typeface="Adobe calson pro bold"/>
              </a:rPr>
              <a:t> really works and does not unfairly discriminate against groups of protected individuals.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83131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633472" cy="3293209"/>
          </a:xfrm>
          <a:prstGeom prst="rect">
            <a:avLst/>
          </a:prstGeom>
        </p:spPr>
        <p:txBody>
          <a:bodyPr wrap="square">
            <a:spAutoFit/>
          </a:bodyPr>
          <a:lstStyle/>
          <a:p>
            <a:r>
              <a:rPr lang="en-GB" sz="2600" dirty="0">
                <a:latin typeface="Adobe calson pro bold"/>
              </a:rPr>
              <a:t>The keys to proving validity are </a:t>
            </a:r>
            <a:r>
              <a:rPr lang="en-GB" sz="2600" i="1" dirty="0">
                <a:solidFill>
                  <a:srgbClr val="FF0000"/>
                </a:solidFill>
                <a:latin typeface="Adobe calson pro bold"/>
              </a:rPr>
              <a:t>job-relatedness and evidence </a:t>
            </a:r>
            <a:r>
              <a:rPr lang="en-GB" sz="2600" dirty="0">
                <a:latin typeface="Adobe calson pro bold"/>
              </a:rPr>
              <a:t>that the test is a proven indicator of job success. </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3660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368"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Types of Validation</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14007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416320"/>
          </a:xfrm>
          <a:prstGeom prst="rect">
            <a:avLst/>
          </a:prstGeom>
        </p:spPr>
        <p:txBody>
          <a:bodyPr wrap="square">
            <a:spAutoFit/>
          </a:bodyPr>
          <a:lstStyle/>
          <a:p>
            <a:r>
              <a:rPr lang="en-GB" sz="2600" b="1" dirty="0">
                <a:solidFill>
                  <a:srgbClr val="FF0000"/>
                </a:solidFill>
                <a:latin typeface="Cambria" panose="02040503050406030204" pitchFamily="18" charset="0"/>
              </a:rPr>
              <a:t>Types of Validity </a:t>
            </a:r>
            <a:r>
              <a:rPr lang="en-GB" sz="2600" b="1" dirty="0" smtClean="0">
                <a:solidFill>
                  <a:srgbClr val="FF0000"/>
                </a:solidFill>
                <a:latin typeface="Cambria" panose="02040503050406030204" pitchFamily="18" charset="0"/>
              </a:rPr>
              <a:t>Studies</a:t>
            </a:r>
          </a:p>
          <a:p>
            <a:r>
              <a:rPr lang="en-GB" sz="2600" dirty="0" smtClean="0">
                <a:latin typeface="Adobe calson pro bold"/>
              </a:rPr>
              <a:t>The </a:t>
            </a:r>
            <a:r>
              <a:rPr lang="en-GB" sz="2600" dirty="0">
                <a:latin typeface="Adobe calson pro bold"/>
              </a:rPr>
              <a:t>u</a:t>
            </a:r>
            <a:r>
              <a:rPr lang="en-GB" sz="2600" dirty="0" smtClean="0">
                <a:latin typeface="Adobe calson pro bold"/>
              </a:rPr>
              <a:t>niform </a:t>
            </a:r>
            <a:r>
              <a:rPr lang="en-GB" sz="2600" dirty="0">
                <a:latin typeface="Adobe calson pro bold"/>
              </a:rPr>
              <a:t>g</a:t>
            </a:r>
            <a:r>
              <a:rPr lang="en-GB" sz="2600" dirty="0" smtClean="0">
                <a:latin typeface="Adobe calson pro bold"/>
              </a:rPr>
              <a:t>uidelines </a:t>
            </a:r>
            <a:r>
              <a:rPr lang="en-GB" sz="2600" dirty="0">
                <a:latin typeface="Adobe calson pro bold"/>
              </a:rPr>
              <a:t>recognize </a:t>
            </a:r>
            <a:r>
              <a:rPr lang="en-GB" sz="2600" i="1" dirty="0">
                <a:solidFill>
                  <a:srgbClr val="FF0000"/>
                </a:solidFill>
                <a:latin typeface="Adobe calson pro bold"/>
              </a:rPr>
              <a:t>three speciﬁc methods </a:t>
            </a:r>
            <a:r>
              <a:rPr lang="en-GB" sz="2600" dirty="0">
                <a:latin typeface="Adobe calson pro bold"/>
              </a:rPr>
              <a:t>of determining </a:t>
            </a:r>
            <a:r>
              <a:rPr lang="en-GB" sz="2600" dirty="0" smtClean="0">
                <a:latin typeface="Adobe calson pro bold"/>
              </a:rPr>
              <a:t>validity.</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4542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6" cy="5016758"/>
          </a:xfrm>
          <a:prstGeom prst="rect">
            <a:avLst/>
          </a:prstGeom>
        </p:spPr>
        <p:txBody>
          <a:bodyPr wrap="square">
            <a:spAutoFit/>
          </a:bodyPr>
          <a:lstStyle/>
          <a:p>
            <a:r>
              <a:rPr lang="en-GB" sz="2600" b="1" dirty="0">
                <a:solidFill>
                  <a:srgbClr val="FF0000"/>
                </a:solidFill>
                <a:latin typeface="Cambria" panose="02040503050406030204" pitchFamily="18" charset="0"/>
              </a:rPr>
              <a:t>Criterion-related </a:t>
            </a:r>
            <a:r>
              <a:rPr lang="en-GB" sz="2600" b="1" dirty="0" smtClean="0">
                <a:solidFill>
                  <a:srgbClr val="FF0000"/>
                </a:solidFill>
                <a:latin typeface="Cambria" panose="02040503050406030204" pitchFamily="18" charset="0"/>
              </a:rPr>
              <a:t>validity</a:t>
            </a:r>
          </a:p>
          <a:p>
            <a:r>
              <a:rPr lang="en-GB" sz="2600" dirty="0" smtClean="0">
                <a:latin typeface="Adobe calson pro bold"/>
              </a:rPr>
              <a:t>Refers to a statistical relationship between </a:t>
            </a:r>
            <a:r>
              <a:rPr lang="en-GB" sz="2600" i="1" dirty="0" smtClean="0">
                <a:solidFill>
                  <a:srgbClr val="FF0000"/>
                </a:solidFill>
                <a:latin typeface="Adobe calson pro bold"/>
              </a:rPr>
              <a:t>scores on a </a:t>
            </a:r>
            <a:r>
              <a:rPr lang="en-GB" sz="2600" i="1" dirty="0">
                <a:solidFill>
                  <a:srgbClr val="FF0000"/>
                </a:solidFill>
                <a:latin typeface="Adobe calson pro bold"/>
              </a:rPr>
              <a:t>test or some other selection procedure and the actual job performance</a:t>
            </a:r>
            <a:r>
              <a:rPr lang="en-GB" sz="2600" dirty="0">
                <a:latin typeface="Adobe calson pro bold"/>
              </a:rPr>
              <a:t> of a sample of workers.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41399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GB" sz="2600" b="1" dirty="0" smtClean="0">
                <a:solidFill>
                  <a:srgbClr val="FF0000"/>
                </a:solidFill>
                <a:latin typeface="Cambria" panose="02040503050406030204" pitchFamily="18" charset="0"/>
              </a:rPr>
              <a:t>For Example</a:t>
            </a:r>
            <a:r>
              <a:rPr lang="en-GB" sz="2600" b="1" dirty="0">
                <a:solidFill>
                  <a:srgbClr val="FF0000"/>
                </a:solidFill>
                <a:latin typeface="Cambria" panose="02040503050406030204" pitchFamily="18" charset="0"/>
              </a:rPr>
              <a:t>, </a:t>
            </a:r>
            <a:r>
              <a:rPr lang="en-GB" sz="2600" dirty="0">
                <a:latin typeface="Adobe calson pro bold"/>
              </a:rPr>
              <a:t>a study proving that </a:t>
            </a:r>
            <a:r>
              <a:rPr lang="en-GB" sz="2600" i="1" dirty="0">
                <a:solidFill>
                  <a:srgbClr val="FF0000"/>
                </a:solidFill>
                <a:latin typeface="Adobe calson pro bold"/>
              </a:rPr>
              <a:t>college graduates perform a particular job better than high school graduates </a:t>
            </a:r>
            <a:r>
              <a:rPr lang="en-GB" sz="2600" dirty="0">
                <a:latin typeface="Adobe calson pro bold"/>
              </a:rPr>
              <a:t>would be criterion-related.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52103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13931"/>
            <a:ext cx="2962656" cy="3354765"/>
          </a:xfrm>
          <a:prstGeom prst="rect">
            <a:avLst/>
          </a:prstGeom>
        </p:spPr>
        <p:txBody>
          <a:bodyPr wrap="square">
            <a:spAutoFit/>
          </a:bodyPr>
          <a:lstStyle/>
          <a:p>
            <a:r>
              <a:rPr lang="en-GB" sz="2600" b="1" dirty="0" smtClean="0">
                <a:solidFill>
                  <a:srgbClr val="FF0000"/>
                </a:solidFill>
                <a:latin typeface="Cambria" panose="02040503050406030204" pitchFamily="18" charset="0"/>
              </a:rPr>
              <a:t>Content </a:t>
            </a:r>
            <a:r>
              <a:rPr lang="en-GB" sz="2600" b="1" dirty="0">
                <a:solidFill>
                  <a:srgbClr val="FF0000"/>
                </a:solidFill>
                <a:latin typeface="Cambria" panose="02040503050406030204" pitchFamily="18" charset="0"/>
              </a:rPr>
              <a:t>validity</a:t>
            </a:r>
            <a:r>
              <a:rPr lang="en-GB" sz="2600" dirty="0"/>
              <a:t> </a:t>
            </a:r>
            <a:endParaRPr lang="en-GB" sz="2600" dirty="0" smtClean="0"/>
          </a:p>
          <a:p>
            <a:r>
              <a:rPr lang="en-GB" sz="2600" dirty="0" smtClean="0">
                <a:latin typeface="Adobe calson pro bold"/>
              </a:rPr>
              <a:t>Pertains </a:t>
            </a:r>
            <a:r>
              <a:rPr lang="en-GB" sz="2600" dirty="0">
                <a:latin typeface="Adobe calson pro bold"/>
              </a:rPr>
              <a:t>to selection procedures that test a sample of </a:t>
            </a:r>
            <a:r>
              <a:rPr lang="en-GB" sz="2600" i="1" dirty="0">
                <a:solidFill>
                  <a:srgbClr val="FF0000"/>
                </a:solidFill>
                <a:latin typeface="Adobe calson pro bold"/>
              </a:rPr>
              <a:t>signiﬁcant parts of a particular </a:t>
            </a:r>
            <a:r>
              <a:rPr lang="en-GB" sz="2600" i="1" dirty="0" smtClean="0">
                <a:solidFill>
                  <a:srgbClr val="FF0000"/>
                </a:solidFill>
                <a:latin typeface="Adobe calson pro bold"/>
              </a:rPr>
              <a:t>job </a:t>
            </a:r>
            <a:r>
              <a:rPr lang="en-GB" sz="2600" dirty="0" smtClean="0">
                <a:latin typeface="Adobe calson pro bold"/>
              </a:rPr>
              <a:t>that is…</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82007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38745"/>
            <a:ext cx="2715768" cy="2800767"/>
          </a:xfrm>
          <a:prstGeom prst="rect">
            <a:avLst/>
          </a:prstGeom>
        </p:spPr>
        <p:txBody>
          <a:bodyPr wrap="square">
            <a:spAutoFit/>
          </a:bodyPr>
          <a:lstStyle/>
          <a:p>
            <a:r>
              <a:rPr lang="en-GB" sz="2600" b="1" dirty="0">
                <a:solidFill>
                  <a:srgbClr val="FF0000"/>
                </a:solidFill>
                <a:latin typeface="Cambria" panose="02040503050406030204" pitchFamily="18" charset="0"/>
              </a:rPr>
              <a:t>Test Validation</a:t>
            </a:r>
          </a:p>
          <a:p>
            <a:r>
              <a:rPr lang="en-GB" sz="2500" dirty="0" smtClean="0">
                <a:latin typeface="Adobe calson pro bold"/>
              </a:rPr>
              <a:t>The uniform </a:t>
            </a:r>
            <a:r>
              <a:rPr lang="en-GB" sz="2500" dirty="0">
                <a:latin typeface="Adobe calson pro bold"/>
              </a:rPr>
              <a:t>g</a:t>
            </a:r>
            <a:r>
              <a:rPr lang="en-GB" sz="2500" dirty="0" smtClean="0">
                <a:latin typeface="Adobe calson pro bold"/>
              </a:rPr>
              <a:t>uidelines </a:t>
            </a:r>
            <a:r>
              <a:rPr lang="en-GB" sz="2500" dirty="0">
                <a:latin typeface="Adobe calson pro bold"/>
              </a:rPr>
              <a:t>on </a:t>
            </a:r>
            <a:r>
              <a:rPr lang="en-GB" sz="2500" dirty="0" smtClean="0">
                <a:latin typeface="Adobe calson pro bold"/>
              </a:rPr>
              <a:t>employee </a:t>
            </a:r>
            <a:r>
              <a:rPr lang="en-GB" sz="2500" dirty="0">
                <a:latin typeface="Adobe calson pro bold"/>
              </a:rPr>
              <a:t>s</a:t>
            </a:r>
            <a:r>
              <a:rPr lang="en-GB" sz="2500" dirty="0" smtClean="0">
                <a:latin typeface="Adobe calson pro bold"/>
              </a:rPr>
              <a:t>election </a:t>
            </a:r>
            <a:r>
              <a:rPr lang="en-GB" sz="2500" dirty="0">
                <a:latin typeface="Adobe calson pro bold"/>
              </a:rPr>
              <a:t>p</a:t>
            </a:r>
            <a:r>
              <a:rPr lang="en-GB" sz="2500" dirty="0" smtClean="0">
                <a:latin typeface="Adobe calson pro bold"/>
              </a:rPr>
              <a:t>rocedures need to be adopted</a:t>
            </a:r>
            <a:endParaRPr lang="en-GB" sz="2500" i="1" dirty="0">
              <a:solidFill>
                <a:srgbClr val="FF0000"/>
              </a:solidFill>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536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715768" cy="3693319"/>
          </a:xfrm>
          <a:prstGeom prst="rect">
            <a:avLst/>
          </a:prstGeom>
        </p:spPr>
        <p:txBody>
          <a:bodyPr wrap="square">
            <a:spAutoFit/>
          </a:bodyPr>
          <a:lstStyle/>
          <a:p>
            <a:r>
              <a:rPr lang="en-GB" sz="2600" dirty="0" smtClean="0">
                <a:latin typeface="Adobe calson pro bold"/>
              </a:rPr>
              <a:t>...</a:t>
            </a:r>
            <a:r>
              <a:rPr lang="en-GB" sz="2600" dirty="0">
                <a:latin typeface="Adobe calson pro bold"/>
              </a:rPr>
              <a:t>A</a:t>
            </a:r>
            <a:r>
              <a:rPr lang="en-GB" sz="2600" dirty="0" smtClean="0">
                <a:latin typeface="Adobe calson pro bold"/>
              </a:rPr>
              <a:t> </a:t>
            </a:r>
            <a:r>
              <a:rPr lang="en-GB" sz="2600" dirty="0">
                <a:latin typeface="Adobe calson pro bold"/>
              </a:rPr>
              <a:t>demonstration that the content of a </a:t>
            </a:r>
            <a:r>
              <a:rPr lang="en-GB" sz="2600" dirty="0" smtClean="0">
                <a:latin typeface="Adobe calson pro bold"/>
              </a:rPr>
              <a:t>selection procedure </a:t>
            </a:r>
            <a:r>
              <a:rPr lang="en-GB" sz="2600" dirty="0">
                <a:latin typeface="Adobe calson pro bold"/>
              </a:rPr>
              <a:t>is </a:t>
            </a:r>
            <a:r>
              <a:rPr lang="en-GB" sz="2600" i="1" dirty="0">
                <a:solidFill>
                  <a:srgbClr val="FF0000"/>
                </a:solidFill>
                <a:latin typeface="Adobe calson pro bold"/>
              </a:rPr>
              <a:t>representative of important aspects of job </a:t>
            </a:r>
            <a:r>
              <a:rPr lang="en-GB" sz="2600" dirty="0">
                <a:latin typeface="Adobe calson pro bold"/>
              </a:rPr>
              <a:t>performance.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74857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715768" cy="4093428"/>
          </a:xfrm>
          <a:prstGeom prst="rect">
            <a:avLst/>
          </a:prstGeom>
        </p:spPr>
        <p:txBody>
          <a:bodyPr wrap="square">
            <a:spAutoFit/>
          </a:bodyPr>
          <a:lstStyle/>
          <a:p>
            <a:r>
              <a:rPr lang="en-GB" sz="2600" b="1" dirty="0">
                <a:solidFill>
                  <a:srgbClr val="FF0000"/>
                </a:solidFill>
                <a:latin typeface="Cambria" panose="02040503050406030204" pitchFamily="18" charset="0"/>
              </a:rPr>
              <a:t>For example, </a:t>
            </a:r>
            <a:endParaRPr lang="en-GB" sz="2600" b="1" dirty="0" smtClean="0">
              <a:solidFill>
                <a:srgbClr val="FF0000"/>
              </a:solidFill>
              <a:latin typeface="Cambria" panose="02040503050406030204" pitchFamily="18" charset="0"/>
            </a:endParaRPr>
          </a:p>
          <a:p>
            <a:r>
              <a:rPr lang="en-GB" sz="2600" dirty="0" smtClean="0">
                <a:latin typeface="Adobe calson pro bold"/>
              </a:rPr>
              <a:t>the </a:t>
            </a:r>
            <a:r>
              <a:rPr lang="en-GB" sz="2600" dirty="0">
                <a:latin typeface="Adobe calson pro bold"/>
              </a:rPr>
              <a:t>analysis of </a:t>
            </a:r>
            <a:r>
              <a:rPr lang="en-GB" sz="2600" i="1" dirty="0">
                <a:solidFill>
                  <a:srgbClr val="FF0000"/>
                </a:solidFill>
                <a:latin typeface="Adobe calson pro bold"/>
              </a:rPr>
              <a:t>computer skills for an administrative </a:t>
            </a:r>
            <a:r>
              <a:rPr lang="en-GB" sz="2600" dirty="0">
                <a:latin typeface="Adobe calson pro bold"/>
              </a:rPr>
              <a:t>assistant’s position would constitute a content validity study.</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6563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880360" cy="4724370"/>
          </a:xfrm>
          <a:prstGeom prst="rect">
            <a:avLst/>
          </a:prstGeom>
        </p:spPr>
        <p:txBody>
          <a:bodyPr wrap="square">
            <a:spAutoFit/>
          </a:bodyPr>
          <a:lstStyle/>
          <a:p>
            <a:r>
              <a:rPr lang="en-GB" sz="2600" b="1" dirty="0" smtClean="0">
                <a:solidFill>
                  <a:srgbClr val="FF0000"/>
                </a:solidFill>
                <a:latin typeface="Cambria" panose="02040503050406030204" pitchFamily="18" charset="0"/>
              </a:rPr>
              <a:t>Construct </a:t>
            </a:r>
            <a:r>
              <a:rPr lang="en-GB" sz="2600" b="1" dirty="0">
                <a:solidFill>
                  <a:srgbClr val="FF0000"/>
                </a:solidFill>
                <a:latin typeface="Cambria" panose="02040503050406030204" pitchFamily="18" charset="0"/>
              </a:rPr>
              <a:t>validity</a:t>
            </a:r>
            <a:r>
              <a:rPr lang="en-GB" sz="2600" dirty="0"/>
              <a:t> </a:t>
            </a:r>
            <a:r>
              <a:rPr lang="en-GB" sz="2500" dirty="0" smtClean="0">
                <a:latin typeface="Adobe calson pro bold"/>
              </a:rPr>
              <a:t>Describes </a:t>
            </a:r>
            <a:r>
              <a:rPr lang="en-GB" sz="2500" dirty="0">
                <a:latin typeface="Adobe calson pro bold"/>
              </a:rPr>
              <a:t>a relationship between </a:t>
            </a:r>
            <a:r>
              <a:rPr lang="en-GB" sz="2500" i="1" dirty="0">
                <a:solidFill>
                  <a:srgbClr val="FF0000"/>
                </a:solidFill>
                <a:latin typeface="Adobe calson pro bold"/>
              </a:rPr>
              <a:t>something believed to be an underlying human trait or characteristic </a:t>
            </a:r>
            <a:r>
              <a:rPr lang="en-GB" sz="2500" dirty="0">
                <a:latin typeface="Adobe calson pro bold"/>
              </a:rPr>
              <a:t>and successful job </a:t>
            </a:r>
            <a:r>
              <a:rPr lang="en-GB" sz="2500" dirty="0" smtClean="0">
                <a:latin typeface="Adobe calson pro bold"/>
              </a:rPr>
              <a:t>performance, honesty……</a:t>
            </a:r>
            <a:endParaRPr lang="en-GB" sz="25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2781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880360" cy="3293209"/>
          </a:xfrm>
          <a:prstGeom prst="rect">
            <a:avLst/>
          </a:prstGeom>
        </p:spPr>
        <p:txBody>
          <a:bodyPr wrap="square">
            <a:spAutoFit/>
          </a:bodyPr>
          <a:lstStyle/>
          <a:p>
            <a:r>
              <a:rPr lang="en-GB" sz="2600" dirty="0" smtClean="0">
                <a:latin typeface="Adobe calson pro bold"/>
              </a:rPr>
              <a:t>…..might </a:t>
            </a:r>
            <a:r>
              <a:rPr lang="en-GB" sz="2600" dirty="0">
                <a:latin typeface="Adobe calson pro bold"/>
              </a:rPr>
              <a:t>be such a characteristic, </a:t>
            </a:r>
            <a:r>
              <a:rPr lang="en-GB" sz="2600" i="1" dirty="0">
                <a:solidFill>
                  <a:srgbClr val="FF0000"/>
                </a:solidFill>
                <a:latin typeface="Adobe calson pro bold"/>
              </a:rPr>
              <a:t>the presence and measure </a:t>
            </a:r>
            <a:r>
              <a:rPr lang="en-GB" sz="2600" dirty="0">
                <a:latin typeface="Adobe calson pro bold"/>
              </a:rPr>
              <a:t>of which might be assessed by a given selection procedure.</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17136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07008"/>
            <a:ext cx="2962656" cy="5093702"/>
          </a:xfrm>
          <a:prstGeom prst="rect">
            <a:avLst/>
          </a:prstGeom>
        </p:spPr>
        <p:txBody>
          <a:bodyPr wrap="square">
            <a:spAutoFit/>
          </a:bodyPr>
          <a:lstStyle/>
          <a:p>
            <a:r>
              <a:rPr lang="en-GB" sz="2500" b="1" i="1" dirty="0">
                <a:solidFill>
                  <a:srgbClr val="FF0000"/>
                </a:solidFill>
                <a:latin typeface="Adobe calson pro bold"/>
              </a:rPr>
              <a:t>For </a:t>
            </a:r>
            <a:r>
              <a:rPr lang="en-GB" sz="2500" b="1" i="1" dirty="0" smtClean="0">
                <a:solidFill>
                  <a:srgbClr val="FF0000"/>
                </a:solidFill>
                <a:latin typeface="Adobe calson pro bold"/>
              </a:rPr>
              <a:t>all three </a:t>
            </a:r>
            <a:r>
              <a:rPr lang="en-GB" sz="2500" b="1" i="1" dirty="0">
                <a:solidFill>
                  <a:srgbClr val="FF0000"/>
                </a:solidFill>
                <a:latin typeface="Adobe calson pro bold"/>
              </a:rPr>
              <a:t>methods</a:t>
            </a:r>
            <a:r>
              <a:rPr lang="en-GB" sz="2500" dirty="0">
                <a:latin typeface="Adobe calson pro bold"/>
              </a:rPr>
              <a:t>, </a:t>
            </a:r>
            <a:r>
              <a:rPr lang="en-GB" sz="2500" dirty="0" smtClean="0">
                <a:latin typeface="Adobe calson pro bold"/>
              </a:rPr>
              <a:t>the uniform </a:t>
            </a:r>
            <a:r>
              <a:rPr lang="en-GB" sz="2500" dirty="0">
                <a:latin typeface="Adobe calson pro bold"/>
              </a:rPr>
              <a:t>g</a:t>
            </a:r>
            <a:r>
              <a:rPr lang="en-GB" sz="2500" dirty="0" smtClean="0">
                <a:latin typeface="Adobe calson pro bold"/>
              </a:rPr>
              <a:t>uidelines specify that cut off scores must </a:t>
            </a:r>
            <a:r>
              <a:rPr lang="en-GB" sz="2500" dirty="0">
                <a:latin typeface="Adobe calson pro bold"/>
              </a:rPr>
              <a:t>be </a:t>
            </a:r>
            <a:r>
              <a:rPr lang="en-GB" sz="2500" i="1" dirty="0">
                <a:solidFill>
                  <a:srgbClr val="FF0000"/>
                </a:solidFill>
                <a:latin typeface="Adobe calson pro bold"/>
              </a:rPr>
              <a:t>‘‘set so as to be reasonable and consistent with normal expectations of acceptable proﬁciency within the workforce.’’ </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93813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368" y="3264408"/>
            <a:ext cx="3127248"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Test Administration</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Administration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4067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71861"/>
            <a:ext cx="2962656" cy="4955203"/>
          </a:xfrm>
          <a:prstGeom prst="rect">
            <a:avLst/>
          </a:prstGeom>
        </p:spPr>
        <p:txBody>
          <a:bodyPr wrap="square">
            <a:spAutoFit/>
          </a:bodyPr>
          <a:lstStyle/>
          <a:p>
            <a:r>
              <a:rPr lang="en-GB" sz="2600" b="1" dirty="0">
                <a:solidFill>
                  <a:srgbClr val="FF0000"/>
                </a:solidFill>
                <a:latin typeface="Cambria" panose="02040503050406030204" pitchFamily="18" charset="0"/>
              </a:rPr>
              <a:t>Test Administration</a:t>
            </a:r>
          </a:p>
          <a:p>
            <a:r>
              <a:rPr lang="en-GB" sz="2400" dirty="0" smtClean="0">
                <a:latin typeface="Adobe calson pro bold"/>
              </a:rPr>
              <a:t>encompasses </a:t>
            </a:r>
            <a:r>
              <a:rPr lang="en-GB" sz="2400" dirty="0">
                <a:latin typeface="Adobe calson pro bold"/>
              </a:rPr>
              <a:t>a number of components, including who </a:t>
            </a:r>
            <a:r>
              <a:rPr lang="en-GB" sz="2400" i="1" dirty="0">
                <a:solidFill>
                  <a:srgbClr val="FF0000"/>
                </a:solidFill>
                <a:latin typeface="Adobe calson pro bold"/>
              </a:rPr>
              <a:t>should take tests, who should administer tests, test standardization, test security,</a:t>
            </a:r>
            <a:r>
              <a:rPr lang="en-GB" sz="2400" dirty="0">
                <a:latin typeface="Adobe calson pro bold"/>
              </a:rPr>
              <a:t> and language consistency</a:t>
            </a:r>
            <a:r>
              <a:rPr lang="en-GB" sz="2400" dirty="0" smtClean="0">
                <a:latin typeface="Adobe calson pro bold"/>
              </a:rPr>
              <a:t>.</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Administration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03312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55093"/>
          </a:xfrm>
          <a:prstGeom prst="rect">
            <a:avLst/>
          </a:prstGeom>
        </p:spPr>
        <p:txBody>
          <a:bodyPr wrap="square">
            <a:spAutoFit/>
          </a:bodyPr>
          <a:lstStyle/>
          <a:p>
            <a:r>
              <a:rPr lang="en-GB" sz="2600" b="1" dirty="0">
                <a:solidFill>
                  <a:srgbClr val="FF0000"/>
                </a:solidFill>
                <a:latin typeface="Cambria" panose="02040503050406030204" pitchFamily="18" charset="0"/>
              </a:rPr>
              <a:t>Test Takers</a:t>
            </a:r>
            <a:r>
              <a:rPr lang="en-GB" sz="2600" dirty="0"/>
              <a:t> </a:t>
            </a:r>
            <a:endParaRPr lang="en-GB" sz="2600" dirty="0" smtClean="0"/>
          </a:p>
          <a:p>
            <a:r>
              <a:rPr lang="en-GB" sz="2600" dirty="0" smtClean="0">
                <a:latin typeface="Adobe calson pro bold"/>
              </a:rPr>
              <a:t>Applicants </a:t>
            </a:r>
            <a:r>
              <a:rPr lang="en-GB" sz="2600" dirty="0">
                <a:latin typeface="Adobe calson pro bold"/>
              </a:rPr>
              <a:t>and employees who need to </a:t>
            </a:r>
            <a:r>
              <a:rPr lang="en-GB" sz="2600" i="1" dirty="0">
                <a:solidFill>
                  <a:srgbClr val="FF0000"/>
                </a:solidFill>
                <a:latin typeface="Adobe calson pro bold"/>
              </a:rPr>
              <a:t>demonstrate speciﬁc skills and knowledge essential for the successful </a:t>
            </a:r>
            <a:r>
              <a:rPr lang="en-GB" sz="2600" dirty="0">
                <a:latin typeface="Adobe calson pro bold"/>
              </a:rPr>
              <a:t>performance of a particular </a:t>
            </a:r>
            <a:r>
              <a:rPr lang="en-GB" sz="2600" dirty="0" smtClean="0">
                <a:latin typeface="Adobe calson pro bold"/>
              </a:rPr>
              <a:t>job.</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Administration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58966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216539"/>
          </a:xfrm>
          <a:prstGeom prst="rect">
            <a:avLst/>
          </a:prstGeom>
        </p:spPr>
        <p:txBody>
          <a:bodyPr wrap="square">
            <a:spAutoFit/>
          </a:bodyPr>
          <a:lstStyle/>
          <a:p>
            <a:r>
              <a:rPr lang="en-GB" sz="2600" b="1" dirty="0">
                <a:solidFill>
                  <a:srgbClr val="FF0000"/>
                </a:solidFill>
                <a:latin typeface="Cambria" panose="02040503050406030204" pitchFamily="18" charset="0"/>
              </a:rPr>
              <a:t>Test </a:t>
            </a:r>
            <a:r>
              <a:rPr lang="en-GB" sz="2600" b="1" dirty="0" smtClean="0">
                <a:solidFill>
                  <a:srgbClr val="FF0000"/>
                </a:solidFill>
                <a:latin typeface="Cambria" panose="02040503050406030204" pitchFamily="18" charset="0"/>
              </a:rPr>
              <a:t>Administrators</a:t>
            </a:r>
          </a:p>
          <a:p>
            <a:r>
              <a:rPr lang="en-GB" sz="2600" dirty="0">
                <a:latin typeface="Adobe calson pro bold"/>
              </a:rPr>
              <a:t>r</a:t>
            </a:r>
            <a:r>
              <a:rPr lang="en-GB" sz="2600" dirty="0" smtClean="0">
                <a:latin typeface="Adobe calson pro bold"/>
              </a:rPr>
              <a:t>ely </a:t>
            </a:r>
            <a:r>
              <a:rPr lang="en-GB" sz="2600" dirty="0">
                <a:latin typeface="Adobe calson pro bold"/>
              </a:rPr>
              <a:t>on professionals on </a:t>
            </a:r>
            <a:r>
              <a:rPr lang="en-GB" sz="2600" dirty="0" smtClean="0">
                <a:latin typeface="Adobe calson pro bold"/>
              </a:rPr>
              <a:t>staff, send </a:t>
            </a:r>
            <a:r>
              <a:rPr lang="en-GB" sz="2600" dirty="0">
                <a:latin typeface="Adobe calson pro bold"/>
              </a:rPr>
              <a:t>someone on staff for professional </a:t>
            </a:r>
            <a:r>
              <a:rPr lang="en-GB" sz="2600" dirty="0" smtClean="0">
                <a:latin typeface="Adobe calson pro bold"/>
              </a:rPr>
              <a:t>training, </a:t>
            </a:r>
            <a:r>
              <a:rPr lang="en-GB" sz="2600" dirty="0">
                <a:latin typeface="Adobe calson pro bold"/>
              </a:rPr>
              <a:t>h</a:t>
            </a:r>
            <a:r>
              <a:rPr lang="en-GB" sz="2600" dirty="0" smtClean="0">
                <a:latin typeface="Adobe calson pro bold"/>
              </a:rPr>
              <a:t>ire </a:t>
            </a:r>
            <a:r>
              <a:rPr lang="en-GB" sz="2600" dirty="0">
                <a:latin typeface="Adobe calson pro bold"/>
              </a:rPr>
              <a:t>outside </a:t>
            </a:r>
            <a:r>
              <a:rPr lang="en-GB" sz="2600" dirty="0" smtClean="0">
                <a:latin typeface="Adobe calson pro bold"/>
              </a:rPr>
              <a:t>professionals.</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Administration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52757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880360" cy="4493538"/>
          </a:xfrm>
          <a:prstGeom prst="rect">
            <a:avLst/>
          </a:prstGeom>
        </p:spPr>
        <p:txBody>
          <a:bodyPr wrap="square">
            <a:spAutoFit/>
          </a:bodyPr>
          <a:lstStyle/>
          <a:p>
            <a:r>
              <a:rPr lang="en-GB" sz="2600" b="1" dirty="0">
                <a:solidFill>
                  <a:srgbClr val="FF0000"/>
                </a:solidFill>
                <a:latin typeface="Cambria" panose="02040503050406030204" pitchFamily="18" charset="0"/>
              </a:rPr>
              <a:t>Test </a:t>
            </a:r>
            <a:r>
              <a:rPr lang="en-GB" sz="2600" b="1" dirty="0" smtClean="0">
                <a:solidFill>
                  <a:srgbClr val="FF0000"/>
                </a:solidFill>
                <a:latin typeface="Cambria" panose="02040503050406030204" pitchFamily="18" charset="0"/>
              </a:rPr>
              <a:t>Standardization</a:t>
            </a:r>
          </a:p>
          <a:p>
            <a:r>
              <a:rPr lang="en-GB" sz="2600" dirty="0" smtClean="0">
                <a:latin typeface="Adobe calson pro bold"/>
              </a:rPr>
              <a:t>Same environment, </a:t>
            </a:r>
            <a:r>
              <a:rPr lang="en-GB" sz="2600" dirty="0">
                <a:latin typeface="Adobe calson pro bold"/>
              </a:rPr>
              <a:t>Same </a:t>
            </a:r>
            <a:r>
              <a:rPr lang="en-GB" sz="2600" dirty="0" smtClean="0">
                <a:latin typeface="Adobe calson pro bold"/>
              </a:rPr>
              <a:t>conditions, Duration, Instructions, Materials, Physical factors such as </a:t>
            </a:r>
            <a:r>
              <a:rPr lang="en-GB" sz="2600" dirty="0">
                <a:latin typeface="Adobe calson pro bold"/>
              </a:rPr>
              <a:t>distorting </a:t>
            </a:r>
            <a:r>
              <a:rPr lang="en-GB" sz="2600" dirty="0" smtClean="0">
                <a:latin typeface="Adobe calson pro bold"/>
              </a:rPr>
              <a:t>…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Administration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459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GB" sz="2600" dirty="0" smtClean="0">
                <a:latin typeface="Adobe calson pro bold"/>
              </a:rPr>
              <a:t>The </a:t>
            </a:r>
            <a:r>
              <a:rPr lang="en-GB" sz="2600" dirty="0">
                <a:latin typeface="Adobe calson pro bold"/>
              </a:rPr>
              <a:t>primary purpose of the u</a:t>
            </a:r>
            <a:r>
              <a:rPr lang="en-GB" sz="2600" dirty="0" smtClean="0">
                <a:latin typeface="Adobe calson pro bold"/>
              </a:rPr>
              <a:t>niform </a:t>
            </a:r>
            <a:r>
              <a:rPr lang="en-GB" sz="2600" dirty="0">
                <a:latin typeface="Adobe calson pro bold"/>
              </a:rPr>
              <a:t>g</a:t>
            </a:r>
            <a:r>
              <a:rPr lang="en-GB" sz="2600" dirty="0" smtClean="0">
                <a:latin typeface="Adobe calson pro bold"/>
              </a:rPr>
              <a:t>uidelines </a:t>
            </a:r>
            <a:r>
              <a:rPr lang="en-GB" sz="2600" dirty="0">
                <a:latin typeface="Adobe calson pro bold"/>
              </a:rPr>
              <a:t>is to provide </a:t>
            </a:r>
            <a:r>
              <a:rPr lang="en-GB" sz="2600" i="1" dirty="0">
                <a:solidFill>
                  <a:srgbClr val="FF0000"/>
                </a:solidFill>
                <a:latin typeface="Adobe calson pro bold"/>
              </a:rPr>
              <a:t>a framework for determining the proper use of tests </a:t>
            </a:r>
            <a:r>
              <a:rPr lang="en-GB" sz="2600" dirty="0">
                <a:latin typeface="Adobe calson pro bold"/>
              </a:rPr>
              <a:t>and other selection </a:t>
            </a:r>
            <a:r>
              <a:rPr lang="en-GB" sz="2600" dirty="0" smtClean="0">
                <a:latin typeface="Adobe calson pro bold"/>
              </a:rPr>
              <a:t>procedures….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8559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880360" cy="3693319"/>
          </a:xfrm>
          <a:prstGeom prst="rect">
            <a:avLst/>
          </a:prstGeom>
        </p:spPr>
        <p:txBody>
          <a:bodyPr wrap="square">
            <a:spAutoFit/>
          </a:bodyPr>
          <a:lstStyle/>
          <a:p>
            <a:r>
              <a:rPr lang="en-GB" sz="2600" dirty="0" smtClean="0">
                <a:latin typeface="Adobe calson pro bold"/>
              </a:rPr>
              <a:t>… Excessive noise, interruptions, </a:t>
            </a:r>
            <a:r>
              <a:rPr lang="en-GB" sz="2600" dirty="0">
                <a:latin typeface="Adobe calson pro bold"/>
              </a:rPr>
              <a:t>Uncomfortable </a:t>
            </a:r>
            <a:r>
              <a:rPr lang="en-GB" sz="2600" dirty="0" smtClean="0">
                <a:latin typeface="Adobe calson pro bold"/>
              </a:rPr>
              <a:t>seating, </a:t>
            </a:r>
            <a:r>
              <a:rPr lang="en-GB" sz="2600" dirty="0">
                <a:latin typeface="Adobe calson pro bold"/>
              </a:rPr>
              <a:t>Poor </a:t>
            </a:r>
            <a:r>
              <a:rPr lang="en-GB" sz="2600" dirty="0" smtClean="0">
                <a:latin typeface="Adobe calson pro bold"/>
              </a:rPr>
              <a:t>lighting, </a:t>
            </a:r>
            <a:r>
              <a:rPr lang="en-GB" sz="2600" dirty="0">
                <a:latin typeface="Adobe calson pro bold"/>
              </a:rPr>
              <a:t>Poor ventilation </a:t>
            </a:r>
            <a:r>
              <a:rPr lang="en-GB" sz="2600" dirty="0" smtClean="0">
                <a:latin typeface="Adobe calson pro bold"/>
              </a:rPr>
              <a:t>inﬂuences the test standardizations.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Administration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32815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89675"/>
            <a:ext cx="2962656" cy="4555093"/>
          </a:xfrm>
          <a:prstGeom prst="rect">
            <a:avLst/>
          </a:prstGeom>
        </p:spPr>
        <p:txBody>
          <a:bodyPr wrap="square">
            <a:spAutoFit/>
          </a:bodyPr>
          <a:lstStyle/>
          <a:p>
            <a:r>
              <a:rPr lang="en-GB" sz="3000" b="1" dirty="0">
                <a:solidFill>
                  <a:srgbClr val="FF0000"/>
                </a:solidFill>
                <a:latin typeface="Cambria" panose="02040503050406030204" pitchFamily="18" charset="0"/>
              </a:rPr>
              <a:t>Test Security</a:t>
            </a:r>
            <a:r>
              <a:rPr lang="en-GB" dirty="0"/>
              <a:t> </a:t>
            </a:r>
            <a:endParaRPr lang="en-GB" dirty="0" smtClean="0"/>
          </a:p>
          <a:p>
            <a:r>
              <a:rPr lang="en-GB" sz="2600" dirty="0" smtClean="0">
                <a:latin typeface="Adobe calson pro bold"/>
              </a:rPr>
              <a:t>Separate </a:t>
            </a:r>
            <a:r>
              <a:rPr lang="en-GB" sz="2600" dirty="0">
                <a:latin typeface="Adobe calson pro bold"/>
              </a:rPr>
              <a:t>those who have taken tests from those </a:t>
            </a:r>
            <a:r>
              <a:rPr lang="en-GB" sz="2600" i="1" dirty="0">
                <a:solidFill>
                  <a:srgbClr val="FF0000"/>
                </a:solidFill>
                <a:latin typeface="Adobe calson pro bold"/>
              </a:rPr>
              <a:t>who have not yet been </a:t>
            </a:r>
            <a:r>
              <a:rPr lang="en-GB" sz="2600" i="1" dirty="0" smtClean="0">
                <a:solidFill>
                  <a:srgbClr val="FF0000"/>
                </a:solidFill>
                <a:latin typeface="Adobe calson pro bold"/>
              </a:rPr>
              <a:t>tested,</a:t>
            </a:r>
            <a:r>
              <a:rPr lang="en-GB" sz="2600" dirty="0" smtClean="0">
                <a:latin typeface="Adobe calson pro bold"/>
              </a:rPr>
              <a:t> </a:t>
            </a:r>
            <a:r>
              <a:rPr lang="en-GB" sz="2600" dirty="0">
                <a:latin typeface="Adobe calson pro bold"/>
              </a:rPr>
              <a:t>Limit access to tests and answer sheets Keep tests locked </a:t>
            </a:r>
            <a:r>
              <a:rPr lang="en-GB" sz="2600" dirty="0" smtClean="0">
                <a:latin typeface="Adobe calson pro bold"/>
              </a:rPr>
              <a:t>away, </a:t>
            </a:r>
            <a:r>
              <a:rPr lang="en-GB" sz="2600" dirty="0">
                <a:latin typeface="Adobe calson pro bold"/>
              </a:rPr>
              <a:t>Assign random seating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Administration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67167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88336"/>
            <a:ext cx="2551176" cy="2092881"/>
          </a:xfrm>
          <a:prstGeom prst="rect">
            <a:avLst/>
          </a:prstGeom>
        </p:spPr>
        <p:txBody>
          <a:bodyPr wrap="square">
            <a:spAutoFit/>
          </a:bodyPr>
          <a:lstStyle/>
          <a:p>
            <a:r>
              <a:rPr lang="en-GB" sz="2600" b="1" dirty="0">
                <a:solidFill>
                  <a:srgbClr val="FF0000"/>
                </a:solidFill>
                <a:latin typeface="Cambria" panose="02040503050406030204" pitchFamily="18" charset="0"/>
              </a:rPr>
              <a:t>Language </a:t>
            </a:r>
            <a:r>
              <a:rPr lang="en-GB" sz="2600" b="1" dirty="0" smtClean="0">
                <a:solidFill>
                  <a:srgbClr val="FF0000"/>
                </a:solidFill>
                <a:latin typeface="Cambria" panose="02040503050406030204" pitchFamily="18" charset="0"/>
              </a:rPr>
              <a:t>Consistency</a:t>
            </a:r>
          </a:p>
          <a:p>
            <a:r>
              <a:rPr lang="en-GB" sz="2600" dirty="0">
                <a:latin typeface="Adobe calson pro bold"/>
              </a:rPr>
              <a:t>Avoid unfamiliar words or word </a:t>
            </a:r>
            <a:r>
              <a:rPr lang="en-GB" sz="2600" dirty="0" smtClean="0">
                <a:latin typeface="Adobe calson pro bold"/>
              </a:rPr>
              <a:t>usage.</a:t>
            </a:r>
            <a:endParaRPr lang="en-GB" sz="2600" dirty="0">
              <a:latin typeface="Adobe calson pro bold"/>
            </a:endParaRPr>
          </a:p>
        </p:txBody>
      </p:sp>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Administration</a:t>
            </a:r>
            <a:endParaRPr lang="en-US" sz="3800" dirty="0">
              <a:latin typeface="Britannic Bold" panose="020B0903060703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5800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368" y="3264408"/>
            <a:ext cx="3127248"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Testing </a:t>
            </a:r>
          </a:p>
          <a:p>
            <a:pPr algn="ctr"/>
            <a:r>
              <a:rPr lang="en-US" sz="3200" b="1" dirty="0" smtClean="0">
                <a:solidFill>
                  <a:srgbClr val="C00000"/>
                </a:solidFill>
                <a:latin typeface="Cambria" panose="02040503050406030204" pitchFamily="18" charset="0"/>
              </a:rPr>
              <a:t>Policies</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66318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817447"/>
            <a:ext cx="2468880" cy="2092881"/>
          </a:xfrm>
          <a:prstGeom prst="rect">
            <a:avLst/>
          </a:prstGeom>
        </p:spPr>
        <p:txBody>
          <a:bodyPr wrap="square">
            <a:spAutoFit/>
          </a:bodyPr>
          <a:lstStyle/>
          <a:p>
            <a:r>
              <a:rPr lang="en-GB" sz="2600" dirty="0" smtClean="0">
                <a:latin typeface="Adobe calson pro bold"/>
              </a:rPr>
              <a:t>Organizations </a:t>
            </a:r>
            <a:r>
              <a:rPr lang="en-GB" sz="2600" dirty="0">
                <a:latin typeface="Adobe calson pro bold"/>
              </a:rPr>
              <a:t>that conduct tests should have written testing policies.</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59037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GB" sz="2600" dirty="0" smtClean="0">
                <a:latin typeface="Adobe calson pro bold"/>
              </a:rPr>
              <a:t>The </a:t>
            </a:r>
            <a:r>
              <a:rPr lang="en-GB" sz="2600" dirty="0">
                <a:latin typeface="Adobe calson pro bold"/>
              </a:rPr>
              <a:t>policy should specify the primary objective of testing, </a:t>
            </a:r>
            <a:r>
              <a:rPr lang="en-GB" sz="2600" i="1" dirty="0">
                <a:solidFill>
                  <a:srgbClr val="FF0000"/>
                </a:solidFill>
                <a:latin typeface="Adobe calson pro bold"/>
              </a:rPr>
              <a:t>the organization’s commitment to compliance </a:t>
            </a:r>
            <a:r>
              <a:rPr lang="en-GB" sz="2600" dirty="0">
                <a:latin typeface="Adobe calson pro bold"/>
              </a:rPr>
              <a:t>with relevant employment laws, which applicants will be tested</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65927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715768" cy="3693319"/>
          </a:xfrm>
          <a:prstGeom prst="rect">
            <a:avLst/>
          </a:prstGeom>
        </p:spPr>
        <p:txBody>
          <a:bodyPr wrap="square">
            <a:spAutoFit/>
          </a:bodyPr>
          <a:lstStyle/>
          <a:p>
            <a:r>
              <a:rPr lang="en-GB" sz="2600" dirty="0">
                <a:latin typeface="Adobe calson pro bold"/>
              </a:rPr>
              <a:t>W</a:t>
            </a:r>
            <a:r>
              <a:rPr lang="en-GB" sz="2600" dirty="0" smtClean="0">
                <a:latin typeface="Adobe calson pro bold"/>
              </a:rPr>
              <a:t>ho </a:t>
            </a:r>
            <a:r>
              <a:rPr lang="en-GB" sz="2600" dirty="0">
                <a:latin typeface="Adobe calson pro bold"/>
              </a:rPr>
              <a:t>will conduct and interpret test results, </a:t>
            </a:r>
            <a:r>
              <a:rPr lang="en-GB" sz="2600" i="1" dirty="0">
                <a:solidFill>
                  <a:srgbClr val="FF0000"/>
                </a:solidFill>
                <a:latin typeface="Adobe calson pro bold"/>
              </a:rPr>
              <a:t>a description of testing conditions, </a:t>
            </a:r>
            <a:r>
              <a:rPr lang="en-GB" sz="2600" dirty="0">
                <a:latin typeface="Adobe calson pro bold"/>
              </a:rPr>
              <a:t>and a description of all tests currently used.</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24607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798064" cy="4093428"/>
          </a:xfrm>
          <a:prstGeom prst="rect">
            <a:avLst/>
          </a:prstGeom>
        </p:spPr>
        <p:txBody>
          <a:bodyPr wrap="square">
            <a:spAutoFit/>
          </a:bodyPr>
          <a:lstStyle/>
          <a:p>
            <a:r>
              <a:rPr lang="en-GB" sz="2600" dirty="0">
                <a:latin typeface="Adobe calson pro bold"/>
              </a:rPr>
              <a:t>Everyone concerned with </a:t>
            </a:r>
            <a:r>
              <a:rPr lang="en-GB" sz="2600" i="1" dirty="0">
                <a:solidFill>
                  <a:srgbClr val="FF0000"/>
                </a:solidFill>
                <a:latin typeface="Adobe calson pro bold"/>
              </a:rPr>
              <a:t>conducting or interpreting tests, as well as </a:t>
            </a:r>
            <a:r>
              <a:rPr lang="en-GB" sz="2600" dirty="0">
                <a:latin typeface="Adobe calson pro bold"/>
              </a:rPr>
              <a:t>all those involved in any stage of the employment </a:t>
            </a:r>
            <a:r>
              <a:rPr lang="en-GB" sz="2600" dirty="0" smtClean="0">
                <a:latin typeface="Adobe calson pro bold"/>
              </a:rPr>
              <a:t>process should….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73575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798064" cy="4893647"/>
          </a:xfrm>
          <a:prstGeom prst="rect">
            <a:avLst/>
          </a:prstGeom>
        </p:spPr>
        <p:txBody>
          <a:bodyPr wrap="square">
            <a:spAutoFit/>
          </a:bodyPr>
          <a:lstStyle/>
          <a:p>
            <a:r>
              <a:rPr lang="en-GB" sz="2600" dirty="0" smtClean="0">
                <a:latin typeface="Adobe calson pro bold"/>
              </a:rPr>
              <a:t>…. </a:t>
            </a:r>
            <a:r>
              <a:rPr lang="en-GB" sz="2600" dirty="0">
                <a:latin typeface="Adobe calson pro bold"/>
              </a:rPr>
              <a:t>become familiar with the policy through training workshops in which all the components of the organization’s testing program are fully discussed and </a:t>
            </a:r>
            <a:r>
              <a:rPr lang="en-GB" sz="2600" dirty="0" smtClean="0">
                <a:latin typeface="Adobe calson pro bold"/>
              </a:rPr>
              <a:t>explained.</a:t>
            </a:r>
            <a:endParaRPr lang="en-GB" sz="2600" dirty="0">
              <a:latin typeface="Adobe calson pro bold"/>
            </a:endParaRPr>
          </a:p>
        </p:txBody>
      </p:sp>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76710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221992" cy="2893100"/>
          </a:xfrm>
          <a:prstGeom prst="rect">
            <a:avLst/>
          </a:prstGeom>
        </p:spPr>
        <p:txBody>
          <a:bodyPr wrap="square">
            <a:spAutoFit/>
          </a:bodyPr>
          <a:lstStyle/>
          <a:p>
            <a:r>
              <a:rPr lang="en-GB" sz="2600" b="1" i="1" dirty="0" smtClean="0">
                <a:solidFill>
                  <a:srgbClr val="FF0000"/>
                </a:solidFill>
                <a:latin typeface="Adobe calson pro bold"/>
              </a:rPr>
              <a:t>The </a:t>
            </a:r>
            <a:r>
              <a:rPr lang="en-GB" sz="2600" b="1" i="1" dirty="0">
                <a:solidFill>
                  <a:srgbClr val="FF0000"/>
                </a:solidFill>
                <a:latin typeface="Adobe calson pro bold"/>
              </a:rPr>
              <a:t>primary objective of testing</a:t>
            </a:r>
          </a:p>
          <a:p>
            <a:r>
              <a:rPr lang="en-GB" sz="2600" dirty="0" smtClean="0">
                <a:latin typeface="Adobe calson pro bold"/>
              </a:rPr>
              <a:t>A </a:t>
            </a:r>
            <a:r>
              <a:rPr lang="en-GB" sz="2600" dirty="0">
                <a:latin typeface="Adobe calson pro bold"/>
              </a:rPr>
              <a:t>general statement will usually sufﬁce.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42873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817447"/>
            <a:ext cx="2551176" cy="2092881"/>
          </a:xfrm>
          <a:prstGeom prst="rect">
            <a:avLst/>
          </a:prstGeom>
        </p:spPr>
        <p:txBody>
          <a:bodyPr wrap="square">
            <a:spAutoFit/>
          </a:bodyPr>
          <a:lstStyle/>
          <a:p>
            <a:r>
              <a:rPr lang="en-GB" sz="2600" dirty="0" smtClean="0">
                <a:latin typeface="Adobe calson pro bold"/>
              </a:rPr>
              <a:t>…. </a:t>
            </a:r>
            <a:r>
              <a:rPr lang="en-GB" sz="2600" dirty="0">
                <a:latin typeface="Adobe calson pro bold"/>
              </a:rPr>
              <a:t>W</a:t>
            </a:r>
            <a:r>
              <a:rPr lang="en-GB" sz="2600" dirty="0" smtClean="0">
                <a:latin typeface="Adobe calson pro bold"/>
              </a:rPr>
              <a:t>hen </a:t>
            </a:r>
            <a:r>
              <a:rPr lang="en-GB" sz="2600" dirty="0">
                <a:latin typeface="Adobe calson pro bold"/>
              </a:rPr>
              <a:t>they are to be the basis for any </a:t>
            </a:r>
            <a:r>
              <a:rPr lang="en-GB" sz="2600" i="1" dirty="0">
                <a:solidFill>
                  <a:srgbClr val="FF0000"/>
                </a:solidFill>
                <a:latin typeface="Adobe calson pro bold"/>
              </a:rPr>
              <a:t>employment decision.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90089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b="1" dirty="0" smtClean="0">
                <a:solidFill>
                  <a:srgbClr val="FF0000"/>
                </a:solidFill>
                <a:latin typeface="Cambria" panose="02040503050406030204" pitchFamily="18" charset="0"/>
              </a:rPr>
              <a:t>For </a:t>
            </a:r>
            <a:r>
              <a:rPr lang="en-GB" sz="2600" b="1" dirty="0">
                <a:solidFill>
                  <a:srgbClr val="FF0000"/>
                </a:solidFill>
                <a:latin typeface="Cambria" panose="02040503050406030204" pitchFamily="18" charset="0"/>
              </a:rPr>
              <a:t>example: </a:t>
            </a:r>
            <a:endParaRPr lang="en-GB" sz="2600" b="1" dirty="0" smtClean="0">
              <a:solidFill>
                <a:srgbClr val="FF0000"/>
              </a:solidFill>
              <a:latin typeface="Cambria" panose="02040503050406030204" pitchFamily="18" charset="0"/>
            </a:endParaRPr>
          </a:p>
          <a:p>
            <a:r>
              <a:rPr lang="en-GB" sz="2600" dirty="0" smtClean="0">
                <a:latin typeface="Adobe calson pro bold"/>
              </a:rPr>
              <a:t>‘‘</a:t>
            </a:r>
            <a:r>
              <a:rPr lang="en-GB" sz="2600" dirty="0">
                <a:latin typeface="Adobe calson pro bold"/>
              </a:rPr>
              <a:t>As part of company’s commitment to hire qualiﬁed individuals to ﬁll </a:t>
            </a:r>
            <a:r>
              <a:rPr lang="en-GB" sz="2600" dirty="0" smtClean="0">
                <a:latin typeface="Adobe calson pro bold"/>
              </a:rPr>
              <a:t>available positions, the pre-employment </a:t>
            </a:r>
            <a:r>
              <a:rPr lang="en-GB" sz="2600" dirty="0">
                <a:latin typeface="Adobe calson pro bold"/>
              </a:rPr>
              <a:t>testing may be </a:t>
            </a:r>
            <a:r>
              <a:rPr lang="en-GB" sz="2600" dirty="0" smtClean="0">
                <a:latin typeface="Adobe calson pro bold"/>
              </a:rPr>
              <a:t>conducted…..</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1686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852928"/>
            <a:ext cx="2715768" cy="2092881"/>
          </a:xfrm>
          <a:prstGeom prst="rect">
            <a:avLst/>
          </a:prstGeom>
        </p:spPr>
        <p:txBody>
          <a:bodyPr wrap="square">
            <a:spAutoFit/>
          </a:bodyPr>
          <a:lstStyle/>
          <a:p>
            <a:r>
              <a:rPr lang="en-GB" sz="2600" dirty="0" smtClean="0">
                <a:latin typeface="Adobe calson pro bold"/>
              </a:rPr>
              <a:t>….Resulting </a:t>
            </a:r>
            <a:r>
              <a:rPr lang="en-GB" sz="2600" dirty="0">
                <a:latin typeface="Adobe calson pro bold"/>
              </a:rPr>
              <a:t>test scores will contribute to making the ﬁnal selection.’’</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a:t>
            </a:r>
            <a:endParaRPr lang="en-US" sz="3800" dirty="0">
              <a:latin typeface="Britannic Bold" panose="020B0903060703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1994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368" y="3264408"/>
            <a:ext cx="3127248"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Testing </a:t>
            </a:r>
          </a:p>
          <a:p>
            <a:pPr algn="ctr"/>
            <a:r>
              <a:rPr lang="en-US" sz="3200" b="1" dirty="0" smtClean="0">
                <a:solidFill>
                  <a:srgbClr val="C00000"/>
                </a:solidFill>
                <a:latin typeface="Cambria" panose="02040503050406030204" pitchFamily="18" charset="0"/>
              </a:rPr>
              <a:t>Policies 2</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2179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b="1" i="1" dirty="0">
                <a:solidFill>
                  <a:srgbClr val="FF0000"/>
                </a:solidFill>
                <a:latin typeface="Adobe calson pro bold"/>
              </a:rPr>
              <a:t>The organization’s commitment to compliance with employment </a:t>
            </a:r>
            <a:r>
              <a:rPr lang="en-GB" sz="2600" b="1" i="1" dirty="0" smtClean="0">
                <a:solidFill>
                  <a:srgbClr val="FF0000"/>
                </a:solidFill>
                <a:latin typeface="Adobe calson pro bold"/>
              </a:rPr>
              <a:t>laws:-</a:t>
            </a:r>
            <a:endParaRPr lang="en-GB" sz="2600" b="1" i="1" dirty="0">
              <a:solidFill>
                <a:srgbClr val="FF0000"/>
              </a:solidFill>
              <a:latin typeface="Adobe calson pro bold"/>
            </a:endParaRPr>
          </a:p>
          <a:p>
            <a:r>
              <a:rPr lang="en-GB" sz="2600" dirty="0" smtClean="0">
                <a:latin typeface="Adobe calson pro bold"/>
              </a:rPr>
              <a:t>A </a:t>
            </a:r>
            <a:r>
              <a:rPr lang="en-GB" sz="2600" dirty="0">
                <a:latin typeface="Adobe calson pro bold"/>
              </a:rPr>
              <a:t>clear and concise statement will express the company’s </a:t>
            </a:r>
            <a:r>
              <a:rPr lang="en-GB" sz="2600" dirty="0" smtClean="0">
                <a:latin typeface="Adobe calson pro bold"/>
              </a:rPr>
              <a:t>position….</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11949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GB" sz="2600" dirty="0" smtClean="0">
                <a:latin typeface="Adobe calson pro bold"/>
              </a:rPr>
              <a:t>‘‘</a:t>
            </a:r>
            <a:r>
              <a:rPr lang="en-GB" sz="2600" dirty="0">
                <a:latin typeface="Adobe calson pro bold"/>
              </a:rPr>
              <a:t>It is company’s policy to employ qualiﬁed individuals regardless of race, creed, religion, national origin, sex, age, or disability status.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42964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dirty="0" smtClean="0">
                <a:latin typeface="Adobe calson pro bold"/>
              </a:rPr>
              <a:t>When </a:t>
            </a:r>
            <a:r>
              <a:rPr lang="en-GB" sz="2600" dirty="0">
                <a:latin typeface="Adobe calson pro bold"/>
              </a:rPr>
              <a:t>an equally valid means of assessing applicants is known to be available, it will be used if it has less of an adverse impact on groups that are subject to discrimination.’’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6758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GB" sz="2600" b="1" i="1" dirty="0">
                <a:solidFill>
                  <a:srgbClr val="FF0000"/>
                </a:solidFill>
                <a:latin typeface="Adobe calson pro bold"/>
              </a:rPr>
              <a:t>Information pertaining to which applicants and employees will be </a:t>
            </a:r>
            <a:r>
              <a:rPr lang="en-GB" sz="2600" b="1" i="1" dirty="0" smtClean="0">
                <a:solidFill>
                  <a:srgbClr val="FF0000"/>
                </a:solidFill>
                <a:latin typeface="Adobe calson pro bold"/>
              </a:rPr>
              <a:t>tested:- </a:t>
            </a:r>
            <a:endParaRPr lang="en-GB" sz="2600" b="1" i="1" dirty="0">
              <a:solidFill>
                <a:srgbClr val="FF0000"/>
              </a:solidFill>
              <a:latin typeface="Adobe calson pro bold"/>
            </a:endParaRPr>
          </a:p>
          <a:p>
            <a:r>
              <a:rPr lang="en-GB" sz="2600" dirty="0" smtClean="0">
                <a:latin typeface="Adobe calson pro bold"/>
              </a:rPr>
              <a:t>First</a:t>
            </a:r>
            <a:r>
              <a:rPr lang="en-GB" sz="2600" dirty="0">
                <a:latin typeface="Adobe calson pro bold"/>
              </a:rPr>
              <a:t>, a statement regarding the testing of similarly situated applicants should </a:t>
            </a:r>
            <a:r>
              <a:rPr lang="en-GB" sz="2600" dirty="0" smtClean="0">
                <a:latin typeface="Adobe calson pro bold"/>
              </a:rPr>
              <a:t>appear:-</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00995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798064" cy="4493538"/>
          </a:xfrm>
          <a:prstGeom prst="rect">
            <a:avLst/>
          </a:prstGeom>
        </p:spPr>
        <p:txBody>
          <a:bodyPr wrap="square">
            <a:spAutoFit/>
          </a:bodyPr>
          <a:lstStyle/>
          <a:p>
            <a:r>
              <a:rPr lang="en-GB" sz="2600" dirty="0" smtClean="0">
                <a:latin typeface="Adobe calson pro bold"/>
              </a:rPr>
              <a:t>‘‘</a:t>
            </a:r>
            <a:r>
              <a:rPr lang="en-GB" sz="2600" dirty="0">
                <a:latin typeface="Adobe calson pro bold"/>
              </a:rPr>
              <a:t>All applicants applying for a position identiﬁed as suitable for testing will be given </a:t>
            </a:r>
            <a:r>
              <a:rPr lang="en-GB" sz="2600" dirty="0" smtClean="0">
                <a:latin typeface="Adobe calson pro bold"/>
              </a:rPr>
              <a:t>the same test. Such tests will be job-related and relevant to the selection process”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3961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GB" sz="2600" dirty="0" smtClean="0">
                <a:latin typeface="Adobe calson pro bold"/>
              </a:rPr>
              <a:t>Reasonable accommodations will be made for individuals with disabilities. This </a:t>
            </a:r>
            <a:r>
              <a:rPr lang="en-GB" sz="2600" dirty="0">
                <a:latin typeface="Adobe calson pro bold"/>
              </a:rPr>
              <a:t>statement should then be followed by a list of those positions that currently require tests.</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00136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715768" cy="4493538"/>
          </a:xfrm>
          <a:prstGeom prst="rect">
            <a:avLst/>
          </a:prstGeom>
        </p:spPr>
        <p:txBody>
          <a:bodyPr wrap="square">
            <a:spAutoFit/>
          </a:bodyPr>
          <a:lstStyle/>
          <a:p>
            <a:r>
              <a:rPr lang="en-GB" sz="2600" b="1" i="1" dirty="0">
                <a:solidFill>
                  <a:srgbClr val="FF0000"/>
                </a:solidFill>
                <a:latin typeface="Adobe calson pro bold"/>
              </a:rPr>
              <a:t>Who will conduct and interpret test results. </a:t>
            </a:r>
          </a:p>
          <a:p>
            <a:r>
              <a:rPr lang="en-GB" sz="2600" dirty="0" smtClean="0">
                <a:latin typeface="Adobe calson pro bold"/>
              </a:rPr>
              <a:t>A </a:t>
            </a:r>
            <a:r>
              <a:rPr lang="en-GB" sz="2600" dirty="0">
                <a:latin typeface="Adobe calson pro bold"/>
              </a:rPr>
              <a:t>general remark concerning the competency </a:t>
            </a:r>
            <a:r>
              <a:rPr lang="en-GB" sz="2600" dirty="0" smtClean="0">
                <a:latin typeface="Adobe calson pro bold"/>
              </a:rPr>
              <a:t>of test administrators should begin this section:</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74867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715768" cy="3293209"/>
          </a:xfrm>
          <a:prstGeom prst="rect">
            <a:avLst/>
          </a:prstGeom>
        </p:spPr>
        <p:txBody>
          <a:bodyPr wrap="square">
            <a:spAutoFit/>
          </a:bodyPr>
          <a:lstStyle/>
          <a:p>
            <a:r>
              <a:rPr lang="en-GB" sz="2600" dirty="0" smtClean="0">
                <a:latin typeface="Adobe calson pro bold"/>
              </a:rPr>
              <a:t>The </a:t>
            </a:r>
            <a:r>
              <a:rPr lang="en-GB" sz="2600" dirty="0">
                <a:latin typeface="Adobe calson pro bold"/>
              </a:rPr>
              <a:t>term ‘‘test’’ covers all formal, </a:t>
            </a:r>
            <a:r>
              <a:rPr lang="en-GB" sz="2600" i="1" dirty="0">
                <a:solidFill>
                  <a:srgbClr val="FF0000"/>
                </a:solidFill>
                <a:latin typeface="Adobe calson pro bold"/>
              </a:rPr>
              <a:t>scored, quantiﬁed, or standardized techniques</a:t>
            </a:r>
            <a:r>
              <a:rPr lang="en-GB" sz="2600" dirty="0">
                <a:latin typeface="Adobe calson pro bold"/>
              </a:rPr>
              <a:t> of assessing job suitability.</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72611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dirty="0" smtClean="0">
                <a:latin typeface="Adobe calson pro bold"/>
              </a:rPr>
              <a:t>‘‘All testing will </a:t>
            </a:r>
            <a:r>
              <a:rPr lang="en-GB" sz="2600" dirty="0">
                <a:latin typeface="Adobe calson pro bold"/>
              </a:rPr>
              <a:t>be carried out by those individuals having the training and expertise necessary to assume this responsibility in a professional and technically competent </a:t>
            </a:r>
            <a:r>
              <a:rPr lang="en-GB" sz="2600" dirty="0" smtClean="0">
                <a:latin typeface="Adobe calson pro bold"/>
              </a:rPr>
              <a:t>fashion”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96706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798064" cy="3693319"/>
          </a:xfrm>
          <a:prstGeom prst="rect">
            <a:avLst/>
          </a:prstGeom>
        </p:spPr>
        <p:txBody>
          <a:bodyPr wrap="square">
            <a:spAutoFit/>
          </a:bodyPr>
          <a:lstStyle/>
          <a:p>
            <a:r>
              <a:rPr lang="en-GB" sz="2600" dirty="0" smtClean="0">
                <a:latin typeface="Adobe calson pro bold"/>
              </a:rPr>
              <a:t>The </a:t>
            </a:r>
            <a:r>
              <a:rPr lang="en-GB" sz="2600" dirty="0">
                <a:latin typeface="Adobe calson pro bold"/>
              </a:rPr>
              <a:t>actual degree and type of expertise will be commensurate with the complexity and level of a given job</a:t>
            </a:r>
            <a:r>
              <a:rPr lang="en-GB" sz="2600" dirty="0" smtClean="0">
                <a:latin typeface="Adobe calson pro bold"/>
              </a:rPr>
              <a:t>.</a:t>
            </a:r>
            <a:endParaRPr lang="en-GB" sz="2600" dirty="0">
              <a:latin typeface="Adobe calson pro bold"/>
            </a:endParaRPr>
          </a:p>
        </p:txBody>
      </p:sp>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06413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13338"/>
            <a:ext cx="2962656" cy="2893100"/>
          </a:xfrm>
          <a:prstGeom prst="rect">
            <a:avLst/>
          </a:prstGeom>
        </p:spPr>
        <p:txBody>
          <a:bodyPr wrap="square">
            <a:spAutoFit/>
          </a:bodyPr>
          <a:lstStyle/>
          <a:p>
            <a:r>
              <a:rPr lang="en-GB" sz="2600" b="1" i="1" dirty="0">
                <a:solidFill>
                  <a:srgbClr val="FF0000"/>
                </a:solidFill>
                <a:latin typeface="Adobe calson pro bold"/>
              </a:rPr>
              <a:t>Description of testing </a:t>
            </a:r>
            <a:r>
              <a:rPr lang="en-GB" sz="2600" b="1" i="1" dirty="0" smtClean="0">
                <a:solidFill>
                  <a:srgbClr val="FF0000"/>
                </a:solidFill>
                <a:latin typeface="Adobe calson pro bold"/>
              </a:rPr>
              <a:t>conditions:-</a:t>
            </a:r>
            <a:endParaRPr lang="en-GB" sz="2600" b="1" i="1" dirty="0">
              <a:solidFill>
                <a:srgbClr val="FF0000"/>
              </a:solidFill>
              <a:latin typeface="Adobe calson pro bold"/>
            </a:endParaRPr>
          </a:p>
          <a:p>
            <a:r>
              <a:rPr lang="en-GB" sz="2600" dirty="0" smtClean="0">
                <a:latin typeface="Adobe calson pro bold"/>
              </a:rPr>
              <a:t>Begin </a:t>
            </a:r>
            <a:r>
              <a:rPr lang="en-GB" sz="2600" dirty="0">
                <a:latin typeface="Adobe calson pro bold"/>
              </a:rPr>
              <a:t>by addressing the issue of standardization</a:t>
            </a:r>
            <a:r>
              <a:rPr lang="en-GB" sz="2600" dirty="0" smtClean="0">
                <a:latin typeface="Adobe calson pro bold"/>
              </a:rPr>
              <a:t>:-</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38732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124712"/>
            <a:ext cx="2962656" cy="5093702"/>
          </a:xfrm>
          <a:prstGeom prst="rect">
            <a:avLst/>
          </a:prstGeom>
        </p:spPr>
        <p:txBody>
          <a:bodyPr wrap="square">
            <a:spAutoFit/>
          </a:bodyPr>
          <a:lstStyle/>
          <a:p>
            <a:r>
              <a:rPr lang="en-GB" sz="2500" dirty="0" smtClean="0">
                <a:latin typeface="Adobe calson pro bold"/>
              </a:rPr>
              <a:t>‘‘Each time a test is administered it must be given in exactly the same way, in the </a:t>
            </a:r>
            <a:r>
              <a:rPr lang="en-GB" sz="2500" dirty="0">
                <a:latin typeface="Adobe calson pro bold"/>
              </a:rPr>
              <a:t>same environment and under the same conditions, including identical duration, instructions, materials, and physical factors.’’ </a:t>
            </a:r>
            <a:endParaRPr lang="en-GB" sz="2500" dirty="0" smtClean="0">
              <a:latin typeface="Adobe calson pro bold"/>
            </a:endParaRPr>
          </a:p>
        </p:txBody>
      </p:sp>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9000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GB" sz="2600" b="1" i="1" dirty="0">
                <a:solidFill>
                  <a:srgbClr val="FF0000"/>
                </a:solidFill>
                <a:latin typeface="Adobe calson pro bold"/>
              </a:rPr>
              <a:t>Description of all tests currently </a:t>
            </a:r>
            <a:r>
              <a:rPr lang="en-GB" sz="2600" b="1" i="1" dirty="0" smtClean="0">
                <a:solidFill>
                  <a:srgbClr val="FF0000"/>
                </a:solidFill>
                <a:latin typeface="Adobe calson pro bold"/>
              </a:rPr>
              <a:t>used:-</a:t>
            </a:r>
          </a:p>
          <a:p>
            <a:r>
              <a:rPr lang="en-GB" sz="2600" dirty="0" smtClean="0">
                <a:latin typeface="Adobe calson pro bold"/>
              </a:rPr>
              <a:t>Begin </a:t>
            </a:r>
            <a:r>
              <a:rPr lang="en-GB" sz="2600" dirty="0">
                <a:latin typeface="Adobe calson pro bold"/>
              </a:rPr>
              <a:t>with an introductory comment </a:t>
            </a:r>
            <a:r>
              <a:rPr lang="en-GB" sz="2600" dirty="0" smtClean="0">
                <a:latin typeface="Adobe calson pro bold"/>
              </a:rPr>
              <a:t>concerning the validation status of tests in the organization.</a:t>
            </a:r>
            <a:endParaRPr lang="en-GB" dirty="0"/>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9485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880360" cy="3693319"/>
          </a:xfrm>
          <a:prstGeom prst="rect">
            <a:avLst/>
          </a:prstGeom>
        </p:spPr>
        <p:txBody>
          <a:bodyPr wrap="square">
            <a:spAutoFit/>
          </a:bodyPr>
          <a:lstStyle/>
          <a:p>
            <a:r>
              <a:rPr lang="en-GB" sz="2600" dirty="0" smtClean="0">
                <a:latin typeface="Adobe calson pro bold"/>
              </a:rPr>
              <a:t>For instance:</a:t>
            </a:r>
          </a:p>
          <a:p>
            <a:r>
              <a:rPr lang="en-GB" sz="2600" dirty="0" smtClean="0">
                <a:latin typeface="Adobe calson pro bold"/>
              </a:rPr>
              <a:t>‘‘All tests used </a:t>
            </a:r>
            <a:r>
              <a:rPr lang="en-GB" sz="2600" dirty="0">
                <a:latin typeface="Adobe calson pro bold"/>
              </a:rPr>
              <a:t>by this organization have been found to be valid and </a:t>
            </a:r>
            <a:r>
              <a:rPr lang="en-GB" sz="2600" dirty="0" smtClean="0">
                <a:latin typeface="Adobe calson pro bold"/>
              </a:rPr>
              <a:t>non discriminatory</a:t>
            </a:r>
            <a:r>
              <a:rPr lang="en-GB" sz="2600" dirty="0">
                <a:latin typeface="Adobe calson pro bold"/>
              </a:rPr>
              <a:t>, both in content and in practice</a:t>
            </a:r>
            <a:r>
              <a:rPr lang="en-GB" sz="2600" dirty="0" smtClean="0">
                <a:latin typeface="Adobe calson pro bold"/>
              </a:rPr>
              <a:t>.’’</a:t>
            </a:r>
            <a:endParaRPr lang="en-GB" dirty="0"/>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61737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715768" cy="3293209"/>
          </a:xfrm>
          <a:prstGeom prst="rect">
            <a:avLst/>
          </a:prstGeom>
        </p:spPr>
        <p:txBody>
          <a:bodyPr wrap="square">
            <a:spAutoFit/>
          </a:bodyPr>
          <a:lstStyle/>
          <a:p>
            <a:r>
              <a:rPr lang="en-GB" sz="2600" dirty="0" smtClean="0">
                <a:latin typeface="Adobe calson pro bold"/>
              </a:rPr>
              <a:t>Then </a:t>
            </a:r>
            <a:r>
              <a:rPr lang="en-GB" sz="2600" dirty="0">
                <a:latin typeface="Adobe calson pro bold"/>
              </a:rPr>
              <a:t>identify all of the tests presently being used, noting that these tests are reviewed on a regular basis for currency</a:t>
            </a:r>
            <a:r>
              <a:rPr lang="en-GB" dirty="0"/>
              <a:t>.</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Policies 2 </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99745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368" y="3264408"/>
            <a:ext cx="3127248" cy="584775"/>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Types of Tests</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85342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07823"/>
            <a:ext cx="2962656" cy="4719241"/>
          </a:xfrm>
          <a:prstGeom prst="rect">
            <a:avLst/>
          </a:prstGeom>
        </p:spPr>
        <p:txBody>
          <a:bodyPr wrap="square">
            <a:spAutoFit/>
          </a:bodyPr>
          <a:lstStyle/>
          <a:p>
            <a:pPr>
              <a:spcAft>
                <a:spcPts val="800"/>
              </a:spcAft>
            </a:pPr>
            <a:r>
              <a:rPr lang="en-GB"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Employment Test</a:t>
            </a:r>
          </a:p>
          <a:p>
            <a:pPr>
              <a:spcAft>
                <a:spcPts val="800"/>
              </a:spcAft>
            </a:pPr>
            <a:r>
              <a:rPr lang="en-GB" sz="2600" dirty="0" smtClean="0">
                <a:latin typeface="Adobe calson pro bold"/>
                <a:ea typeface="Calibri" panose="020F0502020204030204" pitchFamily="34" charset="0"/>
                <a:cs typeface="Times New Roman" panose="02020603050405020304" pitchFamily="18" charset="0"/>
              </a:rPr>
              <a:t>Attempt </a:t>
            </a:r>
            <a:r>
              <a:rPr lang="en-GB" sz="2600" dirty="0">
                <a:latin typeface="Adobe calson pro bold"/>
                <a:ea typeface="Calibri" panose="020F0502020204030204" pitchFamily="34" charset="0"/>
                <a:cs typeface="Times New Roman" panose="02020603050405020304" pitchFamily="18" charset="0"/>
              </a:rPr>
              <a:t>to assess the match between the applicant and the job </a:t>
            </a:r>
            <a:r>
              <a:rPr lang="en-GB" sz="2600" dirty="0" smtClean="0">
                <a:latin typeface="Adobe calson pro bold"/>
                <a:ea typeface="Calibri" panose="020F0502020204030204" pitchFamily="34" charset="0"/>
                <a:cs typeface="Times New Roman" panose="02020603050405020304" pitchFamily="18" charset="0"/>
              </a:rPr>
              <a:t>requirements, for example, it </a:t>
            </a:r>
            <a:r>
              <a:rPr lang="en-GB" sz="2600" dirty="0">
                <a:latin typeface="Adobe calson pro bold"/>
                <a:ea typeface="Calibri" panose="020F0502020204030204" pitchFamily="34" charset="0"/>
                <a:cs typeface="Times New Roman" panose="02020603050405020304" pitchFamily="18" charset="0"/>
              </a:rPr>
              <a:t>include </a:t>
            </a:r>
            <a:r>
              <a:rPr lang="en-GB" sz="2600" dirty="0" smtClean="0">
                <a:latin typeface="Adobe calson pro bold"/>
                <a:ea typeface="Calibri" panose="020F0502020204030204" pitchFamily="34" charset="0"/>
                <a:cs typeface="Times New Roman" panose="02020603050405020304" pitchFamily="18" charset="0"/>
              </a:rPr>
              <a:t>typing, welding </a:t>
            </a:r>
            <a:r>
              <a:rPr lang="en-GB" sz="2600" dirty="0">
                <a:latin typeface="Adobe calson pro bold"/>
                <a:ea typeface="Calibri" panose="020F0502020204030204" pitchFamily="34" charset="0"/>
                <a:cs typeface="Times New Roman" panose="02020603050405020304" pitchFamily="18" charset="0"/>
              </a:rPr>
              <a:t>and driving test.</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53588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715768" cy="4154984"/>
          </a:xfrm>
          <a:prstGeom prst="rect">
            <a:avLst/>
          </a:prstGeom>
        </p:spPr>
        <p:txBody>
          <a:bodyPr wrap="square">
            <a:spAutoFit/>
          </a:bodyPr>
          <a:lstStyle/>
          <a:p>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Interest Test</a:t>
            </a:r>
          </a:p>
          <a:p>
            <a:r>
              <a:rPr lang="en-GB" sz="2600" dirty="0">
                <a:latin typeface="Adobe calson pro bold"/>
                <a:ea typeface="Calibri" panose="020F0502020204030204" pitchFamily="34" charset="0"/>
                <a:cs typeface="Times New Roman" panose="02020603050405020304" pitchFamily="18" charset="0"/>
              </a:rPr>
              <a:t>Aim to measure an applicant’s interest patterns compares with the interest patrons of successful people in a specific job</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18262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798064" cy="4093428"/>
          </a:xfrm>
          <a:prstGeom prst="rect">
            <a:avLst/>
          </a:prstGeom>
        </p:spPr>
        <p:txBody>
          <a:bodyPr wrap="square">
            <a:spAutoFit/>
          </a:bodyPr>
          <a:lstStyle/>
          <a:p>
            <a:r>
              <a:rPr lang="en-GB" sz="2600" dirty="0" smtClean="0">
                <a:latin typeface="Adobe calson pro bold"/>
              </a:rPr>
              <a:t>Other </a:t>
            </a:r>
            <a:r>
              <a:rPr lang="en-GB" sz="2600" dirty="0">
                <a:latin typeface="Adobe calson pro bold"/>
              </a:rPr>
              <a:t>selection </a:t>
            </a:r>
            <a:r>
              <a:rPr lang="en-GB" sz="2600" dirty="0" smtClean="0">
                <a:latin typeface="Adobe calson pro bold"/>
              </a:rPr>
              <a:t>procedures </a:t>
            </a:r>
            <a:r>
              <a:rPr lang="en-GB" sz="2600" dirty="0">
                <a:latin typeface="Adobe calson pro bold"/>
              </a:rPr>
              <a:t>refers to application forms, </a:t>
            </a:r>
            <a:r>
              <a:rPr lang="en-GB" sz="2600" i="1" dirty="0">
                <a:solidFill>
                  <a:srgbClr val="FF0000"/>
                </a:solidFill>
                <a:latin typeface="Adobe calson pro bold"/>
              </a:rPr>
              <a:t>interviews covering education and work experience, </a:t>
            </a:r>
            <a:r>
              <a:rPr lang="en-GB" sz="2600" dirty="0">
                <a:latin typeface="Adobe calson pro bold"/>
              </a:rPr>
              <a:t>reference checks, performance </a:t>
            </a:r>
            <a:r>
              <a:rPr lang="en-GB" sz="2600" dirty="0" smtClean="0">
                <a:latin typeface="Adobe calson pro bold"/>
              </a:rPr>
              <a:t>evaluations….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88036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715768" cy="3754874"/>
          </a:xfrm>
          <a:prstGeom prst="rect">
            <a:avLst/>
          </a:prstGeom>
        </p:spPr>
        <p:txBody>
          <a:bodyPr wrap="square">
            <a:spAutoFit/>
          </a:bodyPr>
          <a:lstStyle/>
          <a:p>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Aptitude Test</a:t>
            </a:r>
          </a:p>
          <a:p>
            <a:r>
              <a:rPr lang="en-GB" sz="2600" dirty="0">
                <a:latin typeface="Adobe calson pro bold"/>
                <a:ea typeface="Calibri" panose="020F0502020204030204" pitchFamily="34" charset="0"/>
                <a:cs typeface="Times New Roman" panose="02020603050405020304" pitchFamily="18" charset="0"/>
              </a:rPr>
              <a:t>Test of special abilities </a:t>
            </a:r>
            <a:r>
              <a:rPr lang="en-GB" sz="2600" dirty="0" smtClean="0">
                <a:latin typeface="Adobe calson pro bold"/>
                <a:ea typeface="Calibri" panose="020F0502020204030204" pitchFamily="34" charset="0"/>
                <a:cs typeface="Times New Roman" panose="02020603050405020304" pitchFamily="18" charset="0"/>
              </a:rPr>
              <a:t>(</a:t>
            </a:r>
            <a:r>
              <a:rPr lang="en-GB" sz="2600" dirty="0">
                <a:latin typeface="Adobe calson pro bold"/>
                <a:ea typeface="Calibri" panose="020F0502020204030204" pitchFamily="34" charset="0"/>
                <a:cs typeface="Times New Roman" panose="02020603050405020304" pitchFamily="18" charset="0"/>
              </a:rPr>
              <a:t>s</a:t>
            </a:r>
            <a:r>
              <a:rPr lang="en-GB" sz="2600" dirty="0" smtClean="0">
                <a:latin typeface="Adobe calson pro bold"/>
                <a:ea typeface="Calibri" panose="020F0502020204030204" pitchFamily="34" charset="0"/>
                <a:cs typeface="Times New Roman" panose="02020603050405020304" pitchFamily="18" charset="0"/>
              </a:rPr>
              <a:t>uch </a:t>
            </a:r>
            <a:r>
              <a:rPr lang="en-GB" sz="2600" dirty="0">
                <a:latin typeface="Adobe calson pro bold"/>
                <a:ea typeface="Calibri" panose="020F0502020204030204" pitchFamily="34" charset="0"/>
                <a:cs typeface="Times New Roman" panose="02020603050405020304" pitchFamily="18" charset="0"/>
              </a:rPr>
              <a:t>as </a:t>
            </a:r>
            <a:r>
              <a:rPr lang="en-GB" sz="2600" dirty="0" smtClean="0">
                <a:latin typeface="Adobe calson pro bold"/>
                <a:ea typeface="Calibri" panose="020F0502020204030204" pitchFamily="34" charset="0"/>
                <a:cs typeface="Times New Roman" panose="02020603050405020304" pitchFamily="18" charset="0"/>
              </a:rPr>
              <a:t>clerical, </a:t>
            </a:r>
            <a:r>
              <a:rPr lang="en-GB" sz="2600" dirty="0">
                <a:latin typeface="Adobe calson pro bold"/>
                <a:ea typeface="Calibri" panose="020F0502020204030204" pitchFamily="34" charset="0"/>
                <a:cs typeface="Times New Roman" panose="02020603050405020304" pitchFamily="18" charset="0"/>
              </a:rPr>
              <a:t>linguistic, </a:t>
            </a:r>
            <a:r>
              <a:rPr lang="en-GB" sz="2600" dirty="0" smtClean="0">
                <a:latin typeface="Adobe calson pro bold"/>
                <a:ea typeface="Calibri" panose="020F0502020204030204" pitchFamily="34" charset="0"/>
                <a:cs typeface="Times New Roman" panose="02020603050405020304" pitchFamily="18" charset="0"/>
              </a:rPr>
              <a:t>musical, </a:t>
            </a:r>
            <a:r>
              <a:rPr lang="en-GB" sz="2600" dirty="0">
                <a:latin typeface="Adobe calson pro bold"/>
                <a:ea typeface="Calibri" panose="020F0502020204030204" pitchFamily="34" charset="0"/>
                <a:cs typeface="Times New Roman" panose="02020603050405020304" pitchFamily="18" charset="0"/>
              </a:rPr>
              <a:t>and artistic abilities) that required in a specific </a:t>
            </a:r>
            <a:r>
              <a:rPr lang="en-GB" sz="2600" dirty="0" smtClean="0">
                <a:latin typeface="Adobe calson pro bold"/>
                <a:ea typeface="Calibri" panose="020F0502020204030204" pitchFamily="34" charset="0"/>
                <a:cs typeface="Times New Roman" panose="02020603050405020304" pitchFamily="18" charset="0"/>
              </a:rPr>
              <a:t>job.</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01208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715768" cy="3016210"/>
          </a:xfrm>
          <a:prstGeom prst="rect">
            <a:avLst/>
          </a:prstGeom>
        </p:spPr>
        <p:txBody>
          <a:bodyPr wrap="square">
            <a:spAutoFit/>
          </a:bodyPr>
          <a:lstStyle/>
          <a:p>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Intelligence test</a:t>
            </a:r>
          </a:p>
          <a:p>
            <a:r>
              <a:rPr lang="en-GB" sz="2600" dirty="0">
                <a:latin typeface="Adobe calson pro bold"/>
                <a:ea typeface="Calibri" panose="020F0502020204030204" pitchFamily="34" charset="0"/>
                <a:cs typeface="Times New Roman" panose="02020603050405020304" pitchFamily="18" charset="0"/>
              </a:rPr>
              <a:t>Measure an individual’s intelligence (IQ) that is ability to </a:t>
            </a:r>
            <a:r>
              <a:rPr lang="en-GB" sz="2600" dirty="0" smtClean="0">
                <a:latin typeface="Adobe calson pro bold"/>
                <a:ea typeface="Calibri" panose="020F0502020204030204" pitchFamily="34" charset="0"/>
                <a:cs typeface="Times New Roman" panose="02020603050405020304" pitchFamily="18" charset="0"/>
              </a:rPr>
              <a:t>reason.</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89494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616648"/>
          </a:xfrm>
          <a:prstGeom prst="rect">
            <a:avLst/>
          </a:prstGeom>
        </p:spPr>
        <p:txBody>
          <a:bodyPr wrap="square">
            <a:spAutoFit/>
          </a:bodyPr>
          <a:lstStyle/>
          <a:p>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Personality Test</a:t>
            </a:r>
          </a:p>
          <a:p>
            <a:r>
              <a:rPr lang="en-GB" sz="2600" dirty="0">
                <a:latin typeface="Adobe calson pro bold"/>
                <a:ea typeface="Calibri" panose="020F0502020204030204" pitchFamily="34" charset="0"/>
                <a:cs typeface="Times New Roman" panose="02020603050405020304" pitchFamily="18" charset="0"/>
              </a:rPr>
              <a:t>Measure basic aspects of a person’s personality or temperament (such as level of motivation assertiveness sociability</a:t>
            </a:r>
            <a:r>
              <a:rPr lang="en-GB" sz="2600" dirty="0" smtClean="0">
                <a:latin typeface="Adobe calson pro bold"/>
                <a:ea typeface="Calibri" panose="020F0502020204030204" pitchFamily="34" charset="0"/>
                <a:cs typeface="Times New Roman" panose="02020603050405020304" pitchFamily="18" charset="0"/>
              </a:rPr>
              <a:t>).</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91055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1947672"/>
            <a:ext cx="2798064" cy="3881062"/>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Computer-based Testing</a:t>
            </a:r>
          </a:p>
          <a:p>
            <a:r>
              <a:rPr lang="en-GB" sz="2600" dirty="0">
                <a:latin typeface="Adobe calson pro bold"/>
                <a:ea typeface="Calibri" panose="020F0502020204030204" pitchFamily="34" charset="0"/>
                <a:cs typeface="Times New Roman" panose="02020603050405020304" pitchFamily="18" charset="0"/>
              </a:rPr>
              <a:t>There is a range of relatively inexpensive test options available on the internet that organization can </a:t>
            </a:r>
            <a:r>
              <a:rPr lang="en-GB" sz="2600" dirty="0" smtClean="0">
                <a:latin typeface="Adobe calson pro bold"/>
                <a:ea typeface="Calibri" panose="020F0502020204030204" pitchFamily="34" charset="0"/>
                <a:cs typeface="Times New Roman" panose="02020603050405020304" pitchFamily="18" charset="0"/>
              </a:rPr>
              <a:t>access.</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8691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GB" sz="2600" dirty="0">
                <a:latin typeface="Adobe calson pro bold"/>
                <a:ea typeface="Calibri" panose="020F0502020204030204" pitchFamily="34" charset="0"/>
                <a:cs typeface="Times New Roman" panose="02020603050405020304" pitchFamily="18" charset="0"/>
              </a:rPr>
              <a:t>The majority of test continue to be administrated in a paper and pencil format but computer administrated test are nevertheless increasing in popularity and are </a:t>
            </a:r>
            <a:r>
              <a:rPr lang="en-GB" sz="2600" dirty="0" smtClean="0">
                <a:latin typeface="Adobe calson pro bold"/>
                <a:ea typeface="Calibri" panose="020F0502020204030204" pitchFamily="34" charset="0"/>
                <a:cs typeface="Times New Roman" panose="02020603050405020304" pitchFamily="18" charset="0"/>
              </a:rPr>
              <a:t>predicted….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65110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715768" cy="2492990"/>
          </a:xfrm>
          <a:prstGeom prst="rect">
            <a:avLst/>
          </a:prstGeom>
        </p:spPr>
        <p:txBody>
          <a:bodyPr wrap="square">
            <a:spAutoFit/>
          </a:bodyPr>
          <a:lstStyle/>
          <a:p>
            <a:r>
              <a:rPr lang="en-GB" sz="2600" dirty="0" smtClean="0">
                <a:latin typeface="Adobe calson pro bold"/>
                <a:ea typeface="Calibri" panose="020F0502020204030204" pitchFamily="34" charset="0"/>
                <a:cs typeface="Times New Roman" panose="02020603050405020304" pitchFamily="18" charset="0"/>
              </a:rPr>
              <a:t>…. </a:t>
            </a:r>
            <a:r>
              <a:rPr lang="en-GB" sz="2600" dirty="0">
                <a:latin typeface="Adobe calson pro bold"/>
                <a:ea typeface="Calibri" panose="020F0502020204030204" pitchFamily="34" charset="0"/>
                <a:cs typeface="Times New Roman" panose="02020603050405020304" pitchFamily="18" charset="0"/>
              </a:rPr>
              <a:t>to become the dominant mode of assessment for selection within the next decade.</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8120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880360" cy="4093428"/>
          </a:xfrm>
          <a:prstGeom prst="rect">
            <a:avLst/>
          </a:prstGeom>
        </p:spPr>
        <p:txBody>
          <a:bodyPr wrap="square">
            <a:spAutoFit/>
          </a:bodyPr>
          <a:lstStyle/>
          <a:p>
            <a:r>
              <a:rPr lang="en-GB" sz="2600" dirty="0">
                <a:latin typeface="Adobe calson pro bold"/>
                <a:ea typeface="Calibri" panose="020F0502020204030204" pitchFamily="34" charset="0"/>
                <a:cs typeface="Times New Roman" panose="02020603050405020304" pitchFamily="18" charset="0"/>
              </a:rPr>
              <a:t>Concerns regarding candidate cheating can be overcome by making applicants aware that they will be reassessed if shortlisted.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50374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770665"/>
          </a:xfrm>
          <a:prstGeom prst="rect">
            <a:avLst/>
          </a:prstGeom>
        </p:spPr>
        <p:txBody>
          <a:bodyPr wrap="square">
            <a:spAutoFit/>
          </a:bodyPr>
          <a:lstStyle/>
          <a:p>
            <a:pPr>
              <a:lnSpc>
                <a:spcPct val="107000"/>
              </a:lnSpc>
              <a:spcAft>
                <a:spcPts val="0"/>
              </a:spcAft>
            </a:pPr>
            <a:r>
              <a:rPr lang="en-GB"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For Example, </a:t>
            </a:r>
            <a:r>
              <a:rPr lang="en-GB" sz="2600" dirty="0">
                <a:latin typeface="Adobe calson pro bold"/>
                <a:ea typeface="Calibri" panose="020F0502020204030204" pitchFamily="34" charset="0"/>
                <a:cs typeface="Times New Roman" panose="02020603050405020304" pitchFamily="18" charset="0"/>
              </a:rPr>
              <a:t>McDonald has introduced an e-recruitment program that requires the candidate to apply online and then completes a multiple choice test.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1820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59640"/>
            <a:ext cx="2715768" cy="2232984"/>
          </a:xfrm>
          <a:prstGeom prst="rect">
            <a:avLst/>
          </a:prstGeom>
        </p:spPr>
        <p:txBody>
          <a:bodyPr wrap="square">
            <a:spAutoFit/>
          </a:bodyPr>
          <a:lstStyle/>
          <a:p>
            <a:pPr>
              <a:lnSpc>
                <a:spcPct val="107000"/>
              </a:lnSpc>
              <a:spcAft>
                <a:spcPts val="0"/>
              </a:spcAft>
            </a:pPr>
            <a:r>
              <a:rPr lang="en-GB" sz="2600" dirty="0" smtClean="0">
                <a:latin typeface="Adobe calson pro bold"/>
                <a:ea typeface="Calibri" panose="020F0502020204030204" pitchFamily="34" charset="0"/>
                <a:cs typeface="Times New Roman" panose="02020603050405020304" pitchFamily="18" charset="0"/>
              </a:rPr>
              <a:t>Successful </a:t>
            </a:r>
            <a:r>
              <a:rPr lang="en-GB" sz="2600" dirty="0">
                <a:latin typeface="Adobe calson pro bold"/>
                <a:ea typeface="Calibri" panose="020F0502020204030204" pitchFamily="34" charset="0"/>
                <a:cs typeface="Times New Roman" panose="02020603050405020304" pitchFamily="18" charset="0"/>
              </a:rPr>
              <a:t>candidates are then interviewed by a restaurant manager</a:t>
            </a:r>
            <a:r>
              <a:rPr lang="en-GB" sz="2600" dirty="0" smtClean="0">
                <a:latin typeface="Adobe calson pro bold"/>
                <a:ea typeface="Calibri" panose="020F0502020204030204" pitchFamily="34" charset="0"/>
                <a:cs typeface="Times New Roman" panose="02020603050405020304" pitchFamily="18" charset="0"/>
              </a:rPr>
              <a:t>. </a:t>
            </a:r>
            <a:endParaRPr lang="en-GB" sz="2600" dirty="0">
              <a:effectLst/>
              <a:latin typeface="Adobe cals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Types of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38970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368" y="3264408"/>
            <a:ext cx="3127248" cy="584775"/>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Drug Testing</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43270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633472" cy="2492990"/>
          </a:xfrm>
          <a:prstGeom prst="rect">
            <a:avLst/>
          </a:prstGeom>
        </p:spPr>
        <p:txBody>
          <a:bodyPr wrap="square">
            <a:spAutoFit/>
          </a:bodyPr>
          <a:lstStyle/>
          <a:p>
            <a:r>
              <a:rPr lang="en-GB" sz="2600" dirty="0" smtClean="0">
                <a:latin typeface="Adobe calson pro bold"/>
              </a:rPr>
              <a:t>….training programs </a:t>
            </a:r>
            <a:r>
              <a:rPr lang="en-GB" sz="2600" dirty="0">
                <a:latin typeface="Adobe calson pro bold"/>
              </a:rPr>
              <a:t>as well as any </a:t>
            </a:r>
            <a:r>
              <a:rPr lang="en-GB" sz="2600" i="1" dirty="0">
                <a:solidFill>
                  <a:srgbClr val="FF0000"/>
                </a:solidFill>
                <a:latin typeface="Adobe calson pro bold"/>
              </a:rPr>
              <a:t>other means for determining job suitability.</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61026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2954655"/>
          </a:xfrm>
          <a:prstGeom prst="rect">
            <a:avLst/>
          </a:prstGeom>
        </p:spPr>
        <p:txBody>
          <a:bodyPr wrap="square">
            <a:spAutoFit/>
          </a:bodyPr>
          <a:lstStyle/>
          <a:p>
            <a:r>
              <a:rPr lang="en-GB" sz="3000" b="1" dirty="0">
                <a:solidFill>
                  <a:srgbClr val="FF0000"/>
                </a:solidFill>
                <a:latin typeface="Cambria" panose="02040503050406030204" pitchFamily="18" charset="0"/>
              </a:rPr>
              <a:t>Drug Testing</a:t>
            </a:r>
            <a:r>
              <a:rPr lang="en-GB" dirty="0"/>
              <a:t> </a:t>
            </a:r>
            <a:endParaRPr lang="en-GB" dirty="0" smtClean="0"/>
          </a:p>
          <a:p>
            <a:r>
              <a:rPr lang="en-GB" sz="2600" dirty="0" smtClean="0">
                <a:latin typeface="Adobe calson pro bold"/>
              </a:rPr>
              <a:t>The </a:t>
            </a:r>
            <a:r>
              <a:rPr lang="en-GB" sz="2600" dirty="0">
                <a:latin typeface="Adobe calson pro bold"/>
              </a:rPr>
              <a:t>controversy over whether to test applicants and employees for drug use remains unresolved.</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42525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GB" sz="2400" dirty="0" smtClean="0">
                <a:latin typeface="Adobe calson pro bold"/>
              </a:rPr>
              <a:t>Sound </a:t>
            </a:r>
            <a:r>
              <a:rPr lang="en-GB" sz="2400" dirty="0">
                <a:latin typeface="Adobe calson pro bold"/>
              </a:rPr>
              <a:t>arguments may be made both for testing and not testing. Proponents point to the risks linked to substance abuse and maintain that testing will ferret out offenders, thereby ridding the workplace of numerous ills</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0160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371600"/>
            <a:ext cx="2798064" cy="4893647"/>
          </a:xfrm>
          <a:prstGeom prst="rect">
            <a:avLst/>
          </a:prstGeom>
        </p:spPr>
        <p:txBody>
          <a:bodyPr wrap="square">
            <a:spAutoFit/>
          </a:bodyPr>
          <a:lstStyle/>
          <a:p>
            <a:r>
              <a:rPr lang="en-GB" sz="2400" dirty="0">
                <a:latin typeface="Adobe calson pro bold"/>
              </a:rPr>
              <a:t>But those who oppose drug testing are quick to point out that some courts have criticized a </a:t>
            </a:r>
            <a:r>
              <a:rPr lang="en-GB" sz="2400" b="1" dirty="0">
                <a:solidFill>
                  <a:srgbClr val="FF0000"/>
                </a:solidFill>
                <a:latin typeface="Adobe calson pro bold"/>
              </a:rPr>
              <a:t>‘‘zero tolerance’’ </a:t>
            </a:r>
            <a:r>
              <a:rPr lang="en-GB" sz="2400" dirty="0">
                <a:latin typeface="Adobe calson pro bold"/>
              </a:rPr>
              <a:t>policy, designed to deter drug use off the job as well as on the job, as an unwarranted invasion of privacy.</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48174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798064" cy="4093428"/>
          </a:xfrm>
          <a:prstGeom prst="rect">
            <a:avLst/>
          </a:prstGeom>
        </p:spPr>
        <p:txBody>
          <a:bodyPr wrap="square">
            <a:spAutoFit/>
          </a:bodyPr>
          <a:lstStyle/>
          <a:p>
            <a:r>
              <a:rPr lang="en-GB" sz="2600" dirty="0">
                <a:latin typeface="Adobe calson pro bold"/>
              </a:rPr>
              <a:t>Popular methods used for detection, such as urine analysis, may also be considered invasive, thereby violating an individual’s privacy.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8272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GB" sz="2600" dirty="0" smtClean="0">
                <a:latin typeface="Adobe calson pro bold"/>
              </a:rPr>
              <a:t>Applicants </a:t>
            </a:r>
            <a:r>
              <a:rPr lang="en-GB" sz="2600" dirty="0">
                <a:latin typeface="Adobe calson pro bold"/>
              </a:rPr>
              <a:t>or employees who have been accused of drug use may allege that positive test results do not prove any act of </a:t>
            </a:r>
            <a:r>
              <a:rPr lang="en-GB" sz="2600" dirty="0" smtClean="0">
                <a:latin typeface="Adobe calson pro bold"/>
              </a:rPr>
              <a:t>wrong doing</a:t>
            </a:r>
            <a:r>
              <a:rPr lang="en-GB" sz="2600" dirty="0">
                <a:latin typeface="Adobe calson pro bold"/>
              </a:rPr>
              <a:t>.</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07919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b="1" dirty="0" smtClean="0">
                <a:solidFill>
                  <a:srgbClr val="FF0000"/>
                </a:solidFill>
                <a:latin typeface="Cambria" panose="02040503050406030204" pitchFamily="18" charset="0"/>
              </a:rPr>
              <a:t>For </a:t>
            </a:r>
            <a:r>
              <a:rPr lang="en-GB" sz="2600" b="1" dirty="0">
                <a:solidFill>
                  <a:srgbClr val="FF0000"/>
                </a:solidFill>
                <a:latin typeface="Cambria" panose="02040503050406030204" pitchFamily="18" charset="0"/>
              </a:rPr>
              <a:t>example</a:t>
            </a:r>
            <a:r>
              <a:rPr lang="en-GB" sz="2600" b="1" dirty="0" smtClean="0">
                <a:solidFill>
                  <a:srgbClr val="FF0000"/>
                </a:solidFill>
                <a:latin typeface="Cambria" panose="02040503050406030204" pitchFamily="18" charset="0"/>
              </a:rPr>
              <a:t>, </a:t>
            </a:r>
            <a:r>
              <a:rPr lang="en-GB" sz="2600" dirty="0" smtClean="0">
                <a:latin typeface="Adobe calson pro bold"/>
              </a:rPr>
              <a:t>urine can retain traces of drugs for anywhere from a few days, in the case of cocaine and </a:t>
            </a:r>
            <a:r>
              <a:rPr lang="en-GB" sz="2600" dirty="0">
                <a:latin typeface="Adobe calson pro bold"/>
              </a:rPr>
              <a:t>amphetamines, </a:t>
            </a:r>
            <a:r>
              <a:rPr lang="en-GB" sz="2600" dirty="0" smtClean="0">
                <a:latin typeface="Adobe calson pro bold"/>
              </a:rPr>
              <a:t>to a </a:t>
            </a:r>
            <a:r>
              <a:rPr lang="en-GB" sz="2600" dirty="0">
                <a:latin typeface="Adobe calson pro bold"/>
              </a:rPr>
              <a:t>month</a:t>
            </a:r>
            <a:r>
              <a:rPr lang="en-GB" sz="2600" dirty="0" smtClean="0">
                <a:latin typeface="Adobe calson pro bold"/>
              </a:rPr>
              <a:t>, as with </a:t>
            </a:r>
            <a:r>
              <a:rPr lang="en-GB" sz="2600" dirty="0">
                <a:latin typeface="Adobe calson pro bold"/>
              </a:rPr>
              <a:t>the </a:t>
            </a:r>
            <a:r>
              <a:rPr lang="en-GB" sz="2600" dirty="0" smtClean="0">
                <a:latin typeface="Adobe calson pro bold"/>
              </a:rPr>
              <a:t>drugs classiﬁed as cannabinoids</a:t>
            </a:r>
            <a:r>
              <a:rPr lang="en-GB" sz="2600" dirty="0">
                <a:latin typeface="Adobe calson pro bold"/>
              </a:rPr>
              <a:t>.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77447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23744"/>
            <a:ext cx="2880360" cy="2554545"/>
          </a:xfrm>
          <a:prstGeom prst="rect">
            <a:avLst/>
          </a:prstGeom>
        </p:spPr>
        <p:txBody>
          <a:bodyPr wrap="square">
            <a:spAutoFit/>
          </a:bodyPr>
          <a:lstStyle/>
          <a:p>
            <a:r>
              <a:rPr lang="en-GB" sz="3000" b="1" dirty="0" smtClean="0">
                <a:solidFill>
                  <a:srgbClr val="FF0000"/>
                </a:solidFill>
                <a:latin typeface="Cambria" panose="02040503050406030204" pitchFamily="18" charset="0"/>
              </a:rPr>
              <a:t>Drug Tests</a:t>
            </a:r>
          </a:p>
          <a:p>
            <a:r>
              <a:rPr lang="en-GB" sz="2600" dirty="0" smtClean="0">
                <a:solidFill>
                  <a:srgbClr val="FF0000"/>
                </a:solidFill>
                <a:latin typeface="Adobe calson pro bold"/>
              </a:rPr>
              <a:t>1-</a:t>
            </a:r>
            <a:r>
              <a:rPr lang="en-GB" sz="2600" dirty="0" smtClean="0">
                <a:latin typeface="Adobe calson pro bold"/>
              </a:rPr>
              <a:t> Urine </a:t>
            </a:r>
            <a:r>
              <a:rPr lang="en-GB" sz="2600" dirty="0">
                <a:latin typeface="Adobe calson pro bold"/>
              </a:rPr>
              <a:t>(screening; conﬁrmatory) </a:t>
            </a:r>
            <a:endParaRPr lang="en-GB" sz="2600" dirty="0" smtClean="0">
              <a:latin typeface="Adobe calson pro bold"/>
            </a:endParaRPr>
          </a:p>
          <a:p>
            <a:r>
              <a:rPr lang="en-GB" sz="2600" dirty="0" smtClean="0">
                <a:solidFill>
                  <a:srgbClr val="FF0000"/>
                </a:solidFill>
                <a:latin typeface="Adobe calson pro bold"/>
              </a:rPr>
              <a:t>2-</a:t>
            </a:r>
            <a:r>
              <a:rPr lang="en-GB" sz="2600" dirty="0" smtClean="0">
                <a:latin typeface="Adobe calson pro bold"/>
              </a:rPr>
              <a:t> Blood </a:t>
            </a:r>
          </a:p>
          <a:p>
            <a:r>
              <a:rPr lang="en-GB" sz="2600" dirty="0" smtClean="0">
                <a:solidFill>
                  <a:srgbClr val="FF0000"/>
                </a:solidFill>
                <a:latin typeface="Adobe calson pro bold"/>
              </a:rPr>
              <a:t>3- </a:t>
            </a:r>
            <a:r>
              <a:rPr lang="en-GB" sz="2600" dirty="0" smtClean="0">
                <a:latin typeface="Adobe calson pro bold"/>
              </a:rPr>
              <a:t>Hair analysis</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36628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880360" cy="4893647"/>
          </a:xfrm>
          <a:prstGeom prst="rect">
            <a:avLst/>
          </a:prstGeom>
        </p:spPr>
        <p:txBody>
          <a:bodyPr wrap="square">
            <a:spAutoFit/>
          </a:bodyPr>
          <a:lstStyle/>
          <a:p>
            <a:r>
              <a:rPr lang="en-GB" sz="2600" dirty="0" smtClean="0">
                <a:solidFill>
                  <a:srgbClr val="FF0000"/>
                </a:solidFill>
                <a:latin typeface="Adobe calson pro bold"/>
              </a:rPr>
              <a:t>4-</a:t>
            </a:r>
            <a:r>
              <a:rPr lang="en-GB" sz="2600" dirty="0" smtClean="0">
                <a:latin typeface="Adobe calson pro bold"/>
              </a:rPr>
              <a:t> Critical </a:t>
            </a:r>
            <a:r>
              <a:rPr lang="en-GB" sz="2600" dirty="0">
                <a:latin typeface="Adobe calson pro bold"/>
              </a:rPr>
              <a:t>tracking (assesses on-the-spot employee ﬁtness by measuring ﬁne hand-eye coordination and reaction time) </a:t>
            </a:r>
            <a:endParaRPr lang="en-GB" sz="2600" dirty="0" smtClean="0">
              <a:latin typeface="Adobe calson pro bold"/>
            </a:endParaRPr>
          </a:p>
          <a:p>
            <a:r>
              <a:rPr lang="en-GB" sz="2600" dirty="0" smtClean="0">
                <a:solidFill>
                  <a:srgbClr val="FF0000"/>
                </a:solidFill>
                <a:latin typeface="Adobe calson pro bold"/>
              </a:rPr>
              <a:t>5- </a:t>
            </a:r>
            <a:r>
              <a:rPr lang="en-GB" sz="2600" dirty="0">
                <a:latin typeface="Adobe calson pro bold"/>
              </a:rPr>
              <a:t>Papillary reaction (tests pupil’s reaction to light)</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21446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275487"/>
            <a:ext cx="2715768" cy="3293209"/>
          </a:xfrm>
          <a:prstGeom prst="rect">
            <a:avLst/>
          </a:prstGeom>
        </p:spPr>
        <p:txBody>
          <a:bodyPr wrap="square">
            <a:spAutoFit/>
          </a:bodyPr>
          <a:lstStyle/>
          <a:p>
            <a:r>
              <a:rPr lang="en-GB" sz="2600" dirty="0">
                <a:latin typeface="Adobe calson pro bold"/>
              </a:rPr>
              <a:t>To determine whether such testing is appropriate, employers need to explore answers to these questions:</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51258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dirty="0" smtClean="0">
                <a:solidFill>
                  <a:srgbClr val="FF0000"/>
                </a:solidFill>
                <a:latin typeface="Adobe calson pro bold"/>
              </a:rPr>
              <a:t>1-</a:t>
            </a:r>
            <a:r>
              <a:rPr lang="en-GB" sz="2600" dirty="0" smtClean="0">
                <a:latin typeface="Adobe calson pro bold"/>
              </a:rPr>
              <a:t> Are </a:t>
            </a:r>
            <a:r>
              <a:rPr lang="en-GB" sz="2600" dirty="0">
                <a:latin typeface="Adobe calson pro bold"/>
              </a:rPr>
              <a:t>there safety- or security-sensitive jobs where substance abuse might endanger lives or property</a:t>
            </a:r>
            <a:r>
              <a:rPr lang="en-GB" sz="2600" dirty="0" smtClean="0">
                <a:latin typeface="Adobe calson pro bold"/>
              </a:rPr>
              <a:t>?</a:t>
            </a:r>
          </a:p>
          <a:p>
            <a:r>
              <a:rPr lang="en-GB" sz="2600" dirty="0" smtClean="0">
                <a:solidFill>
                  <a:srgbClr val="FF0000"/>
                </a:solidFill>
                <a:latin typeface="Adobe calson pro bold"/>
              </a:rPr>
              <a:t>2-</a:t>
            </a:r>
            <a:r>
              <a:rPr lang="en-GB" sz="2600" dirty="0" smtClean="0">
                <a:latin typeface="Adobe calson pro bold"/>
              </a:rPr>
              <a:t> Are </a:t>
            </a:r>
            <a:r>
              <a:rPr lang="en-GB" sz="2600" dirty="0">
                <a:latin typeface="Adobe calson pro bold"/>
              </a:rPr>
              <a:t>other companies in my ﬁeld conducting drug testing?</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8167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633472" cy="4093428"/>
          </a:xfrm>
          <a:prstGeom prst="rect">
            <a:avLst/>
          </a:prstGeom>
        </p:spPr>
        <p:txBody>
          <a:bodyPr wrap="square">
            <a:spAutoFit/>
          </a:bodyPr>
          <a:lstStyle/>
          <a:p>
            <a:r>
              <a:rPr lang="en-GB" sz="2600" dirty="0">
                <a:latin typeface="Adobe calson pro bold"/>
              </a:rPr>
              <a:t>The guidelines are also intended to preclude the use of any selection procedure that has an </a:t>
            </a:r>
            <a:r>
              <a:rPr lang="en-GB" sz="2600" i="1" dirty="0">
                <a:solidFill>
                  <a:srgbClr val="FF0000"/>
                </a:solidFill>
                <a:latin typeface="Adobe calson pro bold"/>
              </a:rPr>
              <a:t>adverse impact on the hiring, promotion,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6055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GB" sz="2600" dirty="0" smtClean="0">
                <a:solidFill>
                  <a:srgbClr val="FF0000"/>
                </a:solidFill>
                <a:latin typeface="Adobe calson pro bold"/>
              </a:rPr>
              <a:t>3- </a:t>
            </a:r>
            <a:r>
              <a:rPr lang="en-GB" sz="2600" dirty="0" smtClean="0">
                <a:latin typeface="Adobe calson pro bold"/>
              </a:rPr>
              <a:t>How </a:t>
            </a:r>
            <a:r>
              <a:rPr lang="en-GB" sz="2600" dirty="0">
                <a:latin typeface="Adobe calson pro bold"/>
              </a:rPr>
              <a:t>successful have other companies with drug testing programs been? </a:t>
            </a:r>
            <a:endParaRPr lang="en-GB" sz="2600" dirty="0" smtClean="0">
              <a:latin typeface="Adobe calson pro bold"/>
            </a:endParaRPr>
          </a:p>
          <a:p>
            <a:r>
              <a:rPr lang="en-GB" sz="2600" dirty="0" smtClean="0">
                <a:solidFill>
                  <a:srgbClr val="FF0000"/>
                </a:solidFill>
                <a:latin typeface="Adobe calson pro bold"/>
              </a:rPr>
              <a:t>4-</a:t>
            </a:r>
            <a:r>
              <a:rPr lang="en-GB" sz="2600" dirty="0" smtClean="0">
                <a:latin typeface="Adobe calson pro bold"/>
              </a:rPr>
              <a:t> How </a:t>
            </a:r>
            <a:r>
              <a:rPr lang="en-GB" sz="2600" dirty="0">
                <a:latin typeface="Adobe calson pro bold"/>
              </a:rPr>
              <a:t>receptive are members of management and the workforce to drug testing?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40387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715768" cy="4493538"/>
          </a:xfrm>
          <a:prstGeom prst="rect">
            <a:avLst/>
          </a:prstGeom>
        </p:spPr>
        <p:txBody>
          <a:bodyPr wrap="square">
            <a:spAutoFit/>
          </a:bodyPr>
          <a:lstStyle/>
          <a:p>
            <a:r>
              <a:rPr lang="en-GB" sz="2600" dirty="0" smtClean="0">
                <a:solidFill>
                  <a:srgbClr val="FF0000"/>
                </a:solidFill>
                <a:latin typeface="Adobe calson pro bold"/>
              </a:rPr>
              <a:t>5-</a:t>
            </a:r>
            <a:r>
              <a:rPr lang="en-GB" sz="2600" dirty="0" smtClean="0">
                <a:latin typeface="Adobe calson pro bold"/>
              </a:rPr>
              <a:t> If </a:t>
            </a:r>
            <a:r>
              <a:rPr lang="en-GB" sz="2600" dirty="0">
                <a:latin typeface="Adobe calson pro bold"/>
              </a:rPr>
              <a:t>my organization decides to implement a drug testing program, will it be part of an overall workplace antidrug program? </a:t>
            </a:r>
            <a:endParaRPr lang="en-GB" sz="2600" dirty="0" smtClean="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7595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798064" cy="3693319"/>
          </a:xfrm>
          <a:prstGeom prst="rect">
            <a:avLst/>
          </a:prstGeom>
        </p:spPr>
        <p:txBody>
          <a:bodyPr wrap="square">
            <a:spAutoFit/>
          </a:bodyPr>
          <a:lstStyle/>
          <a:p>
            <a:r>
              <a:rPr lang="en-GB" sz="2600" dirty="0" smtClean="0">
                <a:solidFill>
                  <a:srgbClr val="FF0000"/>
                </a:solidFill>
                <a:latin typeface="Adobe calson pro bold"/>
              </a:rPr>
              <a:t>6-</a:t>
            </a:r>
            <a:r>
              <a:rPr lang="en-GB" sz="2600" dirty="0" smtClean="0">
                <a:latin typeface="Adobe calson pro bold"/>
              </a:rPr>
              <a:t> If </a:t>
            </a:r>
            <a:r>
              <a:rPr lang="en-GB" sz="2600" dirty="0">
                <a:latin typeface="Adobe calson pro bold"/>
              </a:rPr>
              <a:t>we make job offers conditional on passing a drug test, will word spread, thereby affording applicants ample opportunity to ‘‘test clean’’?</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Drug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22584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12664" y="3264408"/>
            <a:ext cx="3127248"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Psychological Testing</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Psychological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8134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52376"/>
            <a:ext cx="2962656" cy="3416320"/>
          </a:xfrm>
          <a:prstGeom prst="rect">
            <a:avLst/>
          </a:prstGeom>
        </p:spPr>
        <p:txBody>
          <a:bodyPr wrap="square">
            <a:spAutoFit/>
          </a:bodyPr>
          <a:lstStyle/>
          <a:p>
            <a:r>
              <a:rPr lang="en-GB" sz="3000" b="1" dirty="0">
                <a:solidFill>
                  <a:srgbClr val="FF0000"/>
                </a:solidFill>
                <a:latin typeface="Cambria" panose="02040503050406030204" pitchFamily="18" charset="0"/>
              </a:rPr>
              <a:t>Psychological Testing</a:t>
            </a:r>
            <a:r>
              <a:rPr lang="en-GB" dirty="0"/>
              <a:t> </a:t>
            </a:r>
            <a:r>
              <a:rPr lang="en-GB" sz="2600" dirty="0">
                <a:latin typeface="Adobe calson pro bold"/>
              </a:rPr>
              <a:t>Psychological tests, deﬁned here as measures of general intelligence or mental </a:t>
            </a:r>
            <a:r>
              <a:rPr lang="en-GB" sz="2600" dirty="0" smtClean="0">
                <a:latin typeface="Adobe calson pro bold"/>
              </a:rPr>
              <a:t>ability…</a:t>
            </a:r>
            <a:endParaRPr lang="en-GB" dirty="0"/>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Psychological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53934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798064" cy="3293209"/>
          </a:xfrm>
          <a:prstGeom prst="rect">
            <a:avLst/>
          </a:prstGeom>
        </p:spPr>
        <p:txBody>
          <a:bodyPr wrap="square">
            <a:spAutoFit/>
          </a:bodyPr>
          <a:lstStyle/>
          <a:p>
            <a:r>
              <a:rPr lang="en-GB" sz="2600" dirty="0" smtClean="0">
                <a:latin typeface="Adobe calson pro bold"/>
              </a:rPr>
              <a:t>…..are </a:t>
            </a:r>
            <a:r>
              <a:rPr lang="en-GB" sz="2600" dirty="0">
                <a:latin typeface="Adobe calson pro bold"/>
              </a:rPr>
              <a:t>seen by proponents as </a:t>
            </a:r>
            <a:r>
              <a:rPr lang="en-GB" sz="2600" dirty="0" smtClean="0">
                <a:latin typeface="Adobe calson pro bold"/>
              </a:rPr>
              <a:t>tools for </a:t>
            </a:r>
            <a:r>
              <a:rPr lang="en-GB" sz="2600" dirty="0">
                <a:latin typeface="Adobe calson pro bold"/>
              </a:rPr>
              <a:t>identifying and predicting </a:t>
            </a:r>
            <a:r>
              <a:rPr lang="en-GB" sz="2600" dirty="0" smtClean="0">
                <a:latin typeface="Adobe calson pro bold"/>
              </a:rPr>
              <a:t>behaviours </a:t>
            </a:r>
            <a:r>
              <a:rPr lang="en-GB" sz="2600" dirty="0">
                <a:latin typeface="Adobe calson pro bold"/>
              </a:rPr>
              <a:t>that are relevant to a given position</a:t>
            </a:r>
            <a:r>
              <a:rPr lang="en-GB" dirty="0"/>
              <a:t>.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Psychological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72131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r>
              <a:rPr lang="en-GB" sz="2600" b="1" dirty="0" smtClean="0">
                <a:solidFill>
                  <a:srgbClr val="FF0000"/>
                </a:solidFill>
                <a:latin typeface="Cambria" panose="02040503050406030204" pitchFamily="18" charset="0"/>
              </a:rPr>
              <a:t>For </a:t>
            </a:r>
            <a:r>
              <a:rPr lang="en-GB" sz="2600" b="1" dirty="0">
                <a:solidFill>
                  <a:srgbClr val="FF0000"/>
                </a:solidFill>
                <a:latin typeface="Cambria" panose="02040503050406030204" pitchFamily="18" charset="0"/>
              </a:rPr>
              <a:t>example, </a:t>
            </a:r>
            <a:endParaRPr lang="en-GB" sz="2600" b="1" dirty="0" smtClean="0">
              <a:solidFill>
                <a:srgbClr val="FF0000"/>
              </a:solidFill>
              <a:latin typeface="Cambria" panose="02040503050406030204" pitchFamily="18" charset="0"/>
            </a:endParaRPr>
          </a:p>
          <a:p>
            <a:r>
              <a:rPr lang="en-GB" sz="2600" dirty="0">
                <a:latin typeface="Adobe calson pro bold"/>
              </a:rPr>
              <a:t>M</a:t>
            </a:r>
            <a:r>
              <a:rPr lang="en-GB" sz="2600" dirty="0" smtClean="0">
                <a:latin typeface="Adobe calson pro bold"/>
              </a:rPr>
              <a:t>any </a:t>
            </a:r>
            <a:r>
              <a:rPr lang="en-GB" sz="2600" dirty="0">
                <a:latin typeface="Adobe calson pro bold"/>
              </a:rPr>
              <a:t>industrial psychologists believe that an individual’s propensity to leave an organization prematurely may be anticipated through testing.</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Psychological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7358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99155"/>
            <a:ext cx="2962656" cy="3816429"/>
          </a:xfrm>
          <a:prstGeom prst="rect">
            <a:avLst/>
          </a:prstGeom>
        </p:spPr>
        <p:txBody>
          <a:bodyPr wrap="square">
            <a:spAutoFit/>
          </a:bodyPr>
          <a:lstStyle/>
          <a:p>
            <a:r>
              <a:rPr lang="en-GB" sz="3000" b="1" dirty="0" smtClean="0">
                <a:solidFill>
                  <a:srgbClr val="FF0000"/>
                </a:solidFill>
                <a:latin typeface="Cambria" panose="02040503050406030204" pitchFamily="18" charset="0"/>
              </a:rPr>
              <a:t>Psychological Test Categories  </a:t>
            </a:r>
          </a:p>
          <a:p>
            <a:r>
              <a:rPr lang="en-GB" sz="2600" dirty="0" smtClean="0">
                <a:solidFill>
                  <a:srgbClr val="FF0000"/>
                </a:solidFill>
                <a:latin typeface="Adobe calson pro bold"/>
              </a:rPr>
              <a:t>1- </a:t>
            </a:r>
            <a:r>
              <a:rPr lang="en-GB" sz="2600" dirty="0" smtClean="0">
                <a:latin typeface="Adobe calson pro bold"/>
              </a:rPr>
              <a:t>General intelligence</a:t>
            </a:r>
          </a:p>
          <a:p>
            <a:r>
              <a:rPr lang="en-GB" sz="2600" dirty="0" smtClean="0">
                <a:solidFill>
                  <a:srgbClr val="FF0000"/>
                </a:solidFill>
                <a:latin typeface="Adobe calson pro bold"/>
              </a:rPr>
              <a:t>2-</a:t>
            </a:r>
            <a:r>
              <a:rPr lang="en-GB" sz="2600" dirty="0" smtClean="0">
                <a:latin typeface="Adobe calson pro bold"/>
              </a:rPr>
              <a:t> Aptitude </a:t>
            </a:r>
            <a:r>
              <a:rPr lang="en-GB" sz="2600" dirty="0">
                <a:latin typeface="Adobe calson pro bold"/>
              </a:rPr>
              <a:t>(what a person can accomplish on the basis of what she knows) </a:t>
            </a:r>
            <a:endParaRPr lang="en-GB" sz="2600" dirty="0" smtClean="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Psychological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72580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70632"/>
            <a:ext cx="2962656" cy="2092881"/>
          </a:xfrm>
          <a:prstGeom prst="rect">
            <a:avLst/>
          </a:prstGeom>
        </p:spPr>
        <p:txBody>
          <a:bodyPr wrap="square">
            <a:spAutoFit/>
          </a:bodyPr>
          <a:lstStyle/>
          <a:p>
            <a:r>
              <a:rPr lang="en-GB" sz="2600" dirty="0" smtClean="0">
                <a:solidFill>
                  <a:srgbClr val="FF0000"/>
                </a:solidFill>
                <a:latin typeface="Adobe calson pro bold"/>
              </a:rPr>
              <a:t>3-</a:t>
            </a:r>
            <a:r>
              <a:rPr lang="en-GB" sz="2600" dirty="0" smtClean="0">
                <a:latin typeface="Adobe calson pro bold"/>
              </a:rPr>
              <a:t> Achievement measures </a:t>
            </a:r>
            <a:r>
              <a:rPr lang="en-GB" sz="2600" dirty="0">
                <a:latin typeface="Adobe calson pro bold"/>
              </a:rPr>
              <a:t>current knowledge</a:t>
            </a:r>
            <a:r>
              <a:rPr lang="en-GB" sz="2600" dirty="0" smtClean="0">
                <a:latin typeface="Adobe calson pro bold"/>
              </a:rPr>
              <a:t>, skills</a:t>
            </a:r>
            <a:r>
              <a:rPr lang="en-GB" sz="2600" dirty="0">
                <a:latin typeface="Adobe calson pro bold"/>
              </a:rPr>
              <a:t>, </a:t>
            </a:r>
            <a:r>
              <a:rPr lang="en-GB" sz="2600" dirty="0" smtClean="0">
                <a:latin typeface="Adobe calson pro bold"/>
              </a:rPr>
              <a:t>and accomplishments</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Psychological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50188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715768" cy="3293209"/>
          </a:xfrm>
          <a:prstGeom prst="rect">
            <a:avLst/>
          </a:prstGeom>
        </p:spPr>
        <p:txBody>
          <a:bodyPr wrap="square">
            <a:spAutoFit/>
          </a:bodyPr>
          <a:lstStyle/>
          <a:p>
            <a:r>
              <a:rPr lang="en-GB" sz="2600" dirty="0">
                <a:latin typeface="Adobe calson pro bold"/>
              </a:rPr>
              <a:t>To determine whether such testing is appropriate, employers need to explore answers to these </a:t>
            </a:r>
            <a:r>
              <a:rPr lang="en-GB" sz="2600" dirty="0" smtClean="0">
                <a:latin typeface="Adobe calson pro bold"/>
              </a:rPr>
              <a:t>questions.</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Psychological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94984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551176" cy="2893100"/>
          </a:xfrm>
          <a:prstGeom prst="rect">
            <a:avLst/>
          </a:prstGeom>
        </p:spPr>
        <p:txBody>
          <a:bodyPr wrap="square">
            <a:spAutoFit/>
          </a:bodyPr>
          <a:lstStyle/>
          <a:p>
            <a:r>
              <a:rPr lang="en-GB" sz="2600" i="1" dirty="0" smtClean="0">
                <a:solidFill>
                  <a:srgbClr val="FF0000"/>
                </a:solidFill>
                <a:latin typeface="Adobe calson pro bold"/>
              </a:rPr>
              <a:t>or </a:t>
            </a:r>
            <a:r>
              <a:rPr lang="en-GB" sz="2600" i="1" dirty="0">
                <a:solidFill>
                  <a:srgbClr val="FF0000"/>
                </a:solidFill>
                <a:latin typeface="Adobe calson pro bold"/>
              </a:rPr>
              <a:t>other employment opportunities</a:t>
            </a:r>
            <a:r>
              <a:rPr lang="en-GB" sz="2600" dirty="0">
                <a:latin typeface="Adobe calson pro bold"/>
              </a:rPr>
              <a:t> of members of either sex of any race or ethnic group.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 Validation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9848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371600"/>
            <a:ext cx="2962656" cy="4893647"/>
          </a:xfrm>
          <a:prstGeom prst="rect">
            <a:avLst/>
          </a:prstGeom>
        </p:spPr>
        <p:txBody>
          <a:bodyPr wrap="square">
            <a:spAutoFit/>
          </a:bodyPr>
          <a:lstStyle/>
          <a:p>
            <a:r>
              <a:rPr lang="en-GB" sz="2600" dirty="0" smtClean="0">
                <a:solidFill>
                  <a:srgbClr val="FF0000"/>
                </a:solidFill>
                <a:latin typeface="Adobe calson pro bold"/>
              </a:rPr>
              <a:t>1-</a:t>
            </a:r>
            <a:r>
              <a:rPr lang="en-GB" sz="2600" dirty="0" smtClean="0">
                <a:latin typeface="Adobe calson pro bold"/>
              </a:rPr>
              <a:t> Can </a:t>
            </a:r>
            <a:r>
              <a:rPr lang="en-GB" sz="2600" dirty="0">
                <a:latin typeface="Adobe calson pro bold"/>
              </a:rPr>
              <a:t>psychological tests really identify traits and predict </a:t>
            </a:r>
            <a:r>
              <a:rPr lang="en-GB" sz="2600" dirty="0" smtClean="0">
                <a:latin typeface="Adobe calson pro bold"/>
              </a:rPr>
              <a:t>behaviour? </a:t>
            </a:r>
          </a:p>
          <a:p>
            <a:r>
              <a:rPr lang="en-GB" sz="2600" dirty="0" smtClean="0">
                <a:solidFill>
                  <a:srgbClr val="FF0000"/>
                </a:solidFill>
                <a:latin typeface="Adobe calson pro bold"/>
              </a:rPr>
              <a:t>2-</a:t>
            </a:r>
            <a:r>
              <a:rPr lang="en-GB" sz="2600" dirty="0" smtClean="0">
                <a:latin typeface="Adobe calson pro bold"/>
              </a:rPr>
              <a:t> Are </a:t>
            </a:r>
            <a:r>
              <a:rPr lang="en-GB" sz="2600" dirty="0">
                <a:latin typeface="Adobe calson pro bold"/>
              </a:rPr>
              <a:t>they effective measures of intelligence or ability? </a:t>
            </a:r>
            <a:endParaRPr lang="en-GB" sz="2600" dirty="0" smtClean="0">
              <a:latin typeface="Adobe calson pro bold"/>
            </a:endParaRPr>
          </a:p>
          <a:p>
            <a:r>
              <a:rPr lang="en-GB" sz="2600" dirty="0" smtClean="0">
                <a:solidFill>
                  <a:srgbClr val="FF0000"/>
                </a:solidFill>
                <a:latin typeface="Adobe calson pro bold"/>
              </a:rPr>
              <a:t>3-</a:t>
            </a:r>
            <a:r>
              <a:rPr lang="en-GB" sz="2600" dirty="0" smtClean="0">
                <a:latin typeface="Adobe calson pro bold"/>
              </a:rPr>
              <a:t> Can </a:t>
            </a:r>
            <a:r>
              <a:rPr lang="en-GB" sz="2600" dirty="0">
                <a:latin typeface="Adobe calson pro bold"/>
              </a:rPr>
              <a:t>employers rely on their projections?</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Psychological Testing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86974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368" y="3264408"/>
            <a:ext cx="3127248" cy="584775"/>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Other Tests</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97494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6" cy="5016758"/>
          </a:xfrm>
          <a:prstGeom prst="rect">
            <a:avLst/>
          </a:prstGeom>
        </p:spPr>
        <p:txBody>
          <a:bodyPr wrap="square">
            <a:spAutoFit/>
          </a:bodyPr>
          <a:lstStyle/>
          <a:p>
            <a:r>
              <a:rPr lang="en-GB" sz="3000" b="1" dirty="0">
                <a:solidFill>
                  <a:srgbClr val="FF0000"/>
                </a:solidFill>
                <a:latin typeface="Cambria" panose="02040503050406030204" pitchFamily="18" charset="0"/>
              </a:rPr>
              <a:t>Personality Testing </a:t>
            </a:r>
            <a:endParaRPr lang="en-GB" sz="3000" b="1" dirty="0" smtClean="0">
              <a:solidFill>
                <a:srgbClr val="FF0000"/>
              </a:solidFill>
              <a:latin typeface="Cambria" panose="02040503050406030204" pitchFamily="18" charset="0"/>
            </a:endParaRPr>
          </a:p>
          <a:p>
            <a:r>
              <a:rPr lang="en-GB" sz="2600" dirty="0">
                <a:latin typeface="Adobe calson pro bold"/>
              </a:rPr>
              <a:t>D</a:t>
            </a:r>
            <a:r>
              <a:rPr lang="en-GB" sz="2600" dirty="0" smtClean="0">
                <a:latin typeface="Adobe calson pro bold"/>
              </a:rPr>
              <a:t>eﬁned </a:t>
            </a:r>
            <a:r>
              <a:rPr lang="en-GB" sz="2600" dirty="0">
                <a:latin typeface="Adobe calson pro bold"/>
              </a:rPr>
              <a:t>as that combination of qualities and characteristics distinguishing one individual from another, be a consideration when making a hiring decision? </a:t>
            </a:r>
            <a:endParaRPr lang="en-GB" dirty="0"/>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16916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4580"/>
            <a:ext cx="2468880" cy="3708708"/>
          </a:xfrm>
          <a:prstGeom prst="rect">
            <a:avLst/>
          </a:prstGeom>
        </p:spPr>
        <p:txBody>
          <a:bodyPr wrap="square">
            <a:spAutoFit/>
          </a:bodyPr>
          <a:lstStyle/>
          <a:p>
            <a:r>
              <a:rPr lang="en-GB" sz="3000" b="1" dirty="0">
                <a:solidFill>
                  <a:srgbClr val="FF0000"/>
                </a:solidFill>
                <a:latin typeface="Cambria" panose="02040503050406030204" pitchFamily="18" charset="0"/>
              </a:rPr>
              <a:t>Polygraph Tests</a:t>
            </a:r>
            <a:r>
              <a:rPr lang="en-GB" dirty="0"/>
              <a:t> </a:t>
            </a:r>
            <a:endParaRPr lang="en-GB" dirty="0" smtClean="0"/>
          </a:p>
          <a:p>
            <a:r>
              <a:rPr lang="en-GB" sz="2500" dirty="0" smtClean="0">
                <a:latin typeface="Adobe calson pro bold"/>
              </a:rPr>
              <a:t>Employers are </a:t>
            </a:r>
            <a:r>
              <a:rPr lang="en-GB" sz="2500" dirty="0">
                <a:latin typeface="Adobe calson pro bold"/>
              </a:rPr>
              <a:t>using mechanical lie-detector tests as screening devices for job applicants.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82611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962656" cy="3293209"/>
          </a:xfrm>
          <a:prstGeom prst="rect">
            <a:avLst/>
          </a:prstGeom>
        </p:spPr>
        <p:txBody>
          <a:bodyPr wrap="square">
            <a:spAutoFit/>
          </a:bodyPr>
          <a:lstStyle/>
          <a:p>
            <a:r>
              <a:rPr lang="en-GB" sz="2600" dirty="0" smtClean="0">
                <a:latin typeface="Adobe calson pro bold"/>
              </a:rPr>
              <a:t>There </a:t>
            </a:r>
            <a:r>
              <a:rPr lang="en-GB" sz="2600" dirty="0">
                <a:latin typeface="Adobe calson pro bold"/>
              </a:rPr>
              <a:t>are certain exceptions where polygraph testing is still permitted. Employers hiring workers for security-sensitive jobs are </a:t>
            </a:r>
            <a:r>
              <a:rPr lang="en-GB" sz="2600" dirty="0" smtClean="0">
                <a:latin typeface="Adobe calson pro bold"/>
              </a:rPr>
              <a:t>exempt.</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Tests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68736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715768" cy="3816429"/>
          </a:xfrm>
          <a:prstGeom prst="rect">
            <a:avLst/>
          </a:prstGeom>
        </p:spPr>
        <p:txBody>
          <a:bodyPr wrap="square">
            <a:spAutoFit/>
          </a:bodyPr>
          <a:lstStyle/>
          <a:p>
            <a:r>
              <a:rPr lang="en-GB" sz="3000" b="1" dirty="0">
                <a:solidFill>
                  <a:srgbClr val="FF0000"/>
                </a:solidFill>
                <a:latin typeface="Cambria" panose="02040503050406030204" pitchFamily="18" charset="0"/>
              </a:rPr>
              <a:t>Written Honesty </a:t>
            </a:r>
            <a:r>
              <a:rPr lang="en-GB" sz="3000" b="1" dirty="0" smtClean="0">
                <a:solidFill>
                  <a:srgbClr val="FF0000"/>
                </a:solidFill>
                <a:latin typeface="Cambria" panose="02040503050406030204" pitchFamily="18" charset="0"/>
              </a:rPr>
              <a:t>Tests</a:t>
            </a:r>
          </a:p>
          <a:p>
            <a:r>
              <a:rPr lang="en-GB" sz="2600" dirty="0" smtClean="0">
                <a:latin typeface="Adobe calson pro bold"/>
              </a:rPr>
              <a:t>There is the </a:t>
            </a:r>
            <a:r>
              <a:rPr lang="en-GB" sz="2600" dirty="0">
                <a:latin typeface="Adobe calson pro bold"/>
              </a:rPr>
              <a:t>use of the most popular form of lie-detector </a:t>
            </a:r>
            <a:r>
              <a:rPr lang="en-GB" sz="2600" dirty="0" smtClean="0">
                <a:latin typeface="Adobe calson pro bold"/>
              </a:rPr>
              <a:t>test, called as written </a:t>
            </a:r>
            <a:r>
              <a:rPr lang="en-GB" sz="2600" dirty="0">
                <a:latin typeface="Adobe calson pro bold"/>
              </a:rPr>
              <a:t>honesty or integrity tests.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Tests</a:t>
            </a:r>
            <a:endParaRPr lang="en-US" sz="3800" dirty="0">
              <a:latin typeface="Britannic Bold" panose="020B0903060703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2444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368" y="3264408"/>
            <a:ext cx="3127248"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Testing and EEO</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5962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798064" cy="3881062"/>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Testing and EEO</a:t>
            </a:r>
          </a:p>
          <a:p>
            <a:r>
              <a:rPr lang="en-GB" sz="2600" dirty="0">
                <a:latin typeface="Adobe calson pro bold"/>
                <a:ea typeface="Calibri" panose="020F0502020204030204" pitchFamily="34" charset="0"/>
                <a:cs typeface="Times New Roman" panose="02020603050405020304" pitchFamily="18" charset="0"/>
              </a:rPr>
              <a:t>EEO requires that, if test is to be used in making employment </a:t>
            </a:r>
            <a:r>
              <a:rPr lang="en-GB" sz="2600" dirty="0" smtClean="0">
                <a:latin typeface="Adobe calson pro bold"/>
                <a:ea typeface="Calibri" panose="020F0502020204030204" pitchFamily="34" charset="0"/>
                <a:cs typeface="Times New Roman" panose="02020603050405020304" pitchFamily="18" charset="0"/>
              </a:rPr>
              <a:t>decisions, then they must…..</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2035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715768" cy="3089244"/>
          </a:xfrm>
          <a:prstGeom prst="rect">
            <a:avLst/>
          </a:prstGeom>
        </p:spPr>
        <p:txBody>
          <a:bodyPr wrap="square">
            <a:spAutoFit/>
          </a:bodyPr>
          <a:lstStyle/>
          <a:p>
            <a:pPr>
              <a:lnSpc>
                <a:spcPct val="107000"/>
              </a:lnSpc>
              <a:spcAft>
                <a:spcPts val="0"/>
              </a:spcAft>
            </a:pPr>
            <a:r>
              <a:rPr lang="en-GB" sz="2600" b="1" dirty="0" smtClean="0">
                <a:solidFill>
                  <a:srgbClr val="FF0000"/>
                </a:solidFill>
                <a:latin typeface="Adobe calson pro bold"/>
                <a:ea typeface="Calibri" panose="020F0502020204030204" pitchFamily="34" charset="0"/>
                <a:cs typeface="Times New Roman" panose="02020603050405020304" pitchFamily="18" charset="0"/>
              </a:rPr>
              <a:t>1-</a:t>
            </a:r>
            <a:r>
              <a:rPr lang="en-GB" sz="2600" dirty="0" smtClean="0">
                <a:latin typeface="Adobe calson pro bold"/>
                <a:ea typeface="Calibri" panose="020F0502020204030204" pitchFamily="34" charset="0"/>
                <a:cs typeface="Times New Roman" panose="02020603050405020304" pitchFamily="18" charset="0"/>
              </a:rPr>
              <a:t> Be </a:t>
            </a:r>
            <a:r>
              <a:rPr lang="en-GB" sz="2600" dirty="0">
                <a:latin typeface="Adobe calson pro bold"/>
                <a:ea typeface="Calibri" panose="020F0502020204030204" pitchFamily="34" charset="0"/>
                <a:cs typeface="Times New Roman" panose="02020603050405020304" pitchFamily="18" charset="0"/>
              </a:rPr>
              <a:t>proven as being able to predict job performance </a:t>
            </a:r>
          </a:p>
          <a:p>
            <a:pPr>
              <a:lnSpc>
                <a:spcPct val="107000"/>
              </a:lnSpc>
              <a:spcAft>
                <a:spcPts val="0"/>
              </a:spcAft>
            </a:pPr>
            <a:r>
              <a:rPr lang="en-GB" sz="2600" b="1" dirty="0" smtClean="0">
                <a:solidFill>
                  <a:srgbClr val="FF0000"/>
                </a:solidFill>
                <a:latin typeface="Adobe calson pro bold"/>
                <a:ea typeface="Calibri" panose="020F0502020204030204" pitchFamily="34" charset="0"/>
                <a:cs typeface="Times New Roman" panose="02020603050405020304" pitchFamily="18" charset="0"/>
              </a:rPr>
              <a:t>2-</a:t>
            </a:r>
            <a:r>
              <a:rPr lang="en-GB" sz="2600" dirty="0" smtClean="0">
                <a:latin typeface="Adobe calson pro bold"/>
                <a:ea typeface="Calibri" panose="020F0502020204030204" pitchFamily="34" charset="0"/>
                <a:cs typeface="Times New Roman" panose="02020603050405020304" pitchFamily="18" charset="0"/>
              </a:rPr>
              <a:t> Not </a:t>
            </a:r>
            <a:r>
              <a:rPr lang="en-GB" sz="2600" dirty="0">
                <a:latin typeface="Adobe calson pro bold"/>
                <a:ea typeface="Calibri" panose="020F0502020204030204" pitchFamily="34" charset="0"/>
                <a:cs typeface="Times New Roman" panose="02020603050405020304" pitchFamily="18" charset="0"/>
              </a:rPr>
              <a:t>discriminate </a:t>
            </a:r>
          </a:p>
          <a:p>
            <a:pPr>
              <a:lnSpc>
                <a:spcPct val="107000"/>
              </a:lnSpc>
              <a:spcAft>
                <a:spcPts val="0"/>
              </a:spcAft>
            </a:pPr>
            <a:r>
              <a:rPr lang="en-GB" sz="2600" b="1" dirty="0" smtClean="0">
                <a:solidFill>
                  <a:srgbClr val="FF0000"/>
                </a:solidFill>
                <a:latin typeface="Adobe calson pro bold"/>
                <a:ea typeface="Calibri" panose="020F0502020204030204" pitchFamily="34" charset="0"/>
                <a:cs typeface="Times New Roman" panose="02020603050405020304" pitchFamily="18" charset="0"/>
              </a:rPr>
              <a:t>3-</a:t>
            </a:r>
            <a:r>
              <a:rPr lang="en-GB" sz="2600" dirty="0" smtClean="0">
                <a:latin typeface="Adobe calson pro bold"/>
                <a:ea typeface="Calibri" panose="020F0502020204030204" pitchFamily="34" charset="0"/>
                <a:cs typeface="Times New Roman" panose="02020603050405020304" pitchFamily="18" charset="0"/>
              </a:rPr>
              <a:t> Be </a:t>
            </a:r>
            <a:r>
              <a:rPr lang="en-GB" sz="2600" dirty="0">
                <a:latin typeface="Adobe calson pro bold"/>
                <a:ea typeface="Calibri" panose="020F0502020204030204" pitchFamily="34" charset="0"/>
                <a:cs typeface="Times New Roman" panose="02020603050405020304" pitchFamily="18" charset="0"/>
              </a:rPr>
              <a:t>job-related</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2001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373633"/>
          </a:xfrm>
          <a:prstGeom prst="rect">
            <a:avLst/>
          </a:prstGeom>
        </p:spPr>
        <p:txBody>
          <a:bodyPr wrap="square">
            <a:spAutoFit/>
          </a:bodyPr>
          <a:lstStyle/>
          <a:p>
            <a:pPr>
              <a:lnSpc>
                <a:spcPct val="107000"/>
              </a:lnSpc>
              <a:spcAft>
                <a:spcPts val="0"/>
              </a:spcAft>
            </a:pPr>
            <a:r>
              <a:rPr lang="en-GB" sz="2600" dirty="0">
                <a:latin typeface="Adobe calson pro bold"/>
                <a:ea typeface="Calibri" panose="020F0502020204030204" pitchFamily="34" charset="0"/>
                <a:cs typeface="Times New Roman" panose="02020603050405020304" pitchFamily="18" charset="0"/>
              </a:rPr>
              <a:t>EEO authorities consequently caution that any selection test used by an organization should be checked to ensure that they do not include any discrimination </a:t>
            </a:r>
            <a:r>
              <a:rPr lang="en-GB" sz="2600" dirty="0" smtClean="0">
                <a:latin typeface="Adobe calson pro bold"/>
                <a:ea typeface="Calibri" panose="020F0502020204030204" pitchFamily="34" charset="0"/>
                <a:cs typeface="Times New Roman" panose="02020603050405020304" pitchFamily="18" charset="0"/>
              </a:rPr>
              <a:t>element.</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Testing and EEO</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39697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16491</TotalTime>
  <Words>3112</Words>
  <Application>Microsoft Office PowerPoint</Application>
  <PresentationFormat>On-screen Show (4:3)</PresentationFormat>
  <Paragraphs>432</Paragraphs>
  <Slides>126</Slides>
  <Notes>126</Notes>
  <HiddenSlides>0</HiddenSlides>
  <MMClips>0</MMClips>
  <ScaleCrop>false</ScaleCrop>
  <HeadingPairs>
    <vt:vector size="4" baseType="variant">
      <vt:variant>
        <vt:lpstr>Theme</vt:lpstr>
      </vt:variant>
      <vt:variant>
        <vt:i4>1</vt:i4>
      </vt:variant>
      <vt:variant>
        <vt:lpstr>Slide Titles</vt:lpstr>
      </vt:variant>
      <vt:variant>
        <vt:i4>126</vt:i4>
      </vt:variant>
    </vt:vector>
  </HeadingPairs>
  <TitlesOfParts>
    <vt:vector size="12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Tariq Mansuri</dc:creator>
  <cp:lastModifiedBy>MyUserName</cp:lastModifiedBy>
  <cp:revision>850</cp:revision>
  <dcterms:created xsi:type="dcterms:W3CDTF">2006-08-16T00:00:00Z</dcterms:created>
  <dcterms:modified xsi:type="dcterms:W3CDTF">2016-02-16T07:29:35Z</dcterms:modified>
</cp:coreProperties>
</file>