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44"/>
  </p:notesMasterIdLst>
  <p:sldIdLst>
    <p:sldId id="501" r:id="rId2"/>
    <p:sldId id="583" r:id="rId3"/>
    <p:sldId id="502" r:id="rId4"/>
    <p:sldId id="596" r:id="rId5"/>
    <p:sldId id="503" r:id="rId6"/>
    <p:sldId id="504" r:id="rId7"/>
    <p:sldId id="584" r:id="rId8"/>
    <p:sldId id="585" r:id="rId9"/>
    <p:sldId id="506" r:id="rId10"/>
    <p:sldId id="546" r:id="rId11"/>
    <p:sldId id="545" r:id="rId12"/>
    <p:sldId id="589" r:id="rId13"/>
    <p:sldId id="507" r:id="rId14"/>
    <p:sldId id="547" r:id="rId15"/>
    <p:sldId id="548" r:id="rId16"/>
    <p:sldId id="592" r:id="rId17"/>
    <p:sldId id="549" r:id="rId18"/>
    <p:sldId id="586" r:id="rId19"/>
    <p:sldId id="590" r:id="rId20"/>
    <p:sldId id="551" r:id="rId21"/>
    <p:sldId id="552" r:id="rId22"/>
    <p:sldId id="593" r:id="rId23"/>
    <p:sldId id="564" r:id="rId24"/>
    <p:sldId id="565" r:id="rId25"/>
    <p:sldId id="566" r:id="rId26"/>
    <p:sldId id="567" r:id="rId27"/>
    <p:sldId id="569" r:id="rId28"/>
    <p:sldId id="587" r:id="rId29"/>
    <p:sldId id="570" r:id="rId30"/>
    <p:sldId id="594" r:id="rId31"/>
    <p:sldId id="571" r:id="rId32"/>
    <p:sldId id="572" r:id="rId33"/>
    <p:sldId id="573" r:id="rId34"/>
    <p:sldId id="574" r:id="rId35"/>
    <p:sldId id="588" r:id="rId36"/>
    <p:sldId id="595" r:id="rId37"/>
    <p:sldId id="577" r:id="rId38"/>
    <p:sldId id="578" r:id="rId39"/>
    <p:sldId id="579" r:id="rId40"/>
    <p:sldId id="580" r:id="rId41"/>
    <p:sldId id="581" r:id="rId42"/>
    <p:sldId id="582" r:id="rId4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0000"/>
    <a:srgbClr val="6BA42C"/>
    <a:srgbClr val="92D050"/>
    <a:srgbClr val="00A7E2"/>
    <a:srgbClr val="7EC234"/>
    <a:srgbClr val="33889F"/>
    <a:srgbClr val="2C8C16"/>
    <a:srgbClr val="267713"/>
    <a:srgbClr val="339F19"/>
    <a:srgbClr val="008E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880" autoAdjust="0"/>
    <p:restoredTop sz="94316" autoAdjust="0"/>
  </p:normalViewPr>
  <p:slideViewPr>
    <p:cSldViewPr snapToObjects="1">
      <p:cViewPr>
        <p:scale>
          <a:sx n="60" d="100"/>
          <a:sy n="60" d="100"/>
        </p:scale>
        <p:origin x="-1410" y="-2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82296" cy="82296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FFD6A8-C9F9-4026-8BA0-75ECCD0F0EAF}" type="datetimeFigureOut">
              <a:rPr lang="en-US" smtClean="0"/>
              <a:t>12/7/2015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A36DE9-3BAB-43D7-A8E2-A1DD2A558F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70912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6066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08322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71295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71295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43515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205002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20407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20407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121466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60660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76191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60660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45762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130646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130646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755672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214399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60381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321680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79979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60660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724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370896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7244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62746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298823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321950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90220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60660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459710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900578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8814157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4288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835125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7774385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0016034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1428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8287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79917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35178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6066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35178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26" name="Picture 2" descr="C:\Users\HP\Downloads\Arrow Blocks WB+LB Final 80 Percent (1).j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27048" y="299753"/>
            <a:ext cx="608990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and Selection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48072" y="1783080"/>
            <a:ext cx="30449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12664" y="3081742"/>
            <a:ext cx="30449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Strategic Recruitment </a:t>
            </a:r>
          </a:p>
        </p:txBody>
      </p:sp>
    </p:spTree>
    <p:extLst>
      <p:ext uri="{BB962C8B-B14F-4D97-AF65-F5344CB8AC3E}">
        <p14:creationId xmlns:p14="http://schemas.microsoft.com/office/powerpoint/2010/main" val="164932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09344" y="284037"/>
            <a:ext cx="5925312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Strategic Recruitment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48072" y="1783080"/>
            <a:ext cx="30449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12664" y="1124712"/>
            <a:ext cx="3044952" cy="512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6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Strategic Recruitment</a:t>
            </a:r>
            <a:r>
              <a:rPr lang="en-US" sz="24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 </a:t>
            </a:r>
            <a:endParaRPr lang="en-US" sz="2400" b="1" dirty="0">
              <a:solidFill>
                <a:srgbClr val="C00000"/>
              </a:solidFill>
              <a:latin typeface="Cambria" panose="02040503050406030204" pitchFamily="18" charset="0"/>
              <a:cs typeface="Arial" pitchFamily="34" charset="0"/>
            </a:endParaRPr>
          </a:p>
          <a:p>
            <a:r>
              <a:rPr lang="en-US" sz="2500" dirty="0">
                <a:latin typeface="Adobe Caslon Pro Bold"/>
                <a:cs typeface="Arial" pitchFamily="34" charset="0"/>
              </a:rPr>
              <a:t>A</a:t>
            </a:r>
            <a:r>
              <a:rPr lang="en-US" sz="2500" dirty="0" smtClean="0">
                <a:latin typeface="Adobe Caslon Pro Bold"/>
                <a:cs typeface="Arial" pitchFamily="34" charset="0"/>
              </a:rPr>
              <a:t>ttracting candidates whose qualifications </a:t>
            </a:r>
            <a:r>
              <a:rPr lang="en-US" sz="2500" dirty="0">
                <a:latin typeface="Adobe Caslon Pro Bold"/>
                <a:cs typeface="Arial" pitchFamily="34" charset="0"/>
              </a:rPr>
              <a:t>and past employment history match the formal job requirements </a:t>
            </a:r>
            <a:r>
              <a:rPr lang="en-US" sz="2500" dirty="0" smtClean="0">
                <a:latin typeface="Adobe Caslon Pro Bold"/>
                <a:cs typeface="Arial" pitchFamily="34" charset="0"/>
              </a:rPr>
              <a:t>helps to select </a:t>
            </a:r>
            <a:r>
              <a:rPr lang="en-US" sz="2500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individuals with </a:t>
            </a:r>
            <a:r>
              <a:rPr lang="en-US" sz="2500" i="1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Attitudes, </a:t>
            </a:r>
            <a:r>
              <a:rPr lang="en-US" sz="2500" i="1" dirty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Behavior and Potential</a:t>
            </a:r>
            <a:r>
              <a:rPr lang="en-US" sz="2500" dirty="0">
                <a:latin typeface="Adobe Caslon Pro Bold"/>
                <a:cs typeface="Arial" pitchFamily="34" charset="0"/>
              </a:rPr>
              <a:t>. </a:t>
            </a:r>
            <a:endParaRPr lang="en-GB" sz="2500" dirty="0">
              <a:latin typeface="Adobe Caslon Pro Bold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812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09344" y="284037"/>
            <a:ext cx="5925312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Strategic Recruitment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48072" y="1783080"/>
            <a:ext cx="30449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45692" y="1312009"/>
            <a:ext cx="2847332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6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Strategic Recruitment </a:t>
            </a:r>
          </a:p>
          <a:p>
            <a:r>
              <a:rPr lang="en-US" sz="2400" dirty="0" smtClean="0">
                <a:latin typeface="Adobe Caslon Pro Bold"/>
                <a:cs typeface="Arial" pitchFamily="34" charset="0"/>
              </a:rPr>
              <a:t>This matching, in turn, has led to candidate’s profiling which emphasize</a:t>
            </a:r>
            <a:r>
              <a:rPr lang="en-US" sz="2400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 person-oriented </a:t>
            </a:r>
            <a:r>
              <a:rPr lang="en-US" sz="2400" dirty="0" smtClean="0">
                <a:latin typeface="Adobe Caslon Pro Bold"/>
                <a:cs typeface="Arial" pitchFamily="34" charset="0"/>
              </a:rPr>
              <a:t>characteristics  rather than </a:t>
            </a:r>
            <a:r>
              <a:rPr lang="en-US" sz="2400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job-oriented </a:t>
            </a:r>
            <a:r>
              <a:rPr lang="en-US" sz="2400" dirty="0" smtClean="0">
                <a:latin typeface="Adobe Caslon Pro Bold"/>
                <a:cs typeface="Arial" pitchFamily="34" charset="0"/>
              </a:rPr>
              <a:t>characteristics. </a:t>
            </a:r>
            <a:endParaRPr lang="en-GB" sz="2400" dirty="0" smtClean="0">
              <a:latin typeface="Adobe Caslon Pro Bold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3592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09344" y="284037"/>
            <a:ext cx="5925312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Strategic Recruitment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48072" y="1783080"/>
            <a:ext cx="30449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4960" y="1536192"/>
            <a:ext cx="2847332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Expert’s Opinion</a:t>
            </a:r>
          </a:p>
          <a:p>
            <a:r>
              <a:rPr lang="en-US" sz="2400" dirty="0" smtClean="0">
                <a:latin typeface="Adobe Caslon Pro Bold"/>
                <a:cs typeface="Arial" pitchFamily="34" charset="0"/>
              </a:rPr>
              <a:t>Boxhall and Purcell argues that if an organization seeks high performance and agility, then, it </a:t>
            </a:r>
            <a:r>
              <a:rPr lang="en-US" sz="2400" dirty="0">
                <a:latin typeface="Adobe Caslon Pro Bold"/>
                <a:cs typeface="Arial" pitchFamily="34" charset="0"/>
              </a:rPr>
              <a:t>is </a:t>
            </a:r>
            <a:r>
              <a:rPr lang="en-US" sz="2400" dirty="0" smtClean="0">
                <a:latin typeface="Adobe Caslon Pro Bold"/>
                <a:cs typeface="Arial" pitchFamily="34" charset="0"/>
              </a:rPr>
              <a:t>important </a:t>
            </a:r>
            <a:r>
              <a:rPr lang="en-US" sz="2400" dirty="0">
                <a:latin typeface="Adobe Caslon Pro Bold"/>
                <a:cs typeface="Arial" pitchFamily="34" charset="0"/>
              </a:rPr>
              <a:t>to recruit for long run </a:t>
            </a:r>
            <a:r>
              <a:rPr lang="en-US" sz="2400" b="1" i="1" dirty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trainability and </a:t>
            </a:r>
            <a:r>
              <a:rPr lang="en-US" sz="2400" b="1" i="1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adaptability… </a:t>
            </a:r>
            <a:endParaRPr lang="en-GB" sz="2400" b="1" i="1" dirty="0" smtClean="0">
              <a:latin typeface="Adobe Caslon Pro Bold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5336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>
                <a:latin typeface="Britannic Bold" panose="020B0903060703020204" pitchFamily="34" charset="0"/>
                <a:cs typeface="Arial" panose="020B0604020202020204" pitchFamily="34" charset="0"/>
              </a:rPr>
              <a:t>Strategic </a:t>
            </a:r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94960" y="1453896"/>
            <a:ext cx="2849380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Expert’s Opinion</a:t>
            </a:r>
          </a:p>
          <a:p>
            <a:r>
              <a:rPr lang="en-US" sz="2600" dirty="0" smtClean="0">
                <a:latin typeface="Adobe Caslon Pro Bold"/>
                <a:cs typeface="Arial" pitchFamily="34" charset="0"/>
              </a:rPr>
              <a:t>…rather </a:t>
            </a:r>
            <a:r>
              <a:rPr lang="en-US" sz="2600" dirty="0">
                <a:latin typeface="Adobe Caslon Pro Bold"/>
                <a:cs typeface="Arial" pitchFamily="34" charset="0"/>
              </a:rPr>
              <a:t>than </a:t>
            </a:r>
            <a:r>
              <a:rPr lang="en-US" sz="2600" b="1" i="1" dirty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specific job </a:t>
            </a:r>
            <a:r>
              <a:rPr lang="en-US" sz="2600" b="1" i="1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Know-how, </a:t>
            </a:r>
            <a:r>
              <a:rPr lang="en-US" sz="2600" dirty="0" smtClean="0">
                <a:latin typeface="Adobe Caslon Pro Bold"/>
                <a:cs typeface="Arial" pitchFamily="34" charset="0"/>
              </a:rPr>
              <a:t>which </a:t>
            </a:r>
            <a:r>
              <a:rPr lang="en-US" sz="2600" dirty="0">
                <a:latin typeface="Adobe Caslon Pro Bold"/>
                <a:cs typeface="Arial" pitchFamily="34" charset="0"/>
              </a:rPr>
              <a:t>can be acquired over </a:t>
            </a:r>
            <a:r>
              <a:rPr lang="en-US" sz="2600" dirty="0" smtClean="0">
                <a:latin typeface="Adobe Caslon Pro Bold"/>
                <a:cs typeface="Arial" pitchFamily="34" charset="0"/>
              </a:rPr>
              <a:t>time. It assume that </a:t>
            </a:r>
            <a:r>
              <a:rPr lang="en-US" sz="2600" dirty="0">
                <a:latin typeface="Adobe Caslon Pro Bold"/>
                <a:cs typeface="Arial" pitchFamily="34" charset="0"/>
              </a:rPr>
              <a:t>the individual has both the intelligence and </a:t>
            </a:r>
            <a:r>
              <a:rPr lang="en-US" sz="2600" dirty="0" smtClean="0">
                <a:latin typeface="Adobe Caslon Pro Bold"/>
                <a:cs typeface="Arial" pitchFamily="34" charset="0"/>
              </a:rPr>
              <a:t>motivation.</a:t>
            </a:r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0030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>
                <a:latin typeface="Britannic Bold" panose="020B0903060703020204" pitchFamily="34" charset="0"/>
                <a:cs typeface="Arial" panose="020B0604020202020204" pitchFamily="34" charset="0"/>
              </a:rPr>
              <a:t>Strategic </a:t>
            </a:r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148072" y="1124712"/>
            <a:ext cx="3209544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Examples from </a:t>
            </a:r>
            <a:r>
              <a:rPr lang="en-US" sz="26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Industry</a:t>
            </a:r>
            <a:endParaRPr lang="en-US" sz="2600" b="1" dirty="0">
              <a:solidFill>
                <a:srgbClr val="C00000"/>
              </a:solidFill>
              <a:latin typeface="Cambria" panose="02040503050406030204" pitchFamily="18" charset="0"/>
              <a:cs typeface="Arial" pitchFamily="34" charset="0"/>
            </a:endParaRPr>
          </a:p>
          <a:p>
            <a:r>
              <a:rPr lang="en-US" sz="2400" dirty="0" smtClean="0">
                <a:latin typeface="Adobe Caslon Pro Bold"/>
              </a:rPr>
              <a:t>Nike’s objective is to experience the emotion of </a:t>
            </a:r>
            <a:r>
              <a:rPr lang="en-US" sz="2400" dirty="0" smtClean="0">
                <a:solidFill>
                  <a:srgbClr val="FF0000"/>
                </a:solidFill>
                <a:latin typeface="Adobe Caslon Pro Bold"/>
              </a:rPr>
              <a:t>competition, wining,</a:t>
            </a:r>
            <a:r>
              <a:rPr lang="en-US" sz="2400" dirty="0" smtClean="0">
                <a:latin typeface="Adobe Caslon Pro Bold"/>
              </a:rPr>
              <a:t> and </a:t>
            </a:r>
            <a:r>
              <a:rPr lang="en-US" sz="2400" dirty="0" smtClean="0">
                <a:solidFill>
                  <a:srgbClr val="FF0000"/>
                </a:solidFill>
                <a:latin typeface="Adobe Caslon Pro Bold"/>
              </a:rPr>
              <a:t>cruising competition</a:t>
            </a:r>
            <a:r>
              <a:rPr lang="en-US" sz="2400" dirty="0" smtClean="0">
                <a:latin typeface="Adobe Caslon Pro Bold"/>
              </a:rPr>
              <a:t>. Consequently, this create a need to recruit people who are stimulated by the competitive spirit.</a:t>
            </a:r>
            <a:endParaRPr lang="en-GB" sz="2400" dirty="0" smtClean="0">
              <a:latin typeface="Adobe Caslon Pro Bold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4510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>
                <a:latin typeface="Britannic Bold" panose="020B0903060703020204" pitchFamily="34" charset="0"/>
                <a:cs typeface="Arial" panose="020B0604020202020204" pitchFamily="34" charset="0"/>
              </a:rPr>
              <a:t>Strategic </a:t>
            </a:r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79052" y="1618488"/>
            <a:ext cx="30449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4960" y="1618488"/>
            <a:ext cx="2684788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Examples from Industry</a:t>
            </a:r>
          </a:p>
          <a:p>
            <a:r>
              <a:rPr lang="en-US" sz="2700" dirty="0" smtClean="0">
                <a:latin typeface="Adobe Caslon Pro Bold"/>
              </a:rPr>
              <a:t>Nordstrom stresses </a:t>
            </a:r>
            <a:r>
              <a:rPr lang="en-US" sz="2700" dirty="0" smtClean="0">
                <a:solidFill>
                  <a:srgbClr val="FF0000"/>
                </a:solidFill>
                <a:latin typeface="Adobe Caslon Pro Bold"/>
              </a:rPr>
              <a:t>hard work, productivity, service to the customer, and a sense of never being satisfied. </a:t>
            </a:r>
            <a:endParaRPr lang="en-GB" sz="2700" dirty="0" smtClean="0">
              <a:latin typeface="Adobe Caslon Pro Bold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7919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>
                <a:latin typeface="Britannic Bold" panose="020B0903060703020204" pitchFamily="34" charset="0"/>
                <a:cs typeface="Arial" panose="020B0604020202020204" pitchFamily="34" charset="0"/>
              </a:rPr>
              <a:t>Strategic </a:t>
            </a:r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79052" y="1618488"/>
            <a:ext cx="30449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43644" y="1536192"/>
            <a:ext cx="2684788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Examples from Industry</a:t>
            </a:r>
          </a:p>
          <a:p>
            <a:r>
              <a:rPr lang="en-US" sz="2700" dirty="0" smtClean="0">
                <a:latin typeface="Adobe Caslon Pro Bold"/>
              </a:rPr>
              <a:t>Philp Morris highlight </a:t>
            </a:r>
            <a:r>
              <a:rPr lang="en-US" sz="2700" dirty="0" smtClean="0">
                <a:solidFill>
                  <a:srgbClr val="FF0000"/>
                </a:solidFill>
                <a:latin typeface="Adobe Caslon Pro Bold"/>
              </a:rPr>
              <a:t>competition, individual initiative, hard work, and continuous self-improvement</a:t>
            </a:r>
            <a:r>
              <a:rPr lang="en-US" sz="2700" dirty="0" smtClean="0">
                <a:latin typeface="Adobe Caslon Pro Bold"/>
              </a:rPr>
              <a:t>.</a:t>
            </a:r>
            <a:endParaRPr lang="en-GB" sz="2700" dirty="0" smtClean="0">
              <a:latin typeface="Adobe Caslon Pro Bold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9933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>
                <a:latin typeface="Britannic Bold" panose="020B0903060703020204" pitchFamily="34" charset="0"/>
                <a:cs typeface="Arial" panose="020B0604020202020204" pitchFamily="34" charset="0"/>
              </a:rPr>
              <a:t>Strategic </a:t>
            </a:r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79052" y="1618488"/>
            <a:ext cx="30449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20890" y="2027932"/>
            <a:ext cx="2854430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Examples from Industry</a:t>
            </a:r>
          </a:p>
          <a:p>
            <a:r>
              <a:rPr lang="en-US" sz="2700" dirty="0" smtClean="0">
                <a:latin typeface="Adobe Caslon Pro Bold"/>
              </a:rPr>
              <a:t>Investment </a:t>
            </a:r>
            <a:r>
              <a:rPr lang="en-US" sz="2700" dirty="0">
                <a:latin typeface="Adobe Caslon Pro Bold"/>
              </a:rPr>
              <a:t>bank UBS seeks highly </a:t>
            </a:r>
            <a:r>
              <a:rPr lang="en-US" sz="2700" dirty="0" smtClean="0">
                <a:solidFill>
                  <a:srgbClr val="FF0000"/>
                </a:solidFill>
                <a:latin typeface="Adobe Caslon Pro Bold"/>
              </a:rPr>
              <a:t>intelligent, hardworking, </a:t>
            </a:r>
            <a:r>
              <a:rPr lang="en-US" sz="2700" dirty="0">
                <a:solidFill>
                  <a:srgbClr val="FF0000"/>
                </a:solidFill>
                <a:latin typeface="Adobe Caslon Pro Bold"/>
              </a:rPr>
              <a:t>entrepreneurial team </a:t>
            </a:r>
            <a:r>
              <a:rPr lang="en-US" sz="2700" dirty="0" smtClean="0">
                <a:solidFill>
                  <a:srgbClr val="FF0000"/>
                </a:solidFill>
                <a:latin typeface="Adobe Caslon Pro Bold"/>
              </a:rPr>
              <a:t>players.</a:t>
            </a:r>
            <a:endParaRPr lang="en-GB" sz="2700" dirty="0" smtClean="0">
              <a:latin typeface="Adobe Caslon Pro Bold"/>
              <a:cs typeface="Arial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8" y="5650992"/>
            <a:ext cx="847725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0564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48072" y="1783080"/>
            <a:ext cx="30449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12664" y="3081742"/>
            <a:ext cx="30449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Strategic Recruitment 3 </a:t>
            </a:r>
          </a:p>
        </p:txBody>
      </p:sp>
      <p:sp>
        <p:nvSpPr>
          <p:cNvPr id="5" name="Rectangle 4"/>
          <p:cNvSpPr/>
          <p:nvPr/>
        </p:nvSpPr>
        <p:spPr>
          <a:xfrm>
            <a:off x="1527048" y="299753"/>
            <a:ext cx="608990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and Selection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2805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>
                <a:latin typeface="Britannic Bold" panose="020B0903060703020204" pitchFamily="34" charset="0"/>
                <a:cs typeface="Arial" panose="020B0604020202020204" pitchFamily="34" charset="0"/>
              </a:rPr>
              <a:t>Strategic </a:t>
            </a:r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79052" y="1618488"/>
            <a:ext cx="30449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01101" y="1371600"/>
            <a:ext cx="3038811" cy="4632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6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Strategic Recruitment </a:t>
            </a:r>
          </a:p>
          <a:p>
            <a:r>
              <a:rPr lang="en-US" sz="2700" dirty="0" smtClean="0">
                <a:latin typeface="Adobe Caslon Pro Bold"/>
              </a:rPr>
              <a:t>Recruiting is a </a:t>
            </a:r>
            <a:r>
              <a:rPr lang="en-US" sz="2700" dirty="0">
                <a:latin typeface="Adobe Caslon Pro Bold"/>
              </a:rPr>
              <a:t>means of delivering behavior seen as necessary to support organization’s culture and strategies. </a:t>
            </a:r>
            <a:endParaRPr lang="en-GB" sz="27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732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773936" y="284037"/>
            <a:ext cx="5513831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>
                <a:latin typeface="Britannic Bold" panose="020B0903060703020204" pitchFamily="34" charset="0"/>
                <a:cs typeface="Arial" panose="020B0604020202020204" pitchFamily="34" charset="0"/>
              </a:rPr>
              <a:t>Strategic Recruitment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148072" y="1783080"/>
            <a:ext cx="30449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12664" y="1762304"/>
            <a:ext cx="3044952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Strategic Recruitment </a:t>
            </a:r>
          </a:p>
          <a:p>
            <a:r>
              <a:rPr lang="en-US" sz="2600" dirty="0" smtClean="0">
                <a:latin typeface="Adobe Caslon Pro Bold"/>
                <a:cs typeface="Arial" pitchFamily="34" charset="0"/>
              </a:rPr>
              <a:t>The linking of recruiting activities to the organizations strategic business objectives and cultures.</a:t>
            </a:r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6275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>
                <a:latin typeface="Britannic Bold" panose="020B0903060703020204" pitchFamily="34" charset="0"/>
                <a:cs typeface="Arial" panose="020B0604020202020204" pitchFamily="34" charset="0"/>
              </a:rPr>
              <a:t>Strategic </a:t>
            </a:r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79052" y="1618488"/>
            <a:ext cx="30449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4960" y="1289304"/>
            <a:ext cx="2829044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4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Strategic Recruitment </a:t>
            </a:r>
          </a:p>
          <a:p>
            <a:r>
              <a:rPr lang="en-US" sz="2400" dirty="0" smtClean="0">
                <a:latin typeface="Adobe Caslon Pro Bold"/>
              </a:rPr>
              <a:t>Organizational </a:t>
            </a:r>
            <a:r>
              <a:rPr lang="en-US" sz="2400" dirty="0">
                <a:latin typeface="Adobe Caslon Pro Bold"/>
              </a:rPr>
              <a:t>strategies and culture determine whether the focus is on technical </a:t>
            </a:r>
            <a:r>
              <a:rPr lang="en-US" sz="2400" dirty="0" smtClean="0">
                <a:latin typeface="Adobe Caslon Pro Bold"/>
              </a:rPr>
              <a:t>skills, formal qualifications, on </a:t>
            </a:r>
            <a:r>
              <a:rPr lang="en-US" sz="2400" dirty="0">
                <a:latin typeface="Adobe Caslon Pro Bold"/>
              </a:rPr>
              <a:t>personality, the ability to fit in and the potential for development</a:t>
            </a:r>
            <a:r>
              <a:rPr lang="en-US" sz="2400" dirty="0"/>
              <a:t>. </a:t>
            </a:r>
            <a:endParaRPr lang="en-GB" sz="2400" dirty="0">
              <a:latin typeface="Adobe Caslon Pro Bold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076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>
                <a:latin typeface="Britannic Bold" panose="020B0903060703020204" pitchFamily="34" charset="0"/>
                <a:cs typeface="Arial" panose="020B0604020202020204" pitchFamily="34" charset="0"/>
              </a:rPr>
              <a:t>Strategic </a:t>
            </a:r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79052" y="1618488"/>
            <a:ext cx="30449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25940" y="1783080"/>
            <a:ext cx="284938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Industry Examples</a:t>
            </a:r>
          </a:p>
          <a:p>
            <a:r>
              <a:rPr lang="en-US" sz="2400" dirty="0" smtClean="0">
                <a:latin typeface="Adobe Caslon Pro Bold"/>
              </a:rPr>
              <a:t>Toyota seeks people: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Adobe Caslon Pro Bold"/>
              </a:rPr>
              <a:t>W</a:t>
            </a:r>
            <a:r>
              <a:rPr lang="en-US" sz="2400" dirty="0" smtClean="0">
                <a:latin typeface="Adobe Caslon Pro Bold"/>
              </a:rPr>
              <a:t>ho </a:t>
            </a:r>
            <a:r>
              <a:rPr lang="en-US" sz="2400" dirty="0">
                <a:latin typeface="Adobe Caslon Pro Bold"/>
              </a:rPr>
              <a:t>can </a:t>
            </a:r>
            <a:r>
              <a:rPr lang="en-US" sz="2400" dirty="0">
                <a:solidFill>
                  <a:srgbClr val="FF0000"/>
                </a:solidFill>
                <a:latin typeface="Adobe Caslon Pro Bold"/>
              </a:rPr>
              <a:t>work as </a:t>
            </a:r>
            <a:r>
              <a:rPr lang="en-US" sz="2400" dirty="0" smtClean="0">
                <a:solidFill>
                  <a:srgbClr val="FF0000"/>
                </a:solidFill>
                <a:latin typeface="Adobe Caslon Pro Bold"/>
              </a:rPr>
              <a:t>team</a:t>
            </a:r>
            <a:endParaRPr lang="en-US" sz="2400" dirty="0">
              <a:latin typeface="Adobe Caslon Pro Bold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Adobe Caslon Pro Bold"/>
              </a:rPr>
              <a:t>W</a:t>
            </a:r>
            <a:r>
              <a:rPr lang="en-US" sz="2400" dirty="0" smtClean="0">
                <a:latin typeface="Adobe Caslon Pro Bold"/>
              </a:rPr>
              <a:t>ho </a:t>
            </a:r>
            <a:r>
              <a:rPr lang="en-US" sz="2400" dirty="0">
                <a:latin typeface="Adobe Caslon Pro Bold"/>
              </a:rPr>
              <a:t>have </a:t>
            </a:r>
            <a:r>
              <a:rPr lang="en-US" sz="2400" dirty="0">
                <a:solidFill>
                  <a:srgbClr val="FF0000"/>
                </a:solidFill>
                <a:latin typeface="Adobe Caslon Pro Bold"/>
              </a:rPr>
              <a:t>ideas for </a:t>
            </a:r>
            <a:r>
              <a:rPr lang="en-US" sz="2400" dirty="0" smtClean="0">
                <a:solidFill>
                  <a:srgbClr val="FF0000"/>
                </a:solidFill>
                <a:latin typeface="Adobe Caslon Pro Bold"/>
              </a:rPr>
              <a:t>improvement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Adobe Caslon Pro Bold"/>
              </a:rPr>
              <a:t>W</a:t>
            </a:r>
            <a:r>
              <a:rPr lang="en-US" sz="2400" dirty="0" smtClean="0">
                <a:latin typeface="Adobe Caslon Pro Bold"/>
              </a:rPr>
              <a:t>ho </a:t>
            </a:r>
            <a:r>
              <a:rPr lang="en-US" sz="2400" dirty="0">
                <a:latin typeface="Adobe Caslon Pro Bold"/>
              </a:rPr>
              <a:t>can demonstrate an </a:t>
            </a:r>
            <a:r>
              <a:rPr lang="en-US" sz="2400" dirty="0">
                <a:solidFill>
                  <a:srgbClr val="FF0000"/>
                </a:solidFill>
                <a:latin typeface="Adobe Caslon Pro Bold"/>
              </a:rPr>
              <a:t>ability to learn</a:t>
            </a:r>
            <a:r>
              <a:rPr lang="en-US" sz="2400" dirty="0">
                <a:latin typeface="Adobe Caslon Pro Bold"/>
              </a:rPr>
              <a:t>. </a:t>
            </a:r>
            <a:endParaRPr lang="en-GB" sz="2400" dirty="0" smtClean="0">
              <a:latin typeface="Adobe Caslon Pro Bold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8855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>
                <a:latin typeface="Britannic Bold" panose="020B0903060703020204" pitchFamily="34" charset="0"/>
                <a:cs typeface="Arial" panose="020B0604020202020204" pitchFamily="34" charset="0"/>
              </a:rPr>
              <a:t>Strategic </a:t>
            </a:r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79052" y="1618488"/>
            <a:ext cx="30449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25940" y="1536192"/>
            <a:ext cx="284938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Industry Examples</a:t>
            </a:r>
          </a:p>
          <a:p>
            <a:r>
              <a:rPr lang="en-US" sz="2400" dirty="0" smtClean="0">
                <a:latin typeface="Adobe Caslon Pro Bold"/>
              </a:rPr>
              <a:t>Nissan favors: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Adobe Caslon Pro Bold"/>
              </a:rPr>
              <a:t>A</a:t>
            </a:r>
            <a:r>
              <a:rPr lang="en-US" sz="2400" dirty="0" smtClean="0">
                <a:latin typeface="Adobe Caslon Pro Bold"/>
              </a:rPr>
              <a:t>ttention to Quality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Adobe Caslon Pro Bold"/>
              </a:rPr>
              <a:t>P</a:t>
            </a:r>
            <a:r>
              <a:rPr lang="en-US" sz="2400" dirty="0" smtClean="0">
                <a:latin typeface="Adobe Caslon Pro Bold"/>
              </a:rPr>
              <a:t>ride in the job </a:t>
            </a:r>
            <a:endParaRPr lang="en-US" sz="2400" dirty="0">
              <a:latin typeface="Adobe Caslon Pro Bold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Adobe Caslon Pro Bold"/>
              </a:rPr>
              <a:t>A spirit of team work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Adobe Caslon Pro Bold"/>
              </a:rPr>
              <a:t>Cooperation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Adobe Caslon Pro Bold"/>
              </a:rPr>
              <a:t>A desire for continual improvement. </a:t>
            </a:r>
            <a:endParaRPr lang="en-GB" sz="2400" dirty="0" smtClean="0">
              <a:latin typeface="Adobe Caslon Pro Bold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1259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>
                <a:latin typeface="Britannic Bold" panose="020B0903060703020204" pitchFamily="34" charset="0"/>
                <a:cs typeface="Arial" panose="020B0604020202020204" pitchFamily="34" charset="0"/>
              </a:rPr>
              <a:t>Strategic </a:t>
            </a:r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79052" y="1618488"/>
            <a:ext cx="30449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4960" y="1207008"/>
            <a:ext cx="3178564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Industry Examples</a:t>
            </a:r>
          </a:p>
          <a:p>
            <a:r>
              <a:rPr lang="en-US" sz="2400" dirty="0" smtClean="0">
                <a:latin typeface="Adobe Caslon Pro Bold"/>
              </a:rPr>
              <a:t>Leading </a:t>
            </a:r>
            <a:r>
              <a:rPr lang="en-US" sz="2400" dirty="0">
                <a:latin typeface="Adobe Caslon Pro Bold"/>
              </a:rPr>
              <a:t>UK food </a:t>
            </a:r>
            <a:r>
              <a:rPr lang="en-US" sz="2400" dirty="0" smtClean="0">
                <a:latin typeface="Adobe Caslon Pro Bold"/>
              </a:rPr>
              <a:t>retailer </a:t>
            </a:r>
            <a:r>
              <a:rPr lang="en-US" sz="2400" b="1" i="1" dirty="0" smtClean="0">
                <a:solidFill>
                  <a:srgbClr val="FF0000"/>
                </a:solidFill>
                <a:latin typeface="Adobe Caslon Pro Bold"/>
              </a:rPr>
              <a:t>Pert A Manger </a:t>
            </a:r>
            <a:r>
              <a:rPr lang="en-US" sz="2400" dirty="0" smtClean="0">
                <a:latin typeface="Adobe Caslon Pro Bold"/>
              </a:rPr>
              <a:t>emphasizes </a:t>
            </a:r>
            <a:r>
              <a:rPr lang="en-US" sz="2400" dirty="0">
                <a:solidFill>
                  <a:srgbClr val="FF0000"/>
                </a:solidFill>
                <a:latin typeface="Adobe Caslon Pro Bold"/>
              </a:rPr>
              <a:t>personality </a:t>
            </a:r>
            <a:r>
              <a:rPr lang="en-US" sz="2400" dirty="0" smtClean="0">
                <a:solidFill>
                  <a:srgbClr val="FF0000"/>
                </a:solidFill>
                <a:latin typeface="Adobe Caslon Pro Bold"/>
              </a:rPr>
              <a:t>rather than experience</a:t>
            </a:r>
            <a:r>
              <a:rPr lang="en-US" sz="2400" dirty="0">
                <a:latin typeface="Adobe Caslon Pro Bold"/>
              </a:rPr>
              <a:t>. </a:t>
            </a:r>
            <a:r>
              <a:rPr lang="en-US" sz="2400" dirty="0" smtClean="0">
                <a:latin typeface="Adobe Caslon Pro Bold"/>
              </a:rPr>
              <a:t>Their HR </a:t>
            </a:r>
            <a:r>
              <a:rPr lang="en-US" sz="2400" dirty="0">
                <a:latin typeface="Adobe Caslon Pro Bold"/>
              </a:rPr>
              <a:t>manager </a:t>
            </a:r>
            <a:r>
              <a:rPr lang="en-US" sz="2400" dirty="0" smtClean="0">
                <a:latin typeface="Adobe Caslon Pro Bold"/>
              </a:rPr>
              <a:t>says, “we </a:t>
            </a:r>
            <a:r>
              <a:rPr lang="en-US" sz="2400" dirty="0">
                <a:latin typeface="Adobe Caslon Pro Bold"/>
              </a:rPr>
              <a:t>want people who are </a:t>
            </a:r>
            <a:r>
              <a:rPr lang="en-US" sz="2400" dirty="0" smtClean="0">
                <a:solidFill>
                  <a:srgbClr val="FF0000"/>
                </a:solidFill>
                <a:latin typeface="Adobe Caslon Pro Bold"/>
              </a:rPr>
              <a:t>enthusiastic, </a:t>
            </a:r>
            <a:r>
              <a:rPr lang="en-US" sz="2400" dirty="0">
                <a:solidFill>
                  <a:srgbClr val="FF0000"/>
                </a:solidFill>
                <a:latin typeface="Adobe Caslon Pro Bold"/>
              </a:rPr>
              <a:t>energetic and have natural empathy of </a:t>
            </a:r>
            <a:r>
              <a:rPr lang="en-US" sz="2400" dirty="0" smtClean="0">
                <a:solidFill>
                  <a:srgbClr val="FF0000"/>
                </a:solidFill>
                <a:latin typeface="Adobe Caslon Pro Bold"/>
              </a:rPr>
              <a:t>serving”</a:t>
            </a:r>
            <a:endParaRPr lang="en-GB" sz="2400" dirty="0" smtClean="0">
              <a:solidFill>
                <a:srgbClr val="FF0000"/>
              </a:solidFill>
              <a:latin typeface="Adobe Caslon Pro Bold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4283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>
                <a:latin typeface="Britannic Bold" panose="020B0903060703020204" pitchFamily="34" charset="0"/>
                <a:cs typeface="Arial" panose="020B0604020202020204" pitchFamily="34" charset="0"/>
              </a:rPr>
              <a:t>Strategic </a:t>
            </a:r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79052" y="1618488"/>
            <a:ext cx="30449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12664" y="1207008"/>
            <a:ext cx="3044952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4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Strategic Recruitment </a:t>
            </a:r>
          </a:p>
          <a:p>
            <a:r>
              <a:rPr lang="en-US" sz="2400" dirty="0" smtClean="0">
                <a:latin typeface="Adobe Caslon Pro Bold"/>
              </a:rPr>
              <a:t>The emphasis </a:t>
            </a:r>
            <a:r>
              <a:rPr lang="en-US" sz="2400" dirty="0">
                <a:latin typeface="Adobe Caslon Pro Bold"/>
              </a:rPr>
              <a:t>on employee characteristic </a:t>
            </a:r>
            <a:r>
              <a:rPr lang="en-US" sz="2400" dirty="0" smtClean="0">
                <a:latin typeface="Adobe Caslon Pro Bold"/>
              </a:rPr>
              <a:t>leads to increasing </a:t>
            </a:r>
            <a:r>
              <a:rPr lang="en-US" sz="2400" i="1" dirty="0" smtClean="0">
                <a:solidFill>
                  <a:srgbClr val="FF0000"/>
                </a:solidFill>
                <a:latin typeface="Adobe Caslon Pro Bold"/>
              </a:rPr>
              <a:t>use </a:t>
            </a:r>
            <a:r>
              <a:rPr lang="en-US" sz="2400" i="1" dirty="0">
                <a:solidFill>
                  <a:srgbClr val="FF0000"/>
                </a:solidFill>
                <a:latin typeface="Adobe Caslon Pro Bold"/>
              </a:rPr>
              <a:t>of psychological testing and assessment centers </a:t>
            </a:r>
            <a:r>
              <a:rPr lang="en-US" sz="2400" dirty="0">
                <a:latin typeface="Adobe Caslon Pro Bold"/>
              </a:rPr>
              <a:t>to assess candidates behavioral and attitudinal </a:t>
            </a:r>
            <a:r>
              <a:rPr lang="en-US" sz="2400" dirty="0" smtClean="0">
                <a:latin typeface="Adobe Caslon Pro Bold"/>
              </a:rPr>
              <a:t>characteristics. </a:t>
            </a:r>
            <a:endParaRPr lang="en-GB" sz="2400" dirty="0" smtClean="0">
              <a:latin typeface="Adobe Caslon Pro Bold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2448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>
                <a:latin typeface="Britannic Bold" panose="020B0903060703020204" pitchFamily="34" charset="0"/>
                <a:cs typeface="Arial" panose="020B0604020202020204" pitchFamily="34" charset="0"/>
              </a:rPr>
              <a:t>Strategic </a:t>
            </a:r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79052" y="1618488"/>
            <a:ext cx="30449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30368" y="1207008"/>
            <a:ext cx="3158228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4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Strategic Recruitment </a:t>
            </a:r>
          </a:p>
          <a:p>
            <a:r>
              <a:rPr lang="en-US" sz="2400" dirty="0" smtClean="0">
                <a:latin typeface="Adobe Caslon Pro Bold"/>
              </a:rPr>
              <a:t>Employment testing </a:t>
            </a:r>
            <a:r>
              <a:rPr lang="en-US" sz="2400" dirty="0">
                <a:latin typeface="Adobe Caslon Pro Bold"/>
              </a:rPr>
              <a:t>has proven helpful in </a:t>
            </a:r>
            <a:r>
              <a:rPr lang="en-US" sz="2400" dirty="0">
                <a:solidFill>
                  <a:srgbClr val="FF0000"/>
                </a:solidFill>
                <a:latin typeface="Adobe Caslon Pro Bold"/>
              </a:rPr>
              <a:t>training and development </a:t>
            </a:r>
            <a:r>
              <a:rPr lang="en-US" sz="2400" dirty="0">
                <a:latin typeface="Adobe Caslon Pro Bold"/>
              </a:rPr>
              <a:t>and in </a:t>
            </a:r>
            <a:r>
              <a:rPr lang="en-US" sz="2400" dirty="0">
                <a:solidFill>
                  <a:srgbClr val="FF0000"/>
                </a:solidFill>
                <a:latin typeface="Adobe Caslon Pro Bold"/>
              </a:rPr>
              <a:t>reducing the chance of litigation </a:t>
            </a:r>
            <a:r>
              <a:rPr lang="en-US" sz="2400" dirty="0">
                <a:latin typeface="Adobe Caslon Pro Bold"/>
              </a:rPr>
              <a:t>arising from the hiring of incompetent, dishonest or potentially violent </a:t>
            </a:r>
            <a:r>
              <a:rPr lang="en-US" sz="2400" dirty="0" smtClean="0">
                <a:latin typeface="Adobe Caslon Pro Bold"/>
              </a:rPr>
              <a:t>employees.</a:t>
            </a:r>
            <a:endParaRPr lang="en-GB" sz="2400" dirty="0">
              <a:latin typeface="Adobe Casl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1155863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>
                <a:latin typeface="Britannic Bold" panose="020B0903060703020204" pitchFamily="34" charset="0"/>
                <a:cs typeface="Arial" panose="020B0604020202020204" pitchFamily="34" charset="0"/>
              </a:rPr>
              <a:t>Strategic </a:t>
            </a:r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79052" y="1618488"/>
            <a:ext cx="30449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12664" y="1289304"/>
            <a:ext cx="3044952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4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Strategic Recruitment </a:t>
            </a:r>
          </a:p>
          <a:p>
            <a:r>
              <a:rPr lang="en-US" sz="2400" dirty="0" smtClean="0">
                <a:latin typeface="Adobe Caslon Pro Bold"/>
              </a:rPr>
              <a:t>is affected </a:t>
            </a:r>
            <a:r>
              <a:rPr lang="en-US" sz="2400" dirty="0">
                <a:latin typeface="Adobe Caslon Pro Bold"/>
              </a:rPr>
              <a:t>when organization make fundamental strategic </a:t>
            </a:r>
            <a:r>
              <a:rPr lang="en-US" sz="2400" dirty="0" smtClean="0">
                <a:latin typeface="Adobe Caslon Pro Bold"/>
              </a:rPr>
              <a:t>changes</a:t>
            </a:r>
            <a:r>
              <a:rPr lang="en-US" sz="2400" dirty="0">
                <a:latin typeface="Adobe Caslon Pro Bold"/>
              </a:rPr>
              <a:t> </a:t>
            </a:r>
            <a:r>
              <a:rPr lang="en-US" sz="2400" dirty="0" smtClean="0">
                <a:latin typeface="Adobe Caslon Pro Bold"/>
              </a:rPr>
              <a:t>as </a:t>
            </a:r>
            <a:r>
              <a:rPr lang="en-US" sz="2400" dirty="0">
                <a:latin typeface="Adobe Caslon Pro Bold"/>
              </a:rPr>
              <a:t>a result of asking questions such </a:t>
            </a:r>
            <a:r>
              <a:rPr lang="en-US" sz="2400" dirty="0" smtClean="0">
                <a:latin typeface="Adobe Caslon Pro Bold"/>
              </a:rPr>
              <a:t>as: </a:t>
            </a:r>
            <a:r>
              <a:rPr lang="en-US" sz="2400" i="1" dirty="0" smtClean="0">
                <a:solidFill>
                  <a:srgbClr val="FF0000"/>
                </a:solidFill>
                <a:latin typeface="Adobe Caslon Pro Bold"/>
              </a:rPr>
              <a:t>What </a:t>
            </a:r>
            <a:r>
              <a:rPr lang="en-US" sz="2400" i="1" dirty="0">
                <a:solidFill>
                  <a:srgbClr val="FF0000"/>
                </a:solidFill>
                <a:latin typeface="Adobe Caslon Pro Bold"/>
              </a:rPr>
              <a:t>is our core Business</a:t>
            </a:r>
            <a:r>
              <a:rPr lang="en-US" sz="2400" dirty="0">
                <a:latin typeface="Adobe Caslon Pro Bold"/>
              </a:rPr>
              <a:t>? </a:t>
            </a:r>
            <a:r>
              <a:rPr lang="en-US" sz="2400" i="1" dirty="0" smtClean="0">
                <a:solidFill>
                  <a:srgbClr val="FF0000"/>
                </a:solidFill>
                <a:latin typeface="Adobe Caslon Pro Bold"/>
              </a:rPr>
              <a:t>What </a:t>
            </a:r>
            <a:r>
              <a:rPr lang="en-US" sz="2400" i="1" dirty="0">
                <a:solidFill>
                  <a:srgbClr val="FF0000"/>
                </a:solidFill>
                <a:latin typeface="Adobe Caslon Pro Bold"/>
              </a:rPr>
              <a:t>business should we be in</a:t>
            </a:r>
            <a:r>
              <a:rPr lang="en-US" sz="2400" dirty="0">
                <a:latin typeface="Adobe Caslon Pro Bold"/>
              </a:rPr>
              <a:t>? </a:t>
            </a:r>
            <a:r>
              <a:rPr lang="en-US" sz="2400" i="1" dirty="0">
                <a:solidFill>
                  <a:srgbClr val="FF0000"/>
                </a:solidFill>
                <a:latin typeface="Adobe Caslon Pro Bold"/>
              </a:rPr>
              <a:t>What is it we want to achieve</a:t>
            </a:r>
            <a:r>
              <a:rPr lang="en-US" sz="2400" dirty="0" smtClean="0">
                <a:latin typeface="Adobe Caslon Pro Bold"/>
              </a:rPr>
              <a:t>?</a:t>
            </a:r>
            <a:endParaRPr lang="en-GB" sz="2400" dirty="0">
              <a:latin typeface="Adobe Casl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2663475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>
                <a:latin typeface="Britannic Bold" panose="020B0903060703020204" pitchFamily="34" charset="0"/>
                <a:cs typeface="Arial" panose="020B0604020202020204" pitchFamily="34" charset="0"/>
              </a:rPr>
              <a:t>Strategic </a:t>
            </a:r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79052" y="1618488"/>
            <a:ext cx="30449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12664" y="1220343"/>
            <a:ext cx="3044952" cy="4924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5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Strategic Recruitment </a:t>
            </a:r>
          </a:p>
          <a:p>
            <a:r>
              <a:rPr lang="en-US" sz="2400" dirty="0" smtClean="0">
                <a:latin typeface="Adobe Caslon Pro Bold"/>
              </a:rPr>
              <a:t>Such changes may lead to risk </a:t>
            </a:r>
            <a:r>
              <a:rPr lang="en-US" sz="2400" dirty="0">
                <a:latin typeface="Adobe Caslon Pro Bold"/>
              </a:rPr>
              <a:t>the careers of </a:t>
            </a:r>
            <a:r>
              <a:rPr lang="en-US" sz="2400" dirty="0" smtClean="0">
                <a:latin typeface="Adobe Caslon Pro Bold"/>
              </a:rPr>
              <a:t>applicants </a:t>
            </a:r>
            <a:r>
              <a:rPr lang="en-US" sz="2400" dirty="0">
                <a:latin typeface="Adobe Caslon Pro Bold"/>
              </a:rPr>
              <a:t>who do not match the organization </a:t>
            </a:r>
            <a:r>
              <a:rPr lang="en-US" sz="2400" dirty="0" smtClean="0">
                <a:latin typeface="Adobe Caslon Pro Bold"/>
              </a:rPr>
              <a:t>strategic requirements.  </a:t>
            </a:r>
            <a:r>
              <a:rPr lang="en-US" sz="2400" dirty="0">
                <a:latin typeface="Adobe Caslon Pro Bold"/>
              </a:rPr>
              <a:t>A</a:t>
            </a:r>
            <a:r>
              <a:rPr lang="en-US" sz="2400" dirty="0" smtClean="0">
                <a:latin typeface="Adobe Caslon Pro Bold"/>
              </a:rPr>
              <a:t>ttracting </a:t>
            </a:r>
            <a:r>
              <a:rPr lang="en-US" sz="2400" dirty="0">
                <a:latin typeface="Adobe Caslon Pro Bold"/>
              </a:rPr>
              <a:t>such candidates is </a:t>
            </a:r>
            <a:r>
              <a:rPr lang="en-US" sz="2400" dirty="0">
                <a:solidFill>
                  <a:srgbClr val="FF0000"/>
                </a:solidFill>
                <a:latin typeface="Adobe Caslon Pro Bold"/>
              </a:rPr>
              <a:t>simply a costly waste of </a:t>
            </a:r>
            <a:r>
              <a:rPr lang="en-US" sz="2400" dirty="0" smtClean="0">
                <a:solidFill>
                  <a:srgbClr val="FF0000"/>
                </a:solidFill>
                <a:latin typeface="Adobe Caslon Pro Bold"/>
              </a:rPr>
              <a:t>time</a:t>
            </a:r>
            <a:r>
              <a:rPr lang="en-US" sz="2400" dirty="0">
                <a:latin typeface="Adobe Caslon Pro Bold"/>
              </a:rPr>
              <a:t>.</a:t>
            </a:r>
            <a:r>
              <a:rPr lang="en-US" sz="2400" dirty="0" smtClean="0">
                <a:latin typeface="Adobe Caslon Pro Bold"/>
              </a:rPr>
              <a:t> </a:t>
            </a:r>
            <a:endParaRPr lang="en-GB" sz="2400" dirty="0">
              <a:latin typeface="Adobe Caslon Pro Bold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8" y="5650992"/>
            <a:ext cx="847725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6621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48072" y="1783080"/>
            <a:ext cx="30449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12664" y="3081742"/>
            <a:ext cx="30449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Strategic Recruitment 4 </a:t>
            </a:r>
          </a:p>
        </p:txBody>
      </p:sp>
      <p:sp>
        <p:nvSpPr>
          <p:cNvPr id="5" name="Rectangle 4"/>
          <p:cNvSpPr/>
          <p:nvPr/>
        </p:nvSpPr>
        <p:spPr>
          <a:xfrm>
            <a:off x="1527048" y="299753"/>
            <a:ext cx="608990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and Selection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2805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>
                <a:latin typeface="Britannic Bold" panose="020B0903060703020204" pitchFamily="34" charset="0"/>
                <a:cs typeface="Arial" panose="020B0604020202020204" pitchFamily="34" charset="0"/>
              </a:rPr>
              <a:t>Strategic </a:t>
            </a:r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4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79052" y="1618488"/>
            <a:ext cx="30449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43644" y="1394305"/>
            <a:ext cx="2880360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6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Strategic Recruitment </a:t>
            </a:r>
          </a:p>
          <a:p>
            <a:r>
              <a:rPr lang="en-US" sz="2400" dirty="0" smtClean="0">
                <a:latin typeface="Adobe Caslon Pro Bold"/>
              </a:rPr>
              <a:t>It avoids hiring unsuitable employees </a:t>
            </a:r>
            <a:r>
              <a:rPr lang="en-US" sz="2400" dirty="0">
                <a:latin typeface="Adobe Caslon Pro Bold"/>
              </a:rPr>
              <a:t>by locating and attracting the </a:t>
            </a:r>
            <a:r>
              <a:rPr lang="en-US" sz="2400" dirty="0">
                <a:solidFill>
                  <a:srgbClr val="FF0000"/>
                </a:solidFill>
                <a:latin typeface="Adobe Caslon Pro Bold"/>
              </a:rPr>
              <a:t>right potential candidates </a:t>
            </a:r>
            <a:r>
              <a:rPr lang="en-US" sz="2400" dirty="0">
                <a:latin typeface="Adobe Caslon Pro Bold"/>
              </a:rPr>
              <a:t>to the </a:t>
            </a:r>
            <a:r>
              <a:rPr lang="en-US" sz="2400" dirty="0">
                <a:solidFill>
                  <a:srgbClr val="FF0000"/>
                </a:solidFill>
                <a:latin typeface="Adobe Caslon Pro Bold"/>
              </a:rPr>
              <a:t>right job openings </a:t>
            </a:r>
            <a:r>
              <a:rPr lang="en-US" sz="2400" dirty="0">
                <a:latin typeface="Adobe Caslon Pro Bold"/>
              </a:rPr>
              <a:t>within an organization.  </a:t>
            </a:r>
            <a:endParaRPr lang="en-GB" sz="2400" dirty="0" smtClean="0">
              <a:latin typeface="Adobe Caslon Pro Bold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1180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1042417"/>
            <a:ext cx="9144000" cy="5815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5148072" y="1783080"/>
            <a:ext cx="30449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119821" y="1783080"/>
            <a:ext cx="3044952" cy="43616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1156715" y="1144515"/>
            <a:ext cx="6830568" cy="638565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  <a:latin typeface="Adobe Caslon Pro Bold"/>
              </a:rPr>
              <a:t>Strategic Business Objective </a:t>
            </a:r>
            <a:endParaRPr lang="en-GB" sz="2400" b="1" dirty="0">
              <a:solidFill>
                <a:schemeClr val="tx1"/>
              </a:solidFill>
              <a:latin typeface="Adobe Caslon Pro Bold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588390" y="1913772"/>
            <a:ext cx="5925311" cy="39080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tx1"/>
                </a:solidFill>
                <a:latin typeface="Adobe Caslon Pro Bold"/>
              </a:rPr>
              <a:t>What is to be achieved and how</a:t>
            </a:r>
            <a:endParaRPr lang="en-GB" sz="2400" dirty="0">
              <a:solidFill>
                <a:schemeClr val="tx1"/>
              </a:solidFill>
              <a:latin typeface="Adobe Caslon Pro Bold"/>
            </a:endParaRPr>
          </a:p>
        </p:txBody>
      </p:sp>
      <p:sp>
        <p:nvSpPr>
          <p:cNvPr id="10" name="Down Arrow 9"/>
          <p:cNvSpPr/>
          <p:nvPr/>
        </p:nvSpPr>
        <p:spPr>
          <a:xfrm>
            <a:off x="4129030" y="2327507"/>
            <a:ext cx="822960" cy="306411"/>
          </a:xfrm>
          <a:prstGeom prst="downArrow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/>
          </a:p>
        </p:txBody>
      </p:sp>
      <p:sp>
        <p:nvSpPr>
          <p:cNvPr id="11" name="Oval 10"/>
          <p:cNvSpPr/>
          <p:nvPr/>
        </p:nvSpPr>
        <p:spPr>
          <a:xfrm>
            <a:off x="1183192" y="2633919"/>
            <a:ext cx="6871717" cy="548194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  <a:latin typeface="Adobe Caslon Pro Bold"/>
              </a:rPr>
              <a:t>Human Resource Planning </a:t>
            </a:r>
            <a:endParaRPr lang="en-GB" sz="2400" b="1" dirty="0">
              <a:solidFill>
                <a:schemeClr val="tx1"/>
              </a:solidFill>
              <a:latin typeface="Adobe Caslon Pro Bold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599741" y="3293303"/>
            <a:ext cx="5965700" cy="13412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tx1"/>
                </a:solidFill>
                <a:latin typeface="Adobe Caslon Pro Bold"/>
              </a:rPr>
              <a:t>Determine Number and type of jobs to be filled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tx1"/>
                </a:solidFill>
                <a:latin typeface="Adobe Caslon Pro Bold"/>
              </a:rPr>
              <a:t>Match HR supply with job openings </a:t>
            </a:r>
          </a:p>
        </p:txBody>
      </p:sp>
      <p:sp>
        <p:nvSpPr>
          <p:cNvPr id="13" name="Down Arrow 12"/>
          <p:cNvSpPr/>
          <p:nvPr/>
        </p:nvSpPr>
        <p:spPr>
          <a:xfrm>
            <a:off x="4257309" y="4634545"/>
            <a:ext cx="723481" cy="373748"/>
          </a:xfrm>
          <a:prstGeom prst="downArrow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dirty="0"/>
          </a:p>
        </p:txBody>
      </p:sp>
      <p:sp>
        <p:nvSpPr>
          <p:cNvPr id="14" name="Oval 13"/>
          <p:cNvSpPr/>
          <p:nvPr/>
        </p:nvSpPr>
        <p:spPr>
          <a:xfrm>
            <a:off x="1321376" y="5019247"/>
            <a:ext cx="6665907" cy="713233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  <a:latin typeface="Adobe Caslon Pro Bold"/>
              </a:rPr>
              <a:t>Job Analysis</a:t>
            </a:r>
            <a:endParaRPr lang="en-GB" sz="2400" b="1" dirty="0">
              <a:solidFill>
                <a:schemeClr val="tx1"/>
              </a:solidFill>
              <a:latin typeface="Adobe Caslon Pro Bold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773936" y="284037"/>
            <a:ext cx="5513831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>
                <a:latin typeface="Britannic Bold" panose="020B0903060703020204" pitchFamily="34" charset="0"/>
                <a:cs typeface="Arial" panose="020B0604020202020204" pitchFamily="34" charset="0"/>
              </a:rPr>
              <a:t>Strategic Recruitment</a:t>
            </a:r>
          </a:p>
        </p:txBody>
      </p:sp>
    </p:spTree>
    <p:extLst>
      <p:ext uri="{BB962C8B-B14F-4D97-AF65-F5344CB8AC3E}">
        <p14:creationId xmlns:p14="http://schemas.microsoft.com/office/powerpoint/2010/main" val="4143910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>
                <a:latin typeface="Britannic Bold" panose="020B0903060703020204" pitchFamily="34" charset="0"/>
                <a:cs typeface="Arial" panose="020B0604020202020204" pitchFamily="34" charset="0"/>
              </a:rPr>
              <a:t>Strategic </a:t>
            </a:r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4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79052" y="1618488"/>
            <a:ext cx="30449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43644" y="1823192"/>
            <a:ext cx="2684788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6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Strategic Recruitment </a:t>
            </a:r>
          </a:p>
          <a:p>
            <a:r>
              <a:rPr lang="en-US" sz="2400" dirty="0" smtClean="0">
                <a:latin typeface="Adobe Caslon Pro Bold"/>
              </a:rPr>
              <a:t>Such </a:t>
            </a:r>
            <a:r>
              <a:rPr lang="en-US" sz="2400" dirty="0">
                <a:latin typeface="Adobe Caslon Pro Bold"/>
              </a:rPr>
              <a:t>applicants form a pool from which those who most closely match the job specification can be offered employment.</a:t>
            </a:r>
            <a:endParaRPr lang="en-GB" sz="2400" dirty="0" smtClean="0">
              <a:latin typeface="Adobe Caslon Pro Bold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3894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>
                <a:latin typeface="Britannic Bold" panose="020B0903060703020204" pitchFamily="34" charset="0"/>
                <a:cs typeface="Arial" panose="020B0604020202020204" pitchFamily="34" charset="0"/>
              </a:rPr>
              <a:t>Strategic </a:t>
            </a:r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4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79052" y="1618488"/>
            <a:ext cx="30449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12664" y="1124712"/>
            <a:ext cx="2829044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6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Strategic Recruitment </a:t>
            </a:r>
          </a:p>
          <a:p>
            <a:r>
              <a:rPr lang="en-US" sz="2400" dirty="0" smtClean="0">
                <a:latin typeface="Adobe Caslon Pro Bold"/>
              </a:rPr>
              <a:t>Recruitment involves determining </a:t>
            </a:r>
            <a:r>
              <a:rPr lang="en-US" sz="2400" dirty="0">
                <a:latin typeface="Adobe Caslon Pro Bold"/>
              </a:rPr>
              <a:t>where qualified applicants can be </a:t>
            </a:r>
            <a:r>
              <a:rPr lang="en-US" sz="2400" dirty="0" smtClean="0">
                <a:latin typeface="Adobe Caslon Pro Bold"/>
              </a:rPr>
              <a:t>found </a:t>
            </a:r>
            <a:r>
              <a:rPr lang="en-US" sz="2400" b="1" i="1" dirty="0" smtClean="0">
                <a:solidFill>
                  <a:srgbClr val="FF0000"/>
                </a:solidFill>
                <a:latin typeface="Adobe Caslon Pro Bold"/>
              </a:rPr>
              <a:t>(Recruitment Sources) </a:t>
            </a:r>
            <a:r>
              <a:rPr lang="en-US" sz="2400" dirty="0" smtClean="0">
                <a:latin typeface="Adobe Caslon Pro Bold"/>
              </a:rPr>
              <a:t>and </a:t>
            </a:r>
            <a:r>
              <a:rPr lang="en-US" sz="2400" dirty="0">
                <a:latin typeface="Adobe Caslon Pro Bold"/>
              </a:rPr>
              <a:t>choosing a specific </a:t>
            </a:r>
            <a:r>
              <a:rPr lang="en-US" sz="2400" dirty="0" smtClean="0">
                <a:latin typeface="Adobe Caslon Pro Bold"/>
              </a:rPr>
              <a:t>means of finding </a:t>
            </a:r>
            <a:r>
              <a:rPr lang="en-US" sz="2400" b="1" i="1" dirty="0" smtClean="0">
                <a:solidFill>
                  <a:srgbClr val="FF0000"/>
                </a:solidFill>
                <a:latin typeface="Adobe Caslon Pro Bold"/>
              </a:rPr>
              <a:t>(Recruitment methods).</a:t>
            </a:r>
            <a:endParaRPr lang="en-GB" sz="2400" b="1" i="1" dirty="0" smtClean="0">
              <a:solidFill>
                <a:srgbClr val="FF0000"/>
              </a:solidFill>
              <a:latin typeface="Adobe Caslon Pro Bold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2397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>
                <a:latin typeface="Britannic Bold" panose="020B0903060703020204" pitchFamily="34" charset="0"/>
                <a:cs typeface="Arial" panose="020B0604020202020204" pitchFamily="34" charset="0"/>
              </a:rPr>
              <a:t>Strategic </a:t>
            </a:r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4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79052" y="1618488"/>
            <a:ext cx="30449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30368" y="1207008"/>
            <a:ext cx="3067333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6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Strategic Recruitment </a:t>
            </a:r>
          </a:p>
          <a:p>
            <a:r>
              <a:rPr lang="en-US" sz="2600" dirty="0" smtClean="0">
                <a:latin typeface="Adobe Caslon Pro Bold"/>
              </a:rPr>
              <a:t>It involves </a:t>
            </a:r>
            <a:r>
              <a:rPr lang="en-US" sz="2600" dirty="0">
                <a:solidFill>
                  <a:srgbClr val="FF0000"/>
                </a:solidFill>
                <a:latin typeface="Adobe Caslon Pro Bold"/>
              </a:rPr>
              <a:t>attracting qualified and interested candidates </a:t>
            </a:r>
            <a:r>
              <a:rPr lang="en-US" sz="2600" dirty="0" smtClean="0">
                <a:latin typeface="Adobe Caslon Pro Bold"/>
              </a:rPr>
              <a:t>who </a:t>
            </a:r>
            <a:r>
              <a:rPr lang="en-US" sz="2600" dirty="0">
                <a:latin typeface="Adobe Caslon Pro Bold"/>
              </a:rPr>
              <a:t>have the ability to generate a </a:t>
            </a:r>
            <a:r>
              <a:rPr lang="en-US" sz="2600" dirty="0" smtClean="0">
                <a:latin typeface="Adobe Caslon Pro Bold"/>
              </a:rPr>
              <a:t>sustained competitive </a:t>
            </a:r>
            <a:r>
              <a:rPr lang="en-US" sz="2600" dirty="0">
                <a:latin typeface="Adobe Caslon Pro Bold"/>
              </a:rPr>
              <a:t>advantage for the </a:t>
            </a:r>
            <a:r>
              <a:rPr lang="en-US" sz="2600" dirty="0" smtClean="0">
                <a:latin typeface="Adobe Caslon Pro Bold"/>
              </a:rPr>
              <a:t>organization</a:t>
            </a:r>
            <a:r>
              <a:rPr lang="en-US" sz="2400" dirty="0" smtClean="0">
                <a:latin typeface="Adobe Caslon Pro Bold"/>
              </a:rPr>
              <a:t>.</a:t>
            </a:r>
            <a:endParaRPr lang="en-GB" sz="2400" dirty="0">
              <a:latin typeface="Adobe Casl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3398320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>
                <a:latin typeface="Britannic Bold" panose="020B0903060703020204" pitchFamily="34" charset="0"/>
                <a:cs typeface="Arial" panose="020B0604020202020204" pitchFamily="34" charset="0"/>
              </a:rPr>
              <a:t>Strategic </a:t>
            </a:r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4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12664" y="1322713"/>
            <a:ext cx="2880360" cy="4739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6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Strategic Recruitment </a:t>
            </a:r>
          </a:p>
          <a:p>
            <a:r>
              <a:rPr lang="en-US" sz="2500" dirty="0" smtClean="0">
                <a:latin typeface="Adobe Caslon Pro Bold"/>
              </a:rPr>
              <a:t>Recruitment will help to </a:t>
            </a:r>
            <a:r>
              <a:rPr lang="en-US" sz="2500" i="1" dirty="0" smtClean="0">
                <a:solidFill>
                  <a:srgbClr val="FF0000"/>
                </a:solidFill>
                <a:latin typeface="Adobe Caslon Pro Bold"/>
              </a:rPr>
              <a:t>locate potential employees, </a:t>
            </a:r>
            <a:r>
              <a:rPr lang="en-US" sz="2500" i="1" dirty="0" smtClean="0">
                <a:latin typeface="Adobe Caslon Pro Bold"/>
              </a:rPr>
              <a:t>who meet </a:t>
            </a:r>
            <a:r>
              <a:rPr lang="en-US" sz="2500" i="1" dirty="0">
                <a:latin typeface="Adobe Caslon Pro Bold"/>
              </a:rPr>
              <a:t>the job </a:t>
            </a:r>
            <a:r>
              <a:rPr lang="en-US" sz="2500" i="1" dirty="0" smtClean="0">
                <a:latin typeface="Adobe Caslon Pro Bold"/>
              </a:rPr>
              <a:t>requirements</a:t>
            </a:r>
            <a:r>
              <a:rPr lang="en-US" sz="2500" dirty="0" smtClean="0">
                <a:latin typeface="Adobe Caslon Pro Bold"/>
              </a:rPr>
              <a:t>, </a:t>
            </a:r>
            <a:r>
              <a:rPr lang="en-US" sz="2500" i="1" dirty="0" smtClean="0">
                <a:latin typeface="Adobe Caslon Pro Bold"/>
              </a:rPr>
              <a:t>who are </a:t>
            </a:r>
            <a:r>
              <a:rPr lang="en-US" sz="2500" i="1" dirty="0">
                <a:latin typeface="Adobe Caslon Pro Bold"/>
              </a:rPr>
              <a:t>interested in the </a:t>
            </a:r>
            <a:r>
              <a:rPr lang="en-US" sz="2500" i="1" dirty="0" smtClean="0">
                <a:latin typeface="Adobe Caslon Pro Bold"/>
              </a:rPr>
              <a:t>position</a:t>
            </a:r>
            <a:r>
              <a:rPr lang="en-US" sz="2500" dirty="0" smtClean="0">
                <a:latin typeface="Adobe Caslon Pro Bold"/>
              </a:rPr>
              <a:t>, and </a:t>
            </a:r>
            <a:r>
              <a:rPr lang="en-US" sz="2500" i="1" dirty="0" smtClean="0">
                <a:latin typeface="Adobe Caslon Pro Bold"/>
              </a:rPr>
              <a:t>who want </a:t>
            </a:r>
            <a:r>
              <a:rPr lang="en-US" sz="2500" i="1" dirty="0">
                <a:latin typeface="Adobe Caslon Pro Bold"/>
              </a:rPr>
              <a:t>to join the </a:t>
            </a:r>
            <a:r>
              <a:rPr lang="en-US" sz="2500" i="1" dirty="0" smtClean="0">
                <a:latin typeface="Adobe Caslon Pro Bold"/>
              </a:rPr>
              <a:t>organization</a:t>
            </a:r>
            <a:r>
              <a:rPr lang="en-US" sz="2500" dirty="0" smtClean="0">
                <a:latin typeface="Adobe Caslon Pro Bold"/>
              </a:rPr>
              <a:t>. </a:t>
            </a:r>
            <a:endParaRPr lang="en-GB" sz="2500" dirty="0">
              <a:latin typeface="Adobe Casl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1468612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>
                <a:latin typeface="Britannic Bold" panose="020B0903060703020204" pitchFamily="34" charset="0"/>
                <a:cs typeface="Arial" panose="020B0604020202020204" pitchFamily="34" charset="0"/>
              </a:rPr>
              <a:t>Strategic </a:t>
            </a:r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4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79052" y="1618488"/>
            <a:ext cx="30449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63980" y="1289304"/>
            <a:ext cx="2911340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6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Strategic Recruitment </a:t>
            </a:r>
          </a:p>
          <a:p>
            <a:r>
              <a:rPr lang="en-US" sz="2400" dirty="0" smtClean="0">
                <a:latin typeface="Adobe Caslon Pro Bold"/>
              </a:rPr>
              <a:t>Unfortunately </a:t>
            </a:r>
            <a:r>
              <a:rPr lang="en-US" sz="2400" dirty="0">
                <a:latin typeface="Adobe Caslon Pro Bold"/>
              </a:rPr>
              <a:t>many HR managers forget </a:t>
            </a:r>
            <a:r>
              <a:rPr lang="en-US" sz="2400" dirty="0" smtClean="0">
                <a:latin typeface="Adobe Caslon Pro Bold"/>
              </a:rPr>
              <a:t>key point. </a:t>
            </a:r>
            <a:r>
              <a:rPr lang="en-US" sz="2400" i="1" dirty="0">
                <a:latin typeface="Adobe Caslon Pro Bold"/>
              </a:rPr>
              <a:t>T</a:t>
            </a:r>
            <a:r>
              <a:rPr lang="en-US" sz="2400" i="1" dirty="0" smtClean="0">
                <a:latin typeface="Adobe Caslon Pro Bold"/>
              </a:rPr>
              <a:t>he organizations </a:t>
            </a:r>
            <a:r>
              <a:rPr lang="en-US" sz="2400" i="1" dirty="0">
                <a:latin typeface="Adobe Caslon Pro Bold"/>
              </a:rPr>
              <a:t>that are</a:t>
            </a:r>
            <a:r>
              <a:rPr lang="en-US" sz="2400" i="1" dirty="0">
                <a:solidFill>
                  <a:srgbClr val="FF0000"/>
                </a:solidFill>
                <a:latin typeface="Adobe Caslon Pro Bold"/>
              </a:rPr>
              <a:t> most satisfying to work </a:t>
            </a:r>
            <a:r>
              <a:rPr lang="en-US" sz="2400" i="1" dirty="0" smtClean="0">
                <a:solidFill>
                  <a:srgbClr val="FF0000"/>
                </a:solidFill>
                <a:latin typeface="Adobe Caslon Pro Bold"/>
              </a:rPr>
              <a:t>for </a:t>
            </a:r>
            <a:r>
              <a:rPr lang="en-US" sz="2400" i="1" dirty="0" smtClean="0">
                <a:latin typeface="Adobe Caslon Pro Bold"/>
              </a:rPr>
              <a:t>are </a:t>
            </a:r>
            <a:r>
              <a:rPr lang="en-US" sz="2400" i="1" dirty="0">
                <a:latin typeface="Adobe Caslon Pro Bold"/>
              </a:rPr>
              <a:t>also those that have the </a:t>
            </a:r>
            <a:r>
              <a:rPr lang="en-US" sz="2400" i="1" dirty="0">
                <a:solidFill>
                  <a:srgbClr val="FF0000"/>
                </a:solidFill>
                <a:latin typeface="Adobe Caslon Pro Bold"/>
              </a:rPr>
              <a:t>least </a:t>
            </a:r>
            <a:r>
              <a:rPr lang="en-US" sz="2400" i="1" dirty="0" smtClean="0">
                <a:solidFill>
                  <a:srgbClr val="FF0000"/>
                </a:solidFill>
                <a:latin typeface="Adobe Caslon Pro Bold"/>
              </a:rPr>
              <a:t>trouble</a:t>
            </a:r>
            <a:r>
              <a:rPr lang="en-US" sz="2400" i="1" dirty="0" smtClean="0">
                <a:latin typeface="Adobe Caslon Pro Bold"/>
              </a:rPr>
              <a:t> in </a:t>
            </a:r>
            <a:r>
              <a:rPr lang="en-US" sz="2400" i="1" dirty="0">
                <a:latin typeface="Adobe Caslon Pro Bold"/>
              </a:rPr>
              <a:t>getting good candidates</a:t>
            </a:r>
            <a:r>
              <a:rPr lang="en-US" sz="2400" dirty="0" smtClean="0">
                <a:latin typeface="Adobe Caslon Pro Bold"/>
              </a:rPr>
              <a:t>.</a:t>
            </a:r>
            <a:endParaRPr lang="en-GB" sz="2400" dirty="0">
              <a:latin typeface="Adobe Caslon Pro Bold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8" y="5650992"/>
            <a:ext cx="847725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8807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48072" y="1783080"/>
            <a:ext cx="30449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12664" y="3081742"/>
            <a:ext cx="30449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Strategic Recruitment 5 </a:t>
            </a:r>
          </a:p>
        </p:txBody>
      </p:sp>
      <p:sp>
        <p:nvSpPr>
          <p:cNvPr id="5" name="Rectangle 4"/>
          <p:cNvSpPr/>
          <p:nvPr/>
        </p:nvSpPr>
        <p:spPr>
          <a:xfrm>
            <a:off x="1527048" y="299753"/>
            <a:ext cx="608990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and Selection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2805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>
                <a:latin typeface="Britannic Bold" panose="020B0903060703020204" pitchFamily="34" charset="0"/>
                <a:cs typeface="Arial" panose="020B0604020202020204" pitchFamily="34" charset="0"/>
              </a:rPr>
              <a:t>Strategic </a:t>
            </a:r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5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79052" y="1618488"/>
            <a:ext cx="30449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25940" y="1783080"/>
            <a:ext cx="293167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6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Successful</a:t>
            </a:r>
          </a:p>
          <a:p>
            <a:pPr lvl="0"/>
            <a:r>
              <a:rPr lang="en-US" sz="26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Recruitment </a:t>
            </a:r>
            <a:endParaRPr lang="en-US" sz="2600" b="1" dirty="0">
              <a:solidFill>
                <a:srgbClr val="C00000"/>
              </a:solidFill>
              <a:latin typeface="Cambria" panose="02040503050406030204" pitchFamily="18" charset="0"/>
              <a:cs typeface="Arial" pitchFamily="34" charset="0"/>
            </a:endParaRPr>
          </a:p>
          <a:p>
            <a:r>
              <a:rPr lang="en-US" sz="2600" dirty="0" smtClean="0">
                <a:latin typeface="Adobe Caslon Pro Bold"/>
              </a:rPr>
              <a:t>Successful </a:t>
            </a:r>
            <a:r>
              <a:rPr lang="en-US" sz="2600" dirty="0">
                <a:latin typeface="Adobe Caslon Pro Bold"/>
              </a:rPr>
              <a:t>recruiting means clearly outlining each </a:t>
            </a:r>
            <a:r>
              <a:rPr lang="en-US" sz="2600" dirty="0" smtClean="0">
                <a:latin typeface="Adobe Caslon Pro Bold"/>
              </a:rPr>
              <a:t>job which can be done by better</a:t>
            </a:r>
            <a:r>
              <a:rPr lang="en-US" sz="2600" dirty="0" smtClean="0">
                <a:solidFill>
                  <a:srgbClr val="FF0000"/>
                </a:solidFill>
                <a:latin typeface="Adobe Caslon Pro Bold"/>
              </a:rPr>
              <a:t> job analysis. </a:t>
            </a:r>
            <a:endParaRPr lang="en-GB" sz="2600" dirty="0" smtClean="0">
              <a:solidFill>
                <a:srgbClr val="FF0000"/>
              </a:solidFill>
              <a:latin typeface="Adobe Caslon Pro Bold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958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>
                <a:latin typeface="Britannic Bold" panose="020B0903060703020204" pitchFamily="34" charset="0"/>
                <a:cs typeface="Arial" panose="020B0604020202020204" pitchFamily="34" charset="0"/>
              </a:rPr>
              <a:t>Strategic </a:t>
            </a:r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5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79052" y="1618488"/>
            <a:ext cx="30449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12664" y="1207008"/>
            <a:ext cx="3044952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4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The Recruitment function</a:t>
            </a:r>
            <a:endParaRPr lang="en-US" sz="2400" b="1" dirty="0">
              <a:solidFill>
                <a:srgbClr val="C00000"/>
              </a:solidFill>
              <a:latin typeface="Cambria" panose="02040503050406030204" pitchFamily="18" charset="0"/>
              <a:cs typeface="Arial" pitchFamily="34" charset="0"/>
            </a:endParaRPr>
          </a:p>
          <a:p>
            <a:r>
              <a:rPr lang="en-US" sz="2400" dirty="0" smtClean="0">
                <a:latin typeface="Adobe Caslon Pro Bold"/>
              </a:rPr>
              <a:t>can </a:t>
            </a:r>
            <a:r>
              <a:rPr lang="en-US" sz="2400" dirty="0">
                <a:latin typeface="Adobe Caslon Pro Bold"/>
              </a:rPr>
              <a:t>sometimes be </a:t>
            </a:r>
            <a:r>
              <a:rPr lang="en-US" sz="2400" dirty="0" smtClean="0">
                <a:latin typeface="Adobe Caslon Pro Bold"/>
              </a:rPr>
              <a:t>considered </a:t>
            </a:r>
            <a:r>
              <a:rPr lang="en-US" sz="2400" dirty="0">
                <a:latin typeface="Adobe Caslon Pro Bold"/>
              </a:rPr>
              <a:t>by HR professionals as the </a:t>
            </a:r>
            <a:r>
              <a:rPr lang="en-US" sz="2400" dirty="0" smtClean="0">
                <a:latin typeface="Adobe Caslon Pro Bold"/>
              </a:rPr>
              <a:t>“</a:t>
            </a:r>
            <a:r>
              <a:rPr lang="en-US" sz="2400" dirty="0" smtClean="0">
                <a:solidFill>
                  <a:srgbClr val="FF0000"/>
                </a:solidFill>
                <a:latin typeface="Adobe Caslon Pro Bold"/>
              </a:rPr>
              <a:t>least” </a:t>
            </a:r>
            <a:r>
              <a:rPr lang="en-US" sz="2400" dirty="0">
                <a:solidFill>
                  <a:srgbClr val="FF0000"/>
                </a:solidFill>
                <a:latin typeface="Adobe Caslon Pro Bold"/>
              </a:rPr>
              <a:t>interesting task or responsibility </a:t>
            </a:r>
            <a:r>
              <a:rPr lang="en-US" sz="2400" dirty="0">
                <a:latin typeface="Adobe Caslon Pro Bold"/>
              </a:rPr>
              <a:t>of their role. It is true that recruitment as transactional function can be </a:t>
            </a:r>
            <a:r>
              <a:rPr lang="en-US" sz="2400" dirty="0" smtClean="0">
                <a:latin typeface="Adobe Caslon Pro Bold"/>
              </a:rPr>
              <a:t>quite routine </a:t>
            </a:r>
            <a:r>
              <a:rPr lang="en-US" sz="2400" dirty="0">
                <a:latin typeface="Adobe Caslon Pro Bold"/>
              </a:rPr>
              <a:t>and </a:t>
            </a:r>
            <a:r>
              <a:rPr lang="en-US" sz="2400" dirty="0" smtClean="0">
                <a:latin typeface="Adobe Caslon Pro Bold"/>
              </a:rPr>
              <a:t>administrative.</a:t>
            </a:r>
            <a:endParaRPr lang="en-GB" sz="2400" dirty="0" smtClean="0">
              <a:latin typeface="Adobe Caslon Pro Bold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4760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>
                <a:latin typeface="Britannic Bold" panose="020B0903060703020204" pitchFamily="34" charset="0"/>
                <a:cs typeface="Arial" panose="020B0604020202020204" pitchFamily="34" charset="0"/>
              </a:rPr>
              <a:t>Strategic </a:t>
            </a:r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5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79052" y="1618488"/>
            <a:ext cx="30449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4960" y="1455861"/>
            <a:ext cx="304495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4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The Recruitment function</a:t>
            </a:r>
          </a:p>
          <a:p>
            <a:r>
              <a:rPr lang="en-US" sz="2400" dirty="0" smtClean="0">
                <a:latin typeface="Adobe Caslon Pro Bold"/>
              </a:rPr>
              <a:t>But </a:t>
            </a:r>
            <a:r>
              <a:rPr lang="en-US" sz="2400" dirty="0">
                <a:latin typeface="Adobe Caslon Pro Bold"/>
              </a:rPr>
              <a:t>it is so much more </a:t>
            </a:r>
            <a:r>
              <a:rPr lang="en-US" sz="2400" dirty="0" smtClean="0">
                <a:latin typeface="Adobe Caslon Pro Bold"/>
              </a:rPr>
              <a:t>than that. </a:t>
            </a:r>
            <a:r>
              <a:rPr lang="en-US" sz="2400" dirty="0">
                <a:latin typeface="Adobe Caslon Pro Bold"/>
              </a:rPr>
              <a:t>R</a:t>
            </a:r>
            <a:r>
              <a:rPr lang="en-US" sz="2400" dirty="0" smtClean="0">
                <a:latin typeface="Adobe Caslon Pro Bold"/>
              </a:rPr>
              <a:t>ecruitment </a:t>
            </a:r>
            <a:r>
              <a:rPr lang="en-US" sz="2400" dirty="0">
                <a:latin typeface="Adobe Caslon Pro Bold"/>
              </a:rPr>
              <a:t>allows you to shape and influence the company from the </a:t>
            </a:r>
            <a:r>
              <a:rPr lang="en-US" sz="2400" i="1" dirty="0" smtClean="0">
                <a:solidFill>
                  <a:srgbClr val="FF0000"/>
                </a:solidFill>
                <a:latin typeface="Adobe Caslon Pro Bold"/>
              </a:rPr>
              <a:t>ground up </a:t>
            </a:r>
            <a:r>
              <a:rPr lang="en-US" sz="2400" dirty="0" smtClean="0">
                <a:latin typeface="Adobe Caslon Pro Bold"/>
              </a:rPr>
              <a:t>to </a:t>
            </a:r>
            <a:r>
              <a:rPr lang="en-US" sz="2400" i="1" dirty="0">
                <a:solidFill>
                  <a:srgbClr val="FF0000"/>
                </a:solidFill>
                <a:latin typeface="Adobe Caslon Pro Bold"/>
              </a:rPr>
              <a:t>build the workforce </a:t>
            </a:r>
            <a:r>
              <a:rPr lang="en-US" sz="2400" dirty="0">
                <a:latin typeface="Adobe Caslon Pro Bold"/>
              </a:rPr>
              <a:t>you need to deliver on business </a:t>
            </a:r>
            <a:r>
              <a:rPr lang="en-US" sz="2400" dirty="0" smtClean="0">
                <a:latin typeface="Adobe Caslon Pro Bold"/>
              </a:rPr>
              <a:t>priorities.</a:t>
            </a:r>
            <a:endParaRPr lang="en-GB" sz="2400" dirty="0" smtClean="0">
              <a:latin typeface="Adobe Caslon Pro Bold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7091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>
                <a:latin typeface="Britannic Bold" panose="020B0903060703020204" pitchFamily="34" charset="0"/>
                <a:cs typeface="Arial" panose="020B0604020202020204" pitchFamily="34" charset="0"/>
              </a:rPr>
              <a:t>Strategic </a:t>
            </a:r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5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79052" y="1618488"/>
            <a:ext cx="30449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4960" y="1207008"/>
            <a:ext cx="2715768" cy="5062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4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The Recruitment </a:t>
            </a:r>
            <a:r>
              <a:rPr lang="en-US" sz="24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function</a:t>
            </a:r>
            <a:endParaRPr lang="en-US" sz="2600" dirty="0" smtClean="0">
              <a:latin typeface="Adobe Caslon Pro Bold"/>
            </a:endParaRPr>
          </a:p>
          <a:p>
            <a:r>
              <a:rPr lang="en-US" sz="2500" dirty="0" smtClean="0">
                <a:latin typeface="Adobe Caslon Pro Bold"/>
              </a:rPr>
              <a:t>Recruitment can tie in with many important functions within the department and the wider company such as </a:t>
            </a:r>
            <a:r>
              <a:rPr lang="en-US" sz="2500" i="1" dirty="0" smtClean="0">
                <a:solidFill>
                  <a:srgbClr val="FF0000"/>
                </a:solidFill>
                <a:latin typeface="Adobe Caslon Pro Bold"/>
              </a:rPr>
              <a:t>employer branding </a:t>
            </a:r>
            <a:r>
              <a:rPr lang="en-US" sz="2500" dirty="0" smtClean="0">
                <a:latin typeface="Adobe Caslon Pro Bold"/>
              </a:rPr>
              <a:t>and </a:t>
            </a:r>
            <a:r>
              <a:rPr lang="en-US" sz="2500" i="1" dirty="0" smtClean="0">
                <a:solidFill>
                  <a:srgbClr val="FF0000"/>
                </a:solidFill>
                <a:latin typeface="Adobe Caslon Pro Bold"/>
              </a:rPr>
              <a:t>workforce planning.</a:t>
            </a:r>
            <a:endParaRPr lang="en-GB" sz="2500" i="1" dirty="0" smtClean="0">
              <a:solidFill>
                <a:srgbClr val="FF0000"/>
              </a:solidFill>
              <a:latin typeface="Adobe Caslon Pro Bold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3140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79052" y="1618488"/>
            <a:ext cx="30449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4960" y="2339727"/>
            <a:ext cx="2633472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Job Analysis</a:t>
            </a:r>
            <a:endParaRPr lang="en-US" sz="2800" b="1" dirty="0">
              <a:solidFill>
                <a:srgbClr val="C00000"/>
              </a:solidFill>
              <a:latin typeface="Cambria" panose="02040503050406030204" pitchFamily="18" charset="0"/>
              <a:cs typeface="Arial" pitchFamily="34" charset="0"/>
            </a:endParaRPr>
          </a:p>
          <a:p>
            <a:r>
              <a:rPr lang="en-US" sz="2600" dirty="0" smtClean="0">
                <a:latin typeface="Adobe Caslon Pro Bold"/>
              </a:rPr>
              <a:t>Outcomes </a:t>
            </a:r>
            <a:r>
              <a:rPr lang="en-US" sz="2600" dirty="0">
                <a:latin typeface="Adobe Caslon Pro Bold"/>
              </a:rPr>
              <a:t>of the job analysis </a:t>
            </a:r>
            <a:r>
              <a:rPr lang="en-US" sz="2600" dirty="0" smtClean="0">
                <a:latin typeface="Adobe Caslon Pro Bold"/>
              </a:rPr>
              <a:t>are: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J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</a:rPr>
              <a:t>ob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description</a:t>
            </a:r>
            <a:endParaRPr lang="en-GB" sz="2600" i="1" dirty="0">
              <a:solidFill>
                <a:srgbClr val="FF0000"/>
              </a:solidFill>
              <a:latin typeface="Adobe Caslon Pro Bold"/>
              <a:cs typeface="Arial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J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</a:rPr>
              <a:t>ob specification</a:t>
            </a:r>
            <a:endParaRPr lang="en-GB" sz="2600" i="1" dirty="0">
              <a:solidFill>
                <a:srgbClr val="FF0000"/>
              </a:solidFill>
              <a:latin typeface="Adobe Caslon Pro Bold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773936" y="284037"/>
            <a:ext cx="5513831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>
                <a:latin typeface="Britannic Bold" panose="020B0903060703020204" pitchFamily="34" charset="0"/>
                <a:cs typeface="Arial" panose="020B0604020202020204" pitchFamily="34" charset="0"/>
              </a:rPr>
              <a:t>Strategic Recruitment</a:t>
            </a:r>
          </a:p>
        </p:txBody>
      </p:sp>
    </p:spTree>
    <p:extLst>
      <p:ext uri="{BB962C8B-B14F-4D97-AF65-F5344CB8AC3E}">
        <p14:creationId xmlns:p14="http://schemas.microsoft.com/office/powerpoint/2010/main" val="2163249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>
                <a:latin typeface="Britannic Bold" panose="020B0903060703020204" pitchFamily="34" charset="0"/>
                <a:cs typeface="Arial" panose="020B0604020202020204" pitchFamily="34" charset="0"/>
              </a:rPr>
              <a:t>Strategic </a:t>
            </a:r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5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79052" y="1618488"/>
            <a:ext cx="30449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4960" y="1384268"/>
            <a:ext cx="2829044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4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The Recruitment function</a:t>
            </a:r>
          </a:p>
          <a:p>
            <a:r>
              <a:rPr lang="en-US" sz="2500" dirty="0" smtClean="0">
                <a:latin typeface="Adobe Caslon Pro Bold"/>
              </a:rPr>
              <a:t>These </a:t>
            </a:r>
            <a:r>
              <a:rPr lang="en-US" sz="2500" dirty="0">
                <a:latin typeface="Adobe Caslon Pro Bold"/>
              </a:rPr>
              <a:t>two functions are critical to the success of the recruitment functions and should be an extension of the transactional work you do. </a:t>
            </a:r>
            <a:endParaRPr lang="en-GB" sz="2500" dirty="0">
              <a:latin typeface="Adobe Casl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1955819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>
                <a:latin typeface="Britannic Bold" panose="020B0903060703020204" pitchFamily="34" charset="0"/>
                <a:cs typeface="Arial" panose="020B0604020202020204" pitchFamily="34" charset="0"/>
              </a:rPr>
              <a:t>Strategic </a:t>
            </a:r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5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79052" y="1618488"/>
            <a:ext cx="30449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12664" y="1207008"/>
            <a:ext cx="3044952" cy="5062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4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The Recruitment function</a:t>
            </a:r>
          </a:p>
          <a:p>
            <a:r>
              <a:rPr lang="en-US" sz="2500" dirty="0" smtClean="0">
                <a:latin typeface="Adobe Caslon Pro Bold"/>
              </a:rPr>
              <a:t>Recruitment today is dynamic and fast paced. Thus, HR guys need to be constantly evolving to keep pace with </a:t>
            </a:r>
            <a:r>
              <a:rPr lang="en-US" sz="2500" dirty="0" smtClean="0">
                <a:solidFill>
                  <a:srgbClr val="FF0000"/>
                </a:solidFill>
                <a:latin typeface="Adobe Caslon Pro Bold"/>
              </a:rPr>
              <a:t>changing economies, social dynamics, demographics</a:t>
            </a:r>
            <a:r>
              <a:rPr lang="en-US" sz="2500" dirty="0" smtClean="0">
                <a:latin typeface="Adobe Caslon Pro Bold"/>
              </a:rPr>
              <a:t> and </a:t>
            </a:r>
            <a:r>
              <a:rPr lang="en-US" sz="2500" dirty="0" smtClean="0">
                <a:solidFill>
                  <a:srgbClr val="FF0000"/>
                </a:solidFill>
                <a:latin typeface="Adobe Caslon Pro Bold"/>
              </a:rPr>
              <a:t>technologies.</a:t>
            </a:r>
            <a:endParaRPr lang="en-GB" sz="2500" dirty="0" smtClean="0">
              <a:solidFill>
                <a:srgbClr val="FF0000"/>
              </a:solidFill>
              <a:latin typeface="Adobe Caslon Pro Bold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9371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>
                <a:latin typeface="Britannic Bold" panose="020B0903060703020204" pitchFamily="34" charset="0"/>
                <a:cs typeface="Arial" panose="020B0604020202020204" pitchFamily="34" charset="0"/>
              </a:rPr>
              <a:t>Strategic </a:t>
            </a:r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5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79052" y="1618488"/>
            <a:ext cx="30449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63980" y="1124712"/>
            <a:ext cx="3158228" cy="5062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4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The Recruitment function</a:t>
            </a:r>
          </a:p>
          <a:p>
            <a:r>
              <a:rPr lang="en-US" sz="2500" dirty="0" smtClean="0">
                <a:latin typeface="Adobe Caslon Pro Bold"/>
              </a:rPr>
              <a:t>HR guys need to utilize </a:t>
            </a:r>
            <a:r>
              <a:rPr lang="en-US" sz="2500" dirty="0">
                <a:latin typeface="Adobe Caslon Pro Bold"/>
              </a:rPr>
              <a:t>the latest trends in sourcing and internet </a:t>
            </a:r>
            <a:r>
              <a:rPr lang="en-US" sz="2500" dirty="0" smtClean="0">
                <a:latin typeface="Adobe Caslon Pro Bold"/>
              </a:rPr>
              <a:t>technologies - </a:t>
            </a:r>
            <a:r>
              <a:rPr lang="en-US" sz="2500" dirty="0">
                <a:latin typeface="Adobe Caslon Pro Bold"/>
              </a:rPr>
              <a:t>everything from </a:t>
            </a:r>
            <a:r>
              <a:rPr lang="en-US" sz="2500" b="1" i="1" dirty="0">
                <a:solidFill>
                  <a:srgbClr val="FF0000"/>
                </a:solidFill>
                <a:latin typeface="Adobe Caslon Pro Bold"/>
              </a:rPr>
              <a:t>Facebook to </a:t>
            </a:r>
            <a:r>
              <a:rPr lang="en-US" sz="2500" b="1" i="1" dirty="0" smtClean="0">
                <a:solidFill>
                  <a:srgbClr val="FF0000"/>
                </a:solidFill>
                <a:latin typeface="Adobe Caslon Pro Bold"/>
              </a:rPr>
              <a:t>twitter</a:t>
            </a:r>
            <a:r>
              <a:rPr lang="en-US" sz="2500" dirty="0" smtClean="0">
                <a:solidFill>
                  <a:srgbClr val="FF0000"/>
                </a:solidFill>
                <a:latin typeface="Adobe Caslon Pro Bold"/>
              </a:rPr>
              <a:t>; </a:t>
            </a:r>
            <a:r>
              <a:rPr lang="en-US" sz="2500" b="1" i="1" dirty="0">
                <a:solidFill>
                  <a:srgbClr val="FF0000"/>
                </a:solidFill>
                <a:latin typeface="Adobe Caslon Pro Bold"/>
              </a:rPr>
              <a:t>LinkedIn and </a:t>
            </a:r>
            <a:r>
              <a:rPr lang="en-US" sz="2500" b="1" i="1" dirty="0" smtClean="0">
                <a:solidFill>
                  <a:srgbClr val="FF0000"/>
                </a:solidFill>
                <a:latin typeface="Adobe Caslon Pro Bold"/>
              </a:rPr>
              <a:t>Second </a:t>
            </a:r>
            <a:r>
              <a:rPr lang="en-US" sz="2500" b="1" i="1" dirty="0">
                <a:solidFill>
                  <a:srgbClr val="FF0000"/>
                </a:solidFill>
                <a:latin typeface="Adobe Caslon Pro Bold"/>
              </a:rPr>
              <a:t>L</a:t>
            </a:r>
            <a:r>
              <a:rPr lang="en-US" sz="2500" b="1" i="1" dirty="0" smtClean="0">
                <a:solidFill>
                  <a:srgbClr val="FF0000"/>
                </a:solidFill>
                <a:latin typeface="Adobe Caslon Pro Bold"/>
              </a:rPr>
              <a:t>ife </a:t>
            </a:r>
            <a:r>
              <a:rPr lang="en-US" sz="2500" dirty="0" smtClean="0">
                <a:latin typeface="Adobe Caslon Pro Bold"/>
              </a:rPr>
              <a:t>- try </a:t>
            </a:r>
            <a:r>
              <a:rPr lang="en-US" sz="2500" dirty="0">
                <a:latin typeface="Adobe Caslon Pro Bold"/>
              </a:rPr>
              <a:t>them all and see what </a:t>
            </a:r>
            <a:r>
              <a:rPr lang="en-US" sz="2500" dirty="0" smtClean="0">
                <a:latin typeface="Adobe Caslon Pro Bold"/>
              </a:rPr>
              <a:t>works. </a:t>
            </a:r>
            <a:endParaRPr lang="en-GB" sz="2500" dirty="0">
              <a:latin typeface="Adobe Caslon Pro Bold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8" y="5650992"/>
            <a:ext cx="847725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49384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0" y="1042417"/>
            <a:ext cx="9144000" cy="5815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5148072" y="1783080"/>
            <a:ext cx="30449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4" name="Oval 3"/>
          <p:cNvSpPr/>
          <p:nvPr/>
        </p:nvSpPr>
        <p:spPr>
          <a:xfrm>
            <a:off x="1197249" y="1075731"/>
            <a:ext cx="6830568" cy="460462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  <a:latin typeface="Adobe Caslon Pro Bold"/>
              </a:rPr>
              <a:t>Job Analysis</a:t>
            </a:r>
            <a:endParaRPr lang="en-GB" sz="2400" b="1" dirty="0">
              <a:solidFill>
                <a:schemeClr val="tx1"/>
              </a:solidFill>
              <a:latin typeface="Adobe Caslon Pro Bold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410034" y="1562289"/>
            <a:ext cx="4443984" cy="46701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tx1"/>
                </a:solidFill>
                <a:latin typeface="Adobe Caslon Pro Bold"/>
              </a:rPr>
              <a:t>Collect Job Information</a:t>
            </a:r>
            <a:endParaRPr lang="en-GB" sz="2400" dirty="0">
              <a:solidFill>
                <a:schemeClr val="tx1"/>
              </a:solidFill>
              <a:latin typeface="Adobe Caslon Pro Bold"/>
            </a:endParaRPr>
          </a:p>
        </p:txBody>
      </p:sp>
      <p:sp>
        <p:nvSpPr>
          <p:cNvPr id="7" name="Down Arrow 6"/>
          <p:cNvSpPr/>
          <p:nvPr/>
        </p:nvSpPr>
        <p:spPr>
          <a:xfrm>
            <a:off x="4320349" y="2029301"/>
            <a:ext cx="481117" cy="274984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/>
        </p:nvSpPr>
        <p:spPr>
          <a:xfrm>
            <a:off x="2434784" y="2275523"/>
            <a:ext cx="4443984" cy="8229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Down Arrow 9"/>
          <p:cNvSpPr/>
          <p:nvPr/>
        </p:nvSpPr>
        <p:spPr>
          <a:xfrm>
            <a:off x="2301270" y="2357819"/>
            <a:ext cx="307916" cy="299686"/>
          </a:xfrm>
          <a:prstGeom prst="downArrow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Down Arrow 10"/>
          <p:cNvSpPr/>
          <p:nvPr/>
        </p:nvSpPr>
        <p:spPr>
          <a:xfrm>
            <a:off x="6714796" y="2357819"/>
            <a:ext cx="278443" cy="299686"/>
          </a:xfrm>
          <a:prstGeom prst="downArrow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Oval 12"/>
          <p:cNvSpPr/>
          <p:nvPr/>
        </p:nvSpPr>
        <p:spPr>
          <a:xfrm>
            <a:off x="868680" y="2657505"/>
            <a:ext cx="3481013" cy="517441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  <a:latin typeface="Adobe Caslon Pro Bold"/>
              </a:rPr>
              <a:t>Job Description</a:t>
            </a:r>
            <a:endParaRPr lang="en-GB" sz="2000" b="1" dirty="0">
              <a:solidFill>
                <a:schemeClr val="tx1"/>
              </a:solidFill>
              <a:latin typeface="Adobe Caslon Pro Bold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4801467" y="2675384"/>
            <a:ext cx="3391558" cy="499562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  <a:latin typeface="Adobe Caslon Pro Bold"/>
              </a:rPr>
              <a:t>Job Specification </a:t>
            </a:r>
            <a:endParaRPr lang="en-GB" sz="2000" b="1" dirty="0">
              <a:solidFill>
                <a:schemeClr val="tx1"/>
              </a:solidFill>
              <a:latin typeface="Adobe Caslon Pro Bold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868680" y="3174946"/>
            <a:ext cx="3481013" cy="238658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  <a:latin typeface="Adobe Caslon Pro Bold"/>
              </a:rPr>
              <a:t>Job title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  <a:latin typeface="Adobe Caslon Pro Bold"/>
              </a:rPr>
              <a:t>Duties and responsibilities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  <a:latin typeface="Adobe Caslon Pro Bold"/>
              </a:rPr>
              <a:t>Relationships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  <a:latin typeface="Adobe Caslon Pro Bold"/>
              </a:rPr>
              <a:t>Knowledge about job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  <a:latin typeface="Adobe Caslon Pro Bold"/>
              </a:rPr>
              <a:t>Accountability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  <a:latin typeface="Adobe Caslon Pro Bold"/>
              </a:rPr>
              <a:t>Special Circumstances </a:t>
            </a:r>
            <a:endParaRPr lang="en-GB" sz="2000" dirty="0">
              <a:solidFill>
                <a:schemeClr val="tx1"/>
              </a:solidFill>
              <a:latin typeface="Adobe Caslon Pro Bold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4801466" y="3174946"/>
            <a:ext cx="3391559" cy="238658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  <a:latin typeface="Adobe Caslon Pro Bold"/>
              </a:rPr>
              <a:t>Experience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  <a:latin typeface="Adobe Caslon Pro Bold"/>
              </a:rPr>
              <a:t>Qualifications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  <a:latin typeface="Adobe Caslon Pro Bold"/>
              </a:rPr>
              <a:t>Knowledge, Skills, Abilities (KSA)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  <a:latin typeface="Adobe Caslon Pro Bold"/>
              </a:rPr>
              <a:t>Personal Qualities</a:t>
            </a:r>
          </a:p>
        </p:txBody>
      </p:sp>
      <p:sp>
        <p:nvSpPr>
          <p:cNvPr id="18" name="Rectangle 17"/>
          <p:cNvSpPr/>
          <p:nvPr/>
        </p:nvSpPr>
        <p:spPr>
          <a:xfrm>
            <a:off x="1773936" y="284037"/>
            <a:ext cx="5513831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>
                <a:latin typeface="Britannic Bold" panose="020B0903060703020204" pitchFamily="34" charset="0"/>
                <a:cs typeface="Arial" panose="020B0604020202020204" pitchFamily="34" charset="0"/>
              </a:rPr>
              <a:t>Strategic Recruitment</a:t>
            </a:r>
          </a:p>
        </p:txBody>
      </p:sp>
    </p:spTree>
    <p:extLst>
      <p:ext uri="{BB962C8B-B14F-4D97-AF65-F5344CB8AC3E}">
        <p14:creationId xmlns:p14="http://schemas.microsoft.com/office/powerpoint/2010/main" val="3970794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1042417"/>
            <a:ext cx="9144000" cy="5815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773936" y="284037"/>
            <a:ext cx="5513832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>
                <a:latin typeface="Britannic Bold" panose="020B0903060703020204" pitchFamily="34" charset="0"/>
                <a:cs typeface="Arial" panose="020B0604020202020204" pitchFamily="34" charset="0"/>
              </a:rPr>
              <a:t>Strategic Recruitment</a:t>
            </a:r>
          </a:p>
        </p:txBody>
      </p:sp>
      <p:sp>
        <p:nvSpPr>
          <p:cNvPr id="3" name="Oval 2"/>
          <p:cNvSpPr/>
          <p:nvPr/>
        </p:nvSpPr>
        <p:spPr>
          <a:xfrm>
            <a:off x="1012939" y="2120907"/>
            <a:ext cx="3437020" cy="904229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  <a:latin typeface="Adobe Caslon Pro Bold"/>
              </a:rPr>
              <a:t>Job Description</a:t>
            </a:r>
            <a:endParaRPr lang="en-GB" sz="2400" b="1" dirty="0">
              <a:solidFill>
                <a:schemeClr val="tx1"/>
              </a:solidFill>
              <a:latin typeface="Adobe Caslon Pro Bold"/>
            </a:endParaRPr>
          </a:p>
        </p:txBody>
      </p:sp>
      <p:sp>
        <p:nvSpPr>
          <p:cNvPr id="5" name="Oval 4"/>
          <p:cNvSpPr/>
          <p:nvPr/>
        </p:nvSpPr>
        <p:spPr>
          <a:xfrm>
            <a:off x="4749009" y="2126558"/>
            <a:ext cx="3509248" cy="904229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  <a:latin typeface="Adobe Caslon Pro Bold"/>
              </a:rPr>
              <a:t>Job Specification</a:t>
            </a:r>
            <a:endParaRPr lang="en-GB" sz="2400" b="1" dirty="0">
              <a:solidFill>
                <a:schemeClr val="tx1"/>
              </a:solidFill>
              <a:latin typeface="Adobe Caslon Pro Bold"/>
            </a:endParaRPr>
          </a:p>
        </p:txBody>
      </p:sp>
      <p:sp>
        <p:nvSpPr>
          <p:cNvPr id="6" name="Oval 5"/>
          <p:cNvSpPr/>
          <p:nvPr/>
        </p:nvSpPr>
        <p:spPr>
          <a:xfrm>
            <a:off x="2400506" y="3511296"/>
            <a:ext cx="4443984" cy="534924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  <a:latin typeface="Adobe Caslon Pro Bold"/>
              </a:rPr>
              <a:t>Recruitment</a:t>
            </a:r>
            <a:r>
              <a:rPr lang="en-US" sz="2400" b="1" dirty="0" smtClean="0">
                <a:latin typeface="Adobe Caslon Pro Bold"/>
              </a:rPr>
              <a:t> </a:t>
            </a:r>
            <a:endParaRPr lang="en-GB" sz="2400" b="1" dirty="0">
              <a:latin typeface="Adobe Caslon Pro Bold"/>
            </a:endParaRPr>
          </a:p>
        </p:txBody>
      </p:sp>
      <p:sp>
        <p:nvSpPr>
          <p:cNvPr id="7" name="Down Arrow 6"/>
          <p:cNvSpPr/>
          <p:nvPr/>
        </p:nvSpPr>
        <p:spPr>
          <a:xfrm>
            <a:off x="2165705" y="3030787"/>
            <a:ext cx="469601" cy="206407"/>
          </a:xfrm>
          <a:prstGeom prst="down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Down Arrow 7"/>
          <p:cNvSpPr/>
          <p:nvPr/>
        </p:nvSpPr>
        <p:spPr>
          <a:xfrm>
            <a:off x="6578425" y="3025136"/>
            <a:ext cx="431134" cy="217708"/>
          </a:xfrm>
          <a:prstGeom prst="down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/>
          <p:cNvSpPr/>
          <p:nvPr/>
        </p:nvSpPr>
        <p:spPr>
          <a:xfrm>
            <a:off x="2400506" y="3237194"/>
            <a:ext cx="4443984" cy="4571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Down Arrow 10"/>
          <p:cNvSpPr/>
          <p:nvPr/>
        </p:nvSpPr>
        <p:spPr>
          <a:xfrm>
            <a:off x="4425287" y="3288292"/>
            <a:ext cx="323722" cy="223004"/>
          </a:xfrm>
          <a:prstGeom prst="down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/>
          <p:cNvSpPr/>
          <p:nvPr/>
        </p:nvSpPr>
        <p:spPr>
          <a:xfrm>
            <a:off x="2380305" y="4251960"/>
            <a:ext cx="4413687" cy="9875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  <a:latin typeface="Adobe Caslon Pro Bold"/>
              </a:rPr>
              <a:t>Identify and attract a pool of qualified candidates </a:t>
            </a:r>
            <a:endParaRPr lang="en-GB" sz="2400" b="1" dirty="0">
              <a:solidFill>
                <a:schemeClr val="tx1"/>
              </a:solidFill>
              <a:latin typeface="Adobe Casl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1831081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48072" y="1783080"/>
            <a:ext cx="30449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71895" y="1618488"/>
            <a:ext cx="3150313" cy="412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Strategic Recruitment </a:t>
            </a:r>
          </a:p>
          <a:p>
            <a:r>
              <a:rPr lang="en-US" sz="2600" dirty="0" smtClean="0">
                <a:latin typeface="Adobe Caslon Pro Bold"/>
                <a:cs typeface="Arial" pitchFamily="34" charset="0"/>
              </a:rPr>
              <a:t>In conclusion, the  strategic business objectives are linked with HR planning, job analysis and recruitment process.</a:t>
            </a:r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8" y="5650992"/>
            <a:ext cx="847725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1773936" y="284037"/>
            <a:ext cx="5513831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>
                <a:latin typeface="Britannic Bold" panose="020B0903060703020204" pitchFamily="34" charset="0"/>
                <a:cs typeface="Arial" panose="020B0604020202020204" pitchFamily="34" charset="0"/>
              </a:rPr>
              <a:t>Strategic Recruitment</a:t>
            </a:r>
          </a:p>
        </p:txBody>
      </p:sp>
    </p:spTree>
    <p:extLst>
      <p:ext uri="{BB962C8B-B14F-4D97-AF65-F5344CB8AC3E}">
        <p14:creationId xmlns:p14="http://schemas.microsoft.com/office/powerpoint/2010/main" val="2892266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48072" y="1783080"/>
            <a:ext cx="30449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12664" y="3081742"/>
            <a:ext cx="30449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Strategic Recruitment 2 </a:t>
            </a:r>
          </a:p>
        </p:txBody>
      </p:sp>
      <p:sp>
        <p:nvSpPr>
          <p:cNvPr id="6" name="Rectangle 5"/>
          <p:cNvSpPr/>
          <p:nvPr/>
        </p:nvSpPr>
        <p:spPr>
          <a:xfrm>
            <a:off x="1527048" y="299753"/>
            <a:ext cx="608990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Recruitment and Selection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9478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09344" y="284037"/>
            <a:ext cx="5925312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Strategic Recruitment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48072" y="1783080"/>
            <a:ext cx="30449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600" dirty="0" smtClean="0">
              <a:latin typeface="Adobe Caslon Pro Bold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12665" y="1453896"/>
            <a:ext cx="3044951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5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Traditional to Strategic </a:t>
            </a:r>
            <a:r>
              <a:rPr lang="en-US" sz="25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Recruitment </a:t>
            </a:r>
          </a:p>
          <a:p>
            <a:r>
              <a:rPr lang="en-US" sz="2500" dirty="0">
                <a:latin typeface="Adobe Caslon Pro Bold"/>
                <a:cs typeface="Arial" pitchFamily="34" charset="0"/>
              </a:rPr>
              <a:t>I</a:t>
            </a:r>
            <a:r>
              <a:rPr lang="en-US" sz="2500" dirty="0" smtClean="0">
                <a:latin typeface="Adobe Caslon Pro Bold"/>
                <a:cs typeface="Arial" pitchFamily="34" charset="0"/>
              </a:rPr>
              <a:t>ncreasing </a:t>
            </a:r>
            <a:r>
              <a:rPr lang="en-US" sz="2500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use of teams</a:t>
            </a:r>
            <a:r>
              <a:rPr lang="en-US" sz="2500" dirty="0" smtClean="0">
                <a:latin typeface="Adobe Caslon Pro Bold"/>
                <a:cs typeface="Arial" pitchFamily="34" charset="0"/>
              </a:rPr>
              <a:t> and ongoing demand of </a:t>
            </a:r>
            <a:r>
              <a:rPr lang="en-US" sz="2500" dirty="0" smtClean="0">
                <a:solidFill>
                  <a:srgbClr val="FF0000"/>
                </a:solidFill>
                <a:latin typeface="Adobe Caslon Pro Bold"/>
                <a:cs typeface="Arial" pitchFamily="34" charset="0"/>
              </a:rPr>
              <a:t>multiskilling </a:t>
            </a:r>
            <a:r>
              <a:rPr lang="en-US" sz="2500" dirty="0" smtClean="0">
                <a:latin typeface="Adobe Caslon Pro Bold"/>
                <a:cs typeface="Arial" pitchFamily="34" charset="0"/>
              </a:rPr>
              <a:t>have seen a change in emphasis from traditional approach to strategic recruitment. </a:t>
            </a:r>
            <a:endParaRPr lang="en-GB" sz="2500" dirty="0" smtClean="0">
              <a:latin typeface="Adobe Caslon Pro Bold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3618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2400" dirty="0" smtClean="0">
            <a:latin typeface="Arial" pitchFamily="34" charset="0"/>
            <a:cs typeface="Arial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12600</TotalTime>
  <Words>1164</Words>
  <Application>Microsoft Office PowerPoint</Application>
  <PresentationFormat>On-screen Show (4:3)</PresentationFormat>
  <Paragraphs>192</Paragraphs>
  <Slides>42</Slides>
  <Notes>42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3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Tariq Mansuri</dc:creator>
  <cp:lastModifiedBy>MyUserName</cp:lastModifiedBy>
  <cp:revision>612</cp:revision>
  <dcterms:created xsi:type="dcterms:W3CDTF">2006-08-16T00:00:00Z</dcterms:created>
  <dcterms:modified xsi:type="dcterms:W3CDTF">2015-12-08T05:46:40Z</dcterms:modified>
</cp:coreProperties>
</file>