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5"/>
  </p:notesMasterIdLst>
  <p:sldIdLst>
    <p:sldId id="328" r:id="rId2"/>
    <p:sldId id="333" r:id="rId3"/>
    <p:sldId id="329" r:id="rId4"/>
    <p:sldId id="335" r:id="rId5"/>
    <p:sldId id="336" r:id="rId6"/>
    <p:sldId id="337" r:id="rId7"/>
    <p:sldId id="330" r:id="rId8"/>
    <p:sldId id="334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9" r:id="rId20"/>
    <p:sldId id="348" r:id="rId21"/>
    <p:sldId id="350" r:id="rId22"/>
    <p:sldId id="351" r:id="rId23"/>
    <p:sldId id="35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6BA42C"/>
    <a:srgbClr val="92D050"/>
    <a:srgbClr val="00A7E2"/>
    <a:srgbClr val="7EC234"/>
    <a:srgbClr val="33889F"/>
    <a:srgbClr val="2C8C16"/>
    <a:srgbClr val="267713"/>
    <a:srgbClr val="339F19"/>
    <a:srgbClr val="00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316" autoAdjust="0"/>
  </p:normalViewPr>
  <p:slideViewPr>
    <p:cSldViewPr snapToObjects="1">
      <p:cViewPr>
        <p:scale>
          <a:sx n="70" d="100"/>
          <a:sy n="70" d="100"/>
        </p:scale>
        <p:origin x="-1374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7724" cy="7772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D6A8-C9F9-4026-8BA0-75ECCD0F0EAF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36DE9-3BAB-43D7-A8E2-A1DD2A558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9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36DE9-3BAB-43D7-A8E2-A1DD2A558F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63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Users\HP\Downloads\Arrow Blocks WB+LB Final 80 Percent (1)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04252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Britannic Bold" panose="020B0903060703020204" pitchFamily="34" charset="0"/>
                <a:cs typeface="Arial" pitchFamily="34" charset="0"/>
              </a:rPr>
              <a:t>Recruitment and Selection</a:t>
            </a:r>
            <a:endParaRPr lang="en-US" sz="4000" dirty="0">
              <a:latin typeface="Britannic Bold" panose="020B09030607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82896" y="3273552"/>
            <a:ext cx="34032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Basic Course Information</a:t>
            </a:r>
            <a:endParaRPr lang="en-US" sz="30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10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3524" y="268069"/>
            <a:ext cx="82335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Recruitment </a:t>
            </a:r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and </a:t>
            </a:r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Selection Process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94998" y="2496312"/>
            <a:ext cx="2334229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Six Steps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of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Recruitment 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  <a:cs typeface="Courier New" panose="02070309020205020404" pitchFamily="49" charset="0"/>
            </a:endParaRPr>
          </a:p>
          <a:p>
            <a:pPr algn="ctr"/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and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Selection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35556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88587" y="2574036"/>
            <a:ext cx="353644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The recruitment and selection process is </a:t>
            </a:r>
            <a:r>
              <a:rPr lang="en-US" sz="2600" b="1" dirty="0" smtClean="0">
                <a:solidFill>
                  <a:srgbClr val="C00000"/>
                </a:solidFill>
                <a:latin typeface="Adobe Caslon Pro Bold" pitchFamily="18" charset="0"/>
              </a:rPr>
              <a:t>a </a:t>
            </a:r>
          </a:p>
          <a:p>
            <a:pPr lvl="0" eaLnBrk="1" hangingPunct="1"/>
            <a:r>
              <a:rPr lang="en-US" sz="2600" b="1" dirty="0" smtClean="0">
                <a:solidFill>
                  <a:srgbClr val="C00000"/>
                </a:solidFill>
                <a:latin typeface="Adobe Caslon Pro Bold" pitchFamily="18" charset="0"/>
              </a:rPr>
              <a:t>series of hurdles </a:t>
            </a:r>
            <a:r>
              <a:rPr lang="en-US" sz="2600" dirty="0" smtClean="0">
                <a:latin typeface="Adobe Caslon Pro Bold" pitchFamily="18" charset="0"/>
              </a:rPr>
              <a:t>aimed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at </a:t>
            </a:r>
            <a:r>
              <a:rPr lang="en-US" sz="2600" b="1" dirty="0" smtClean="0">
                <a:solidFill>
                  <a:srgbClr val="C00000"/>
                </a:solidFill>
                <a:latin typeface="Adobe Caslon Pro Bold" pitchFamily="18" charset="0"/>
              </a:rPr>
              <a:t>selecting</a:t>
            </a:r>
            <a:r>
              <a:rPr lang="en-US" sz="2600" dirty="0" smtClean="0">
                <a:latin typeface="Adobe Caslon Pro Bold" pitchFamily="18" charset="0"/>
              </a:rPr>
              <a:t> the </a:t>
            </a:r>
            <a:r>
              <a:rPr lang="en-US" sz="2600" b="1" dirty="0" smtClean="0">
                <a:solidFill>
                  <a:srgbClr val="C00000"/>
                </a:solidFill>
                <a:latin typeface="Adobe Caslon Pro Bold" pitchFamily="18" charset="0"/>
              </a:rPr>
              <a:t>best qualified candidate</a:t>
            </a:r>
            <a:r>
              <a:rPr lang="en-US" sz="2600" dirty="0" smtClean="0">
                <a:latin typeface="Adobe Caslon Pro Bold" pitchFamily="18" charset="0"/>
              </a:rPr>
              <a:t> for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the job</a:t>
            </a:r>
            <a:endParaRPr lang="en-US" sz="2600" b="1" i="1" dirty="0">
              <a:solidFill>
                <a:srgbClr val="C00000"/>
              </a:solidFill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Six Steps of R &amp; S Process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46342" y="2033706"/>
            <a:ext cx="39639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What is R&amp;S process?</a:t>
            </a:r>
          </a:p>
        </p:txBody>
      </p:sp>
    </p:spTree>
    <p:extLst>
      <p:ext uri="{BB962C8B-B14F-4D97-AF65-F5344CB8AC3E}">
        <p14:creationId xmlns:p14="http://schemas.microsoft.com/office/powerpoint/2010/main" val="174530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14517" y="2651760"/>
            <a:ext cx="4031101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Decide 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what positions </a:t>
            </a:r>
            <a:r>
              <a:rPr lang="en-US" sz="2600" dirty="0" smtClean="0">
                <a:latin typeface="Adobe Caslon Pro Bold" pitchFamily="18" charset="0"/>
              </a:rPr>
              <a:t>you’ll have to fill,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through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human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resource planning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and forecasting</a:t>
            </a:r>
            <a:endParaRPr lang="en-US" sz="2600" b="1" i="1" dirty="0">
              <a:solidFill>
                <a:srgbClr val="FF0000"/>
              </a:solidFill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Six Steps of R &amp; S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4593291" y="2102697"/>
            <a:ext cx="14760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Step 1</a:t>
            </a:r>
          </a:p>
        </p:txBody>
      </p:sp>
    </p:spTree>
    <p:extLst>
      <p:ext uri="{BB962C8B-B14F-4D97-AF65-F5344CB8AC3E}">
        <p14:creationId xmlns:p14="http://schemas.microsoft.com/office/powerpoint/2010/main" val="40606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88586" y="2571899"/>
            <a:ext cx="349765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Build 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a pool of </a:t>
            </a:r>
          </a:p>
          <a:p>
            <a:pPr lvl="0" eaLnBrk="1" hangingPunct="1"/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candidates </a:t>
            </a:r>
            <a:r>
              <a:rPr lang="en-US" sz="2600" dirty="0" smtClean="0">
                <a:latin typeface="Adobe Caslon Pro Bold" pitchFamily="18" charset="0"/>
              </a:rPr>
              <a:t>for these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jobs by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recruiting</a:t>
            </a:r>
            <a:r>
              <a:rPr lang="en-US" sz="2600" dirty="0" smtClean="0">
                <a:latin typeface="Adobe Caslon Pro Bold" pitchFamily="18" charset="0"/>
              </a:rPr>
              <a:t>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internal and/or external candidates</a:t>
            </a:r>
            <a:endParaRPr lang="en-US" sz="2600" b="1" i="1" dirty="0">
              <a:solidFill>
                <a:srgbClr val="FF0000"/>
              </a:solidFill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Six Steps of R &amp; S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0" y="2039233"/>
            <a:ext cx="13991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 Step 2</a:t>
            </a:r>
          </a:p>
        </p:txBody>
      </p:sp>
    </p:spTree>
    <p:extLst>
      <p:ext uri="{BB962C8B-B14F-4D97-AF65-F5344CB8AC3E}">
        <p14:creationId xmlns:p14="http://schemas.microsoft.com/office/powerpoint/2010/main" val="84926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67708" y="2884932"/>
            <a:ext cx="3497659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Have candidates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complete application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forms for selection</a:t>
            </a:r>
            <a:r>
              <a:rPr lang="en-US" sz="2600" dirty="0" smtClean="0">
                <a:solidFill>
                  <a:srgbClr val="FF0000"/>
                </a:solidFill>
                <a:latin typeface="Adobe Caslon Pro Bold" pitchFamily="18" charset="0"/>
              </a:rPr>
              <a:t>,</a:t>
            </a:r>
            <a:r>
              <a:rPr lang="en-US" sz="2600" dirty="0" smtClean="0">
                <a:latin typeface="Adobe Caslon Pro Bold" pitchFamily="18" charset="0"/>
              </a:rPr>
              <a:t>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and perhaps undergo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an 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initial screening</a:t>
            </a:r>
            <a:endParaRPr lang="en-US" sz="2600" b="1" dirty="0">
              <a:solidFill>
                <a:srgbClr val="FF0000"/>
              </a:solidFill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Six Steps of R &amp; S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4688587" y="2283988"/>
            <a:ext cx="1360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Step 3</a:t>
            </a:r>
          </a:p>
        </p:txBody>
      </p:sp>
    </p:spTree>
    <p:extLst>
      <p:ext uri="{BB962C8B-B14F-4D97-AF65-F5344CB8AC3E}">
        <p14:creationId xmlns:p14="http://schemas.microsoft.com/office/powerpoint/2010/main" val="327747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27369" y="2402463"/>
            <a:ext cx="3497659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Use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selection tools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like employment </a:t>
            </a:r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tests</a:t>
            </a:r>
            <a:r>
              <a:rPr lang="en-US" sz="2600" dirty="0" smtClean="0">
                <a:latin typeface="Adobe Caslon Pro Bold" pitchFamily="18" charset="0"/>
              </a:rPr>
              <a:t>, background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investigations, physical exams, etc.,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to identify 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viable candidates</a:t>
            </a:r>
            <a:endParaRPr lang="en-US" sz="2600" b="1" dirty="0">
              <a:solidFill>
                <a:srgbClr val="FF0000"/>
              </a:solidFill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Six Steps of R &amp; S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4688586" y="1874520"/>
            <a:ext cx="1321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Step 4</a:t>
            </a:r>
          </a:p>
        </p:txBody>
      </p:sp>
    </p:spTree>
    <p:extLst>
      <p:ext uri="{BB962C8B-B14F-4D97-AF65-F5344CB8AC3E}">
        <p14:creationId xmlns:p14="http://schemas.microsoft.com/office/powerpoint/2010/main" val="80282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27369" y="2884932"/>
            <a:ext cx="3497659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Conduct </a:t>
            </a:r>
            <a:r>
              <a:rPr lang="en-US" sz="2600" dirty="0">
                <a:latin typeface="Adobe Caslon Pro Bold" pitchFamily="18" charset="0"/>
              </a:rPr>
              <a:t>series of </a:t>
            </a:r>
            <a:endParaRPr lang="en-US" sz="2600" dirty="0" smtClean="0">
              <a:latin typeface="Adobe Caslon Pro Bold" pitchFamily="18" charset="0"/>
            </a:endParaRP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interviews</a:t>
            </a:r>
            <a:r>
              <a:rPr lang="en-US" sz="2600" dirty="0" smtClean="0">
                <a:latin typeface="Adobe Caslon Pro Bold" pitchFamily="18" charset="0"/>
              </a:rPr>
              <a:t> and make 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selection decision </a:t>
            </a:r>
            <a:r>
              <a:rPr lang="en-US" sz="2600" dirty="0" smtClean="0">
                <a:latin typeface="Adobe Caslon Pro Bold" pitchFamily="18" charset="0"/>
              </a:rPr>
              <a:t>and decide who to make an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offer</a:t>
            </a:r>
            <a:endParaRPr lang="en-US" sz="2600" b="1" dirty="0">
              <a:solidFill>
                <a:srgbClr val="FF0000"/>
              </a:solidFill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Six Steps of R &amp; S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4727369" y="2361712"/>
            <a:ext cx="1243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Step 5</a:t>
            </a:r>
          </a:p>
        </p:txBody>
      </p:sp>
    </p:spTree>
    <p:extLst>
      <p:ext uri="{BB962C8B-B14F-4D97-AF65-F5344CB8AC3E}">
        <p14:creationId xmlns:p14="http://schemas.microsoft.com/office/powerpoint/2010/main" val="45528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27369" y="2651760"/>
            <a:ext cx="3497659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Make 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new employees </a:t>
            </a:r>
          </a:p>
          <a:p>
            <a:pPr lvl="0" eaLnBrk="1" hangingPunct="1"/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feel</a:t>
            </a:r>
            <a:r>
              <a:rPr lang="en-US" sz="2600" dirty="0" smtClean="0">
                <a:latin typeface="Adobe Caslon Pro Bold" pitchFamily="18" charset="0"/>
              </a:rPr>
              <a:t> </a:t>
            </a:r>
            <a:r>
              <a:rPr lang="en-US" sz="2600" b="1" dirty="0" smtClean="0">
                <a:solidFill>
                  <a:srgbClr val="FF0000"/>
                </a:solidFill>
                <a:latin typeface="Adobe Caslon Pro Bold" pitchFamily="18" charset="0"/>
              </a:rPr>
              <a:t>welcome</a:t>
            </a:r>
            <a:r>
              <a:rPr lang="en-US" sz="2600" dirty="0" smtClean="0">
                <a:latin typeface="Adobe Caslon Pro Bold" pitchFamily="18" charset="0"/>
              </a:rPr>
              <a:t> can be accomplished by </a:t>
            </a:r>
          </a:p>
          <a:p>
            <a:pPr lvl="0" eaLnBrk="1" hangingPunct="1"/>
            <a:r>
              <a:rPr lang="en-US" sz="2600" b="1" i="1" dirty="0" smtClean="0">
                <a:solidFill>
                  <a:srgbClr val="FF0000"/>
                </a:solidFill>
                <a:latin typeface="Adobe Caslon Pro Bold" pitchFamily="18" charset="0"/>
              </a:rPr>
              <a:t>orienting </a:t>
            </a:r>
            <a:r>
              <a:rPr lang="en-US" sz="2600" dirty="0" smtClean="0">
                <a:latin typeface="Adobe Caslon Pro Bold" pitchFamily="18" charset="0"/>
              </a:rPr>
              <a:t>them to the organization</a:t>
            </a:r>
            <a:endParaRPr lang="en-US" sz="2600" b="1" dirty="0">
              <a:solidFill>
                <a:srgbClr val="FF0000"/>
              </a:solidFill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Six Steps of R &amp; S 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4707716" y="2128540"/>
            <a:ext cx="1204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Step 6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384" y="5760720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99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3524" y="268069"/>
            <a:ext cx="82335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Key Concepts in R &amp; 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04688" y="2807208"/>
            <a:ext cx="244868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Key Concepts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in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Recruitment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and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Selection</a:t>
            </a:r>
          </a:p>
        </p:txBody>
      </p:sp>
    </p:spTree>
    <p:extLst>
      <p:ext uri="{BB962C8B-B14F-4D97-AF65-F5344CB8AC3E}">
        <p14:creationId xmlns:p14="http://schemas.microsoft.com/office/powerpoint/2010/main" val="271345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05715" y="2931572"/>
            <a:ext cx="359703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800" dirty="0" smtClean="0">
                <a:latin typeface="Adobe Caslon Pro Bold" pitchFamily="18" charset="0"/>
              </a:rPr>
              <a:t>“The </a:t>
            </a:r>
            <a:r>
              <a:rPr lang="en-US" sz="2800" dirty="0">
                <a:latin typeface="Adobe Caslon Pro Bold" pitchFamily="18" charset="0"/>
              </a:rPr>
              <a:t>process of </a:t>
            </a:r>
            <a:r>
              <a:rPr lang="en-US" sz="2800" b="1" i="1" dirty="0" smtClean="0">
                <a:solidFill>
                  <a:srgbClr val="FF0000"/>
                </a:solidFill>
                <a:latin typeface="Adobe Caslon Pro Bold" pitchFamily="18" charset="0"/>
              </a:rPr>
              <a:t>deciding what positions </a:t>
            </a:r>
            <a:r>
              <a:rPr lang="en-US" sz="2800" dirty="0" smtClean="0">
                <a:latin typeface="Adobe Caslon Pro Bold" pitchFamily="18" charset="0"/>
              </a:rPr>
              <a:t>the firm will have to fill, and </a:t>
            </a:r>
            <a:r>
              <a:rPr lang="en-US" sz="2800" b="1" i="1" dirty="0" smtClean="0">
                <a:solidFill>
                  <a:srgbClr val="FF0000"/>
                </a:solidFill>
                <a:latin typeface="Adobe Caslon Pro Bold" pitchFamily="18" charset="0"/>
              </a:rPr>
              <a:t>how</a:t>
            </a:r>
            <a:r>
              <a:rPr lang="en-US" sz="2800" dirty="0" smtClean="0">
                <a:latin typeface="Adobe Caslon Pro Bold" pitchFamily="18" charset="0"/>
              </a:rPr>
              <a:t> to fill them”</a:t>
            </a:r>
            <a:endParaRPr lang="en-US" sz="2800" dirty="0"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Key Concepts in R &amp; 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58289" y="2340864"/>
            <a:ext cx="3691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What is HR Planning?</a:t>
            </a:r>
          </a:p>
        </p:txBody>
      </p:sp>
    </p:spTree>
    <p:extLst>
      <p:ext uri="{BB962C8B-B14F-4D97-AF65-F5344CB8AC3E}">
        <p14:creationId xmlns:p14="http://schemas.microsoft.com/office/powerpoint/2010/main" val="404399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882896" y="3403890"/>
            <a:ext cx="390276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 dirty="0" smtClean="0">
                <a:solidFill>
                  <a:srgbClr val="C00000"/>
                </a:solidFill>
                <a:latin typeface="Adobe Caslon Pro Bold" pitchFamily="18" charset="0"/>
                <a:cs typeface="Courier New" panose="02070309020205020404" pitchFamily="49" charset="0"/>
              </a:rPr>
              <a:t>Dr Aman Ullah</a:t>
            </a:r>
          </a:p>
          <a:p>
            <a:pPr eaLnBrk="1" hangingPunct="1"/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PhD in HRM</a:t>
            </a:r>
          </a:p>
          <a:p>
            <a:pPr eaLnBrk="1" hangingPunct="1"/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Deakin Business School</a:t>
            </a:r>
          </a:p>
          <a:p>
            <a:pPr eaLnBrk="1" hangingPunct="1"/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Deakin University</a:t>
            </a:r>
          </a:p>
          <a:p>
            <a:pPr eaLnBrk="1" hangingPunct="1"/>
            <a:r>
              <a:rPr lang="en-US" sz="2600" dirty="0" smtClean="0">
                <a:latin typeface="Adobe Caslon Pro Bold" pitchFamily="18" charset="0"/>
                <a:cs typeface="Courier New" panose="02070309020205020404" pitchFamily="49" charset="0"/>
              </a:rPr>
              <a:t>Australia</a:t>
            </a:r>
            <a:endParaRPr lang="en-US" sz="2600" dirty="0">
              <a:latin typeface="Adobe Caslon Pro Bold" pitchFamily="18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10043" y="2241721"/>
            <a:ext cx="39367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Resource Person’s Introduction</a:t>
            </a:r>
            <a:endParaRPr lang="en-US" sz="28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57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88586" y="2679802"/>
            <a:ext cx="3410741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“The </a:t>
            </a:r>
            <a:r>
              <a:rPr lang="en-US" sz="2600" dirty="0">
                <a:latin typeface="Adobe Caslon Pro Bold" pitchFamily="18" charset="0"/>
              </a:rPr>
              <a:t>process of </a:t>
            </a:r>
            <a:r>
              <a:rPr lang="en-US" sz="2600" b="1" i="1" dirty="0">
                <a:solidFill>
                  <a:srgbClr val="FF0000"/>
                </a:solidFill>
                <a:latin typeface="Adobe Caslon Pro Bold" pitchFamily="18" charset="0"/>
              </a:rPr>
              <a:t>seeking </a:t>
            </a:r>
            <a:r>
              <a:rPr lang="en-US" sz="2600" dirty="0">
                <a:latin typeface="Adobe Caslon Pro Bold" pitchFamily="18" charset="0"/>
              </a:rPr>
              <a:t>and </a:t>
            </a:r>
            <a:r>
              <a:rPr lang="en-US" sz="2600" b="1" i="1" dirty="0">
                <a:solidFill>
                  <a:srgbClr val="FF0000"/>
                </a:solidFill>
                <a:latin typeface="Adobe Caslon Pro Bold" pitchFamily="18" charset="0"/>
              </a:rPr>
              <a:t>attracting</a:t>
            </a:r>
            <a:r>
              <a:rPr lang="en-US" sz="2600" dirty="0">
                <a:latin typeface="Adobe Caslon Pro Bold" pitchFamily="18" charset="0"/>
              </a:rPr>
              <a:t> a pool of qualified applicants from which </a:t>
            </a:r>
            <a:r>
              <a:rPr lang="en-US" sz="2600" dirty="0">
                <a:solidFill>
                  <a:srgbClr val="FF0000"/>
                </a:solidFill>
                <a:latin typeface="Adobe Caslon Pro Bold" pitchFamily="18" charset="0"/>
              </a:rPr>
              <a:t>candidates for job vacancies</a:t>
            </a:r>
            <a:r>
              <a:rPr lang="en-US" sz="2600" dirty="0">
                <a:latin typeface="Adobe Caslon Pro Bold" pitchFamily="18" charset="0"/>
              </a:rPr>
              <a:t> can be </a:t>
            </a:r>
            <a:r>
              <a:rPr lang="en-US" sz="2600" dirty="0" smtClean="0">
                <a:latin typeface="Adobe Caslon Pro Bold" pitchFamily="18" charset="0"/>
              </a:rPr>
              <a:t>selected”</a:t>
            </a:r>
            <a:endParaRPr lang="en-US" sz="2600" dirty="0">
              <a:latin typeface="Adobe Caslon Pro Bol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Key Concepts in R &amp; 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09223" y="2156582"/>
            <a:ext cx="3865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What is Recruitment?</a:t>
            </a:r>
          </a:p>
        </p:txBody>
      </p:sp>
    </p:spTree>
    <p:extLst>
      <p:ext uri="{BB962C8B-B14F-4D97-AF65-F5344CB8AC3E}">
        <p14:creationId xmlns:p14="http://schemas.microsoft.com/office/powerpoint/2010/main" val="109023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05509" y="2833060"/>
            <a:ext cx="3274024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600" dirty="0" smtClean="0">
                <a:latin typeface="Adobe Caslon Pro Bold" pitchFamily="18" charset="0"/>
              </a:rPr>
              <a:t>“</a:t>
            </a:r>
            <a:r>
              <a:rPr lang="en-AU" altLang="en-US" sz="2600" dirty="0" smtClean="0">
                <a:latin typeface="Adobe Caslon Pro Bold" pitchFamily="18" charset="0"/>
              </a:rPr>
              <a:t>The </a:t>
            </a:r>
            <a:r>
              <a:rPr lang="en-AU" altLang="en-US" sz="2600" dirty="0">
                <a:latin typeface="Adobe Caslon Pro Bold" pitchFamily="18" charset="0"/>
              </a:rPr>
              <a:t>process of </a:t>
            </a:r>
            <a:r>
              <a:rPr lang="en-AU" altLang="en-US" sz="2600" b="1" i="1" dirty="0">
                <a:solidFill>
                  <a:srgbClr val="FF0000"/>
                </a:solidFill>
                <a:latin typeface="Adobe Caslon Pro Bold" pitchFamily="18" charset="0"/>
              </a:rPr>
              <a:t>choosing</a:t>
            </a:r>
            <a:r>
              <a:rPr lang="en-AU" altLang="en-US" sz="2600" dirty="0">
                <a:latin typeface="Adobe Caslon Pro Bold" pitchFamily="18" charset="0"/>
              </a:rPr>
              <a:t> from a group of applicants the </a:t>
            </a:r>
            <a:r>
              <a:rPr lang="en-AU" altLang="en-US" sz="2600" b="1" i="1" dirty="0">
                <a:solidFill>
                  <a:srgbClr val="FF0000"/>
                </a:solidFill>
                <a:latin typeface="Adobe Caslon Pro Bold" pitchFamily="18" charset="0"/>
              </a:rPr>
              <a:t>best qualified candidate</a:t>
            </a:r>
            <a:r>
              <a:rPr lang="en-US" sz="2600" dirty="0">
                <a:latin typeface="Adobe Caslon Pro Bold" pitchFamily="18" charset="0"/>
              </a:rPr>
              <a:t>”</a:t>
            </a: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Key Concepts in R &amp; 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05509" y="2291160"/>
            <a:ext cx="327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What is Selection?</a:t>
            </a:r>
          </a:p>
        </p:txBody>
      </p:sp>
    </p:spTree>
    <p:extLst>
      <p:ext uri="{BB962C8B-B14F-4D97-AF65-F5344CB8AC3E}">
        <p14:creationId xmlns:p14="http://schemas.microsoft.com/office/powerpoint/2010/main" val="46437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88586" y="2496312"/>
            <a:ext cx="3362871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600" dirty="0" smtClean="0">
                <a:latin typeface="Adobe Caslon Pro Bold"/>
              </a:rPr>
              <a:t>“</a:t>
            </a:r>
            <a:r>
              <a:rPr lang="en-AU" altLang="en-US" sz="2600" dirty="0" smtClean="0">
                <a:latin typeface="Adobe Caslon Pro Bold"/>
              </a:rPr>
              <a:t>An interview is a selection procedure designed to </a:t>
            </a:r>
            <a:r>
              <a:rPr lang="en-AU" altLang="en-US" sz="2600" b="1" i="1" dirty="0" smtClean="0">
                <a:solidFill>
                  <a:srgbClr val="FF0000"/>
                </a:solidFill>
                <a:latin typeface="Adobe Caslon Pro Bold"/>
              </a:rPr>
              <a:t>predict future job performance </a:t>
            </a:r>
            <a:r>
              <a:rPr lang="en-AU" altLang="en-US" sz="2600" dirty="0" smtClean="0">
                <a:latin typeface="Adobe Caslon Pro Bold"/>
              </a:rPr>
              <a:t>on the basis of applicant’s </a:t>
            </a:r>
            <a:r>
              <a:rPr lang="en-AU" altLang="en-US" sz="2600" b="1" dirty="0" smtClean="0">
                <a:solidFill>
                  <a:srgbClr val="FF0000"/>
                </a:solidFill>
                <a:latin typeface="Adobe Caslon Pro Bold"/>
              </a:rPr>
              <a:t>verbal and non-verbal responses</a:t>
            </a:r>
            <a:r>
              <a:rPr lang="en-AU" altLang="en-US" sz="2600" dirty="0" smtClean="0">
                <a:latin typeface="Adobe Caslon Pro Bold"/>
              </a:rPr>
              <a:t> to </a:t>
            </a:r>
            <a:r>
              <a:rPr lang="en-AU" altLang="en-US" sz="2600" b="1" dirty="0" smtClean="0">
                <a:solidFill>
                  <a:srgbClr val="FF0000"/>
                </a:solidFill>
                <a:latin typeface="Adobe Caslon Pro Bold"/>
              </a:rPr>
              <a:t>verbal inquiries</a:t>
            </a:r>
            <a:r>
              <a:rPr lang="en-US" sz="2600" dirty="0" smtClean="0">
                <a:latin typeface="Adobe Caslon Pro Bold"/>
              </a:rPr>
              <a:t>”</a:t>
            </a:r>
            <a:endParaRPr lang="en-US" sz="2600" dirty="0">
              <a:latin typeface="Adobe Caslon Pro Bold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Key Concepts in R &amp; 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1865631"/>
            <a:ext cx="3807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What is an Interview?</a:t>
            </a:r>
          </a:p>
        </p:txBody>
      </p:sp>
    </p:spTree>
    <p:extLst>
      <p:ext uri="{BB962C8B-B14F-4D97-AF65-F5344CB8AC3E}">
        <p14:creationId xmlns:p14="http://schemas.microsoft.com/office/powerpoint/2010/main" val="421534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88587" y="1995541"/>
            <a:ext cx="353644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 smtClean="0">
                <a:latin typeface="Adobe Caslon Pro Bold"/>
              </a:rPr>
              <a:t>“</a:t>
            </a:r>
            <a:r>
              <a:rPr lang="en-AU" altLang="en-US" sz="2800" dirty="0">
                <a:latin typeface="Adobe Caslon Pro Bold"/>
              </a:rPr>
              <a:t>An employee orientation is </a:t>
            </a:r>
            <a:r>
              <a:rPr lang="en-US" altLang="en-US" sz="2800" dirty="0">
                <a:latin typeface="Adobe Caslon Pro Bold"/>
              </a:rPr>
              <a:t>an initial process that provides </a:t>
            </a:r>
            <a:r>
              <a:rPr lang="en-US" altLang="en-US" sz="2800" b="1" i="1" dirty="0">
                <a:solidFill>
                  <a:srgbClr val="FF0000"/>
                </a:solidFill>
                <a:latin typeface="Adobe Caslon Pro Bold"/>
              </a:rPr>
              <a:t>easy access </a:t>
            </a:r>
            <a:r>
              <a:rPr lang="en-US" altLang="en-US" sz="2800" dirty="0">
                <a:latin typeface="Adobe Caslon Pro Bold"/>
              </a:rPr>
              <a:t>to </a:t>
            </a:r>
            <a:r>
              <a:rPr lang="en-US" altLang="en-US" sz="2800" b="1" i="1" dirty="0">
                <a:solidFill>
                  <a:srgbClr val="FF0000"/>
                </a:solidFill>
                <a:latin typeface="Adobe Caslon Pro Bold"/>
              </a:rPr>
              <a:t>basic information</a:t>
            </a:r>
            <a:r>
              <a:rPr lang="en-US" altLang="en-US" sz="2800" dirty="0">
                <a:latin typeface="Adobe Caslon Pro Bold"/>
              </a:rPr>
              <a:t>, programs and services, </a:t>
            </a:r>
            <a:r>
              <a:rPr lang="en-US" altLang="en-US" sz="2800" dirty="0" smtClean="0">
                <a:latin typeface="Adobe Caslon Pro Bold"/>
              </a:rPr>
              <a:t>and </a:t>
            </a:r>
            <a:r>
              <a:rPr lang="en-US" altLang="en-US" sz="2800" b="1" i="1" dirty="0">
                <a:solidFill>
                  <a:srgbClr val="FF0000"/>
                </a:solidFill>
                <a:latin typeface="Adobe Caslon Pro Bold"/>
              </a:rPr>
              <a:t>allows new employees</a:t>
            </a:r>
            <a:r>
              <a:rPr lang="en-US" altLang="en-US" sz="2800" dirty="0">
                <a:latin typeface="Adobe Caslon Pro Bold"/>
              </a:rPr>
              <a:t> to take an </a:t>
            </a:r>
            <a:r>
              <a:rPr lang="en-US" altLang="en-US" sz="2800" b="1" i="1" dirty="0">
                <a:solidFill>
                  <a:srgbClr val="FF0000"/>
                </a:solidFill>
                <a:latin typeface="Adobe Caslon Pro Bold"/>
              </a:rPr>
              <a:t>active role</a:t>
            </a:r>
            <a:r>
              <a:rPr lang="en-US" altLang="en-US" sz="2800" dirty="0">
                <a:latin typeface="Adobe Caslon Pro Bold"/>
              </a:rPr>
              <a:t> in their organization</a:t>
            </a:r>
            <a:r>
              <a:rPr lang="en-US" sz="2800" dirty="0" smtClean="0">
                <a:latin typeface="Adobe Caslon Pro Bold"/>
              </a:rPr>
              <a:t>”</a:t>
            </a:r>
            <a:endParaRPr lang="en-US" sz="2800" dirty="0">
              <a:latin typeface="Adobe Caslon Pro Bold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3524" y="268069"/>
            <a:ext cx="78501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800" dirty="0" smtClean="0">
                <a:solidFill>
                  <a:prstClr val="black"/>
                </a:solidFill>
                <a:latin typeface="Britannic Bold" panose="020B0903060703020204" pitchFamily="34" charset="0"/>
                <a:cs typeface="Arial" pitchFamily="34" charset="0"/>
              </a:rPr>
              <a:t>Key Concepts in R &amp; S</a:t>
            </a:r>
            <a:endParaRPr lang="en-US" sz="3800" dirty="0">
              <a:solidFill>
                <a:prstClr val="black"/>
              </a:solidFill>
              <a:latin typeface="Britannic Bold" panose="020B0903060703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1" y="1465224"/>
            <a:ext cx="3769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What is </a:t>
            </a:r>
            <a:r>
              <a:rPr lang="en-US" sz="27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an</a:t>
            </a:r>
            <a:r>
              <a:rPr lang="en-US" sz="27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 Orientation?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212" y="5697571"/>
            <a:ext cx="8477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93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6928" y="1952244"/>
            <a:ext cx="3657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C8C16"/>
              </a:buClr>
              <a:buFont typeface="+mj-lt"/>
              <a:buAutoNum type="arabicPeriod"/>
            </a:pPr>
            <a:endParaRPr lang="en-US" sz="2700" dirty="0" smtClean="0">
              <a:latin typeface="Adobe Caslon Pro Bol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80922" y="2054912"/>
            <a:ext cx="370360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Course Modules</a:t>
            </a: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813076" y="2574036"/>
            <a:ext cx="3735324" cy="349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600" dirty="0" smtClean="0">
                <a:latin typeface="Adobe Caslon Pro Bold" pitchFamily="18" charset="0"/>
              </a:rPr>
              <a:t>1. HR Planning</a:t>
            </a:r>
          </a:p>
          <a:p>
            <a:pPr eaLnBrk="1" hangingPunct="1">
              <a:lnSpc>
                <a:spcPct val="150000"/>
              </a:lnSpc>
            </a:pPr>
            <a:r>
              <a:rPr lang="en-US" sz="2600" dirty="0" smtClean="0">
                <a:latin typeface="Adobe Caslon Pro Bold" pitchFamily="18" charset="0"/>
              </a:rPr>
              <a:t>2. Recruiting Employees</a:t>
            </a:r>
          </a:p>
          <a:p>
            <a:pPr eaLnBrk="1" hangingPunct="1">
              <a:lnSpc>
                <a:spcPct val="150000"/>
              </a:lnSpc>
            </a:pPr>
            <a:r>
              <a:rPr lang="en-US" sz="2600" dirty="0" smtClean="0">
                <a:latin typeface="Adobe Caslon Pro Bold" pitchFamily="18" charset="0"/>
              </a:rPr>
              <a:t>3. </a:t>
            </a:r>
            <a:r>
              <a:rPr lang="en-US" sz="2400" dirty="0" smtClean="0">
                <a:latin typeface="Adobe Caslon Pro Bold" pitchFamily="18" charset="0"/>
              </a:rPr>
              <a:t>Interviewing Employees</a:t>
            </a:r>
          </a:p>
          <a:p>
            <a:pPr eaLnBrk="1" hangingPunct="1">
              <a:lnSpc>
                <a:spcPct val="150000"/>
              </a:lnSpc>
            </a:pPr>
            <a:r>
              <a:rPr lang="en-US" sz="2600" dirty="0" smtClean="0">
                <a:latin typeface="Adobe Caslon Pro Bold" pitchFamily="18" charset="0"/>
              </a:rPr>
              <a:t>4. Selecting Employees</a:t>
            </a:r>
          </a:p>
          <a:p>
            <a:pPr eaLnBrk="1" hangingPunct="1">
              <a:lnSpc>
                <a:spcPct val="150000"/>
              </a:lnSpc>
            </a:pPr>
            <a:r>
              <a:rPr lang="en-US" sz="2600" dirty="0" smtClean="0">
                <a:latin typeface="Adobe Caslon Pro Bold" pitchFamily="18" charset="0"/>
              </a:rPr>
              <a:t>5. Orienting Employees</a:t>
            </a:r>
          </a:p>
          <a:p>
            <a:pPr eaLnBrk="1" hangingPunct="1"/>
            <a:endParaRPr lang="en-US" sz="2600" dirty="0">
              <a:latin typeface="Adobe Caslon Pro Bol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34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882896" y="1796796"/>
            <a:ext cx="3497580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500" dirty="0" smtClean="0">
                <a:latin typeface="Adobe Caslon Pro Bold" pitchFamily="18" charset="0"/>
              </a:rPr>
              <a:t>- Describe the personnel   </a:t>
            </a:r>
          </a:p>
          <a:p>
            <a:pPr lvl="0" eaLnBrk="1" hangingPunct="1"/>
            <a:r>
              <a:rPr lang="en-US" sz="2500" dirty="0" smtClean="0">
                <a:latin typeface="Adobe Caslon Pro Bold" pitchFamily="18" charset="0"/>
              </a:rPr>
              <a:t>   planning and      </a:t>
            </a:r>
          </a:p>
          <a:p>
            <a:pPr lvl="0" eaLnBrk="1" hangingPunct="1"/>
            <a:r>
              <a:rPr lang="en-US" sz="2500" dirty="0">
                <a:latin typeface="Adobe Caslon Pro Bold" pitchFamily="18" charset="0"/>
              </a:rPr>
              <a:t> </a:t>
            </a:r>
            <a:r>
              <a:rPr lang="en-US" sz="2500" dirty="0" smtClean="0">
                <a:latin typeface="Adobe Caslon Pro Bold" pitchFamily="18" charset="0"/>
              </a:rPr>
              <a:t>  forecasting</a:t>
            </a:r>
          </a:p>
          <a:p>
            <a:pPr lvl="0" eaLnBrk="1" hangingPunct="1"/>
            <a:r>
              <a:rPr lang="en-US" sz="2500" dirty="0" smtClean="0">
                <a:latin typeface="Adobe Caslon Pro Bold" pitchFamily="18" charset="0"/>
              </a:rPr>
              <a:t>- Describe the   </a:t>
            </a:r>
          </a:p>
          <a:p>
            <a:pPr lvl="0" eaLnBrk="1" hangingPunct="1"/>
            <a:r>
              <a:rPr lang="en-US" sz="2500" dirty="0">
                <a:latin typeface="Adobe Caslon Pro Bold" pitchFamily="18" charset="0"/>
              </a:rPr>
              <a:t> </a:t>
            </a:r>
            <a:r>
              <a:rPr lang="en-US" sz="2500" dirty="0" smtClean="0">
                <a:latin typeface="Adobe Caslon Pro Bold" pitchFamily="18" charset="0"/>
              </a:rPr>
              <a:t>  recruitment process</a:t>
            </a:r>
          </a:p>
          <a:p>
            <a:pPr lvl="0" eaLnBrk="1" hangingPunct="1"/>
            <a:r>
              <a:rPr lang="en-US" sz="2500" dirty="0" smtClean="0">
                <a:latin typeface="Adobe Caslon Pro Bold" pitchFamily="18" charset="0"/>
              </a:rPr>
              <a:t>- Explain the strategic  </a:t>
            </a:r>
          </a:p>
          <a:p>
            <a:pPr lvl="0" eaLnBrk="1" hangingPunct="1"/>
            <a:r>
              <a:rPr lang="en-US" sz="2500" dirty="0" smtClean="0">
                <a:latin typeface="Adobe Caslon Pro Bold" pitchFamily="18" charset="0"/>
              </a:rPr>
              <a:t>   recruitment</a:t>
            </a:r>
          </a:p>
          <a:p>
            <a:pPr lvl="0" eaLnBrk="1" hangingPunct="1"/>
            <a:r>
              <a:rPr lang="en-US" sz="2500" dirty="0" smtClean="0">
                <a:latin typeface="Adobe Caslon Pro Bold" pitchFamily="18" charset="0"/>
              </a:rPr>
              <a:t>- Discuss the major </a:t>
            </a:r>
          </a:p>
          <a:p>
            <a:pPr lvl="0" eaLnBrk="1" hangingPunct="1"/>
            <a:r>
              <a:rPr lang="en-US" sz="2500" dirty="0">
                <a:latin typeface="Adobe Caslon Pro Bold" pitchFamily="18" charset="0"/>
              </a:rPr>
              <a:t> </a:t>
            </a:r>
            <a:r>
              <a:rPr lang="en-US" sz="2500" dirty="0" smtClean="0">
                <a:latin typeface="Adobe Caslon Pro Bold" pitchFamily="18" charset="0"/>
              </a:rPr>
              <a:t>   internal and external  </a:t>
            </a:r>
          </a:p>
          <a:p>
            <a:pPr lvl="0" eaLnBrk="1" hangingPunct="1"/>
            <a:r>
              <a:rPr lang="en-US" sz="2500" dirty="0">
                <a:latin typeface="Adobe Caslon Pro Bold" pitchFamily="18" charset="0"/>
              </a:rPr>
              <a:t> </a:t>
            </a:r>
            <a:r>
              <a:rPr lang="en-US" sz="2500" dirty="0" smtClean="0">
                <a:latin typeface="Adobe Caslon Pro Bold" pitchFamily="18" charset="0"/>
              </a:rPr>
              <a:t>   recruitment sources of    </a:t>
            </a:r>
          </a:p>
          <a:p>
            <a:pPr lvl="0" eaLnBrk="1" hangingPunct="1"/>
            <a:r>
              <a:rPr lang="en-US" sz="2500" dirty="0">
                <a:latin typeface="Adobe Caslon Pro Bold" pitchFamily="18" charset="0"/>
              </a:rPr>
              <a:t> </a:t>
            </a:r>
            <a:r>
              <a:rPr lang="en-US" sz="2500" dirty="0" smtClean="0">
                <a:latin typeface="Adobe Caslon Pro Bold" pitchFamily="18" charset="0"/>
              </a:rPr>
              <a:t>   human resources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38344" y="1195852"/>
            <a:ext cx="31072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Course Objectives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81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27448" y="1722037"/>
            <a:ext cx="374778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- Explain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the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recruitment     </a:t>
            </a:r>
          </a:p>
          <a:p>
            <a:pPr lvl="0" eaLnBrk="1" hangingPunct="1"/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 methods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and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   </a:t>
            </a:r>
          </a:p>
          <a:p>
            <a:pPr lvl="0" eaLnBrk="1" hangingPunct="1"/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 advantages </a:t>
            </a:r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and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  </a:t>
            </a:r>
          </a:p>
          <a:p>
            <a:pPr lvl="0" eaLnBrk="1" hangingPunct="1"/>
            <a:r>
              <a:rPr lang="en-US" sz="2600" dirty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</a:t>
            </a:r>
            <a:r>
              <a:rPr lang="en-US" sz="2600" dirty="0" smtClean="0">
                <a:solidFill>
                  <a:prstClr val="black"/>
                </a:solidFill>
                <a:latin typeface="Adobe Caslon Pro Bold" pitchFamily="18" charset="0"/>
                <a:cs typeface="+mn-cs"/>
              </a:rPr>
              <a:t>  disadvantages</a:t>
            </a:r>
          </a:p>
          <a:p>
            <a:pPr lvl="0" eaLnBrk="1" hangingPunct="1"/>
            <a:endParaRPr lang="en-US" sz="2600" dirty="0">
              <a:solidFill>
                <a:prstClr val="black"/>
              </a:solidFill>
              <a:latin typeface="Adobe Caslon Pro Bold" pitchFamily="18" charset="0"/>
              <a:cs typeface="+mn-cs"/>
            </a:endParaRP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- Explain the selection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process</a:t>
            </a:r>
          </a:p>
          <a:p>
            <a:pPr lvl="0" eaLnBrk="1" hangingPunct="1"/>
            <a:endParaRPr lang="en-US" sz="2600" dirty="0" smtClean="0">
              <a:latin typeface="Adobe Caslon Pro Bold" pitchFamily="18" charset="0"/>
            </a:endParaRP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-</a:t>
            </a:r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Understand the need for  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validation of employee  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selection procedures</a:t>
            </a:r>
          </a:p>
          <a:p>
            <a:pPr lvl="0" algn="just" eaLnBrk="1" hangingPunct="1"/>
            <a:endParaRPr lang="en-US" sz="2600" dirty="0">
              <a:latin typeface="Adobe Caslon Pro Bol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60620" y="1175004"/>
            <a:ext cx="31072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Course Objectives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48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865867" y="1978188"/>
            <a:ext cx="3670057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- Evaluate the </a:t>
            </a:r>
            <a:r>
              <a:rPr lang="en-US" sz="2600" dirty="0">
                <a:latin typeface="Adobe Caslon Pro Bold" pitchFamily="18" charset="0"/>
              </a:rPr>
              <a:t>use of </a:t>
            </a:r>
            <a:r>
              <a:rPr lang="en-US" sz="2600" dirty="0" smtClean="0">
                <a:latin typeface="Adobe Caslon Pro Bold" pitchFamily="18" charset="0"/>
              </a:rPr>
              <a:t>     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   employment </a:t>
            </a:r>
            <a:r>
              <a:rPr lang="en-US" sz="2600" dirty="0">
                <a:latin typeface="Adobe Caslon Pro Bold" pitchFamily="18" charset="0"/>
              </a:rPr>
              <a:t>tests in </a:t>
            </a:r>
            <a:r>
              <a:rPr lang="en-US" sz="2600" dirty="0" smtClean="0">
                <a:latin typeface="Adobe Caslon Pro Bold" pitchFamily="18" charset="0"/>
              </a:rPr>
              <a:t>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selection</a:t>
            </a:r>
            <a:endParaRPr lang="en-US" sz="2600" dirty="0">
              <a:latin typeface="Adobe Caslon Pro Bold" pitchFamily="18" charset="0"/>
            </a:endParaRP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- Appreciate </a:t>
            </a:r>
            <a:r>
              <a:rPr lang="en-US" sz="2600" dirty="0">
                <a:latin typeface="Adobe Caslon Pro Bold" pitchFamily="18" charset="0"/>
              </a:rPr>
              <a:t>the factors </a:t>
            </a:r>
            <a:r>
              <a:rPr lang="en-US" sz="2600" dirty="0" smtClean="0">
                <a:latin typeface="Adobe Caslon Pro Bold" pitchFamily="18" charset="0"/>
              </a:rPr>
              <a:t>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that </a:t>
            </a:r>
            <a:r>
              <a:rPr lang="en-US" sz="2600" dirty="0">
                <a:latin typeface="Adobe Caslon Pro Bold" pitchFamily="18" charset="0"/>
              </a:rPr>
              <a:t>may contribute in </a:t>
            </a:r>
            <a:r>
              <a:rPr lang="en-US" sz="2600" dirty="0" smtClean="0">
                <a:latin typeface="Adobe Caslon Pro Bold" pitchFamily="18" charset="0"/>
              </a:rPr>
              <a:t>   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   successful </a:t>
            </a:r>
            <a:r>
              <a:rPr lang="en-US" sz="2600" dirty="0">
                <a:latin typeface="Adobe Caslon Pro Bold" pitchFamily="18" charset="0"/>
              </a:rPr>
              <a:t>selection </a:t>
            </a:r>
            <a:r>
              <a:rPr lang="en-US" sz="2600" dirty="0" smtClean="0">
                <a:latin typeface="Adobe Caslon Pro Bold" pitchFamily="18" charset="0"/>
              </a:rPr>
              <a:t> 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interviewing</a:t>
            </a:r>
            <a:endParaRPr lang="en-US" sz="2600" dirty="0">
              <a:latin typeface="Adobe Caslon Pro Bold" pitchFamily="18" charset="0"/>
            </a:endParaRP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- Understand </a:t>
            </a:r>
            <a:r>
              <a:rPr lang="en-US" sz="2600" dirty="0">
                <a:latin typeface="Adobe Caslon Pro Bold" pitchFamily="18" charset="0"/>
              </a:rPr>
              <a:t>the </a:t>
            </a:r>
            <a:r>
              <a:rPr lang="en-US" sz="2600" dirty="0" smtClean="0">
                <a:latin typeface="Adobe Caslon Pro Bold" pitchFamily="18" charset="0"/>
              </a:rPr>
              <a:t>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objectives </a:t>
            </a:r>
            <a:r>
              <a:rPr lang="en-US" sz="2600" dirty="0">
                <a:latin typeface="Adobe Caslon Pro Bold" pitchFamily="18" charset="0"/>
              </a:rPr>
              <a:t>of orienting </a:t>
            </a:r>
            <a:r>
              <a:rPr lang="en-US" sz="2600" dirty="0" smtClean="0">
                <a:latin typeface="Adobe Caslon Pro Bold" pitchFamily="18" charset="0"/>
              </a:rPr>
              <a:t>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new employees</a:t>
            </a:r>
            <a:endParaRPr lang="en-US" sz="2600" dirty="0">
              <a:latin typeface="Adobe Caslon Pro Bol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60620" y="1429024"/>
            <a:ext cx="31072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Course Objectives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05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27448" y="1673531"/>
            <a:ext cx="3721765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500" i="1" dirty="0" smtClean="0">
                <a:latin typeface="Adobe Caslon Pro Bold" pitchFamily="18" charset="0"/>
              </a:rPr>
              <a:t>“Recruiting, </a:t>
            </a:r>
            <a:r>
              <a:rPr lang="en-US" sz="2500" i="1" dirty="0">
                <a:latin typeface="Adobe Caslon Pro Bold" pitchFamily="18" charset="0"/>
              </a:rPr>
              <a:t>Interviewing, Selecting and Orienting New Employees</a:t>
            </a:r>
            <a:r>
              <a:rPr lang="en-US" sz="2500" dirty="0" smtClean="0">
                <a:latin typeface="Adobe Caslon Pro Bold" pitchFamily="18" charset="0"/>
              </a:rPr>
              <a:t>”, 4th </a:t>
            </a:r>
            <a:r>
              <a:rPr lang="en-US" sz="2500" dirty="0">
                <a:latin typeface="Adobe Caslon Pro Bold" pitchFamily="18" charset="0"/>
              </a:rPr>
              <a:t>Edition, Diane Arthur; PHI Learning Private </a:t>
            </a:r>
            <a:r>
              <a:rPr lang="en-US" sz="2500" dirty="0" smtClean="0">
                <a:latin typeface="Adobe Caslon Pro Bold" pitchFamily="18" charset="0"/>
              </a:rPr>
              <a:t>Limited</a:t>
            </a:r>
          </a:p>
          <a:p>
            <a:pPr lvl="0" algn="just" eaLnBrk="1" hangingPunct="1"/>
            <a:endParaRPr lang="en-US" sz="2500" dirty="0">
              <a:latin typeface="Adobe Caslon Pro Bold" pitchFamily="18" charset="0"/>
            </a:endParaRPr>
          </a:p>
          <a:p>
            <a:pPr lvl="0" eaLnBrk="1" hangingPunct="1"/>
            <a:r>
              <a:rPr lang="en-US" sz="2500" i="1" dirty="0" smtClean="0">
                <a:latin typeface="Adobe Caslon Pro Bold" pitchFamily="18" charset="0"/>
              </a:rPr>
              <a:t>“Competency Based </a:t>
            </a:r>
            <a:r>
              <a:rPr lang="en-US" sz="2500" i="1" dirty="0">
                <a:latin typeface="Adobe Caslon Pro Bold" pitchFamily="18" charset="0"/>
              </a:rPr>
              <a:t>Recruitment and Selection – A Practical Guide”, </a:t>
            </a:r>
            <a:r>
              <a:rPr lang="en-US" sz="2500" dirty="0">
                <a:latin typeface="Adobe Caslon Pro Bold" pitchFamily="18" charset="0"/>
              </a:rPr>
              <a:t>Robert Wood and Tim Payne; </a:t>
            </a:r>
            <a:r>
              <a:rPr lang="en-US" sz="2500" dirty="0" smtClean="0">
                <a:latin typeface="Adobe Caslon Pro Bold" pitchFamily="18" charset="0"/>
              </a:rPr>
              <a:t>John Wiley and Sons</a:t>
            </a:r>
            <a:endParaRPr lang="en-US" sz="2500" dirty="0">
              <a:latin typeface="Adobe Caslon Pro Bol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05172" y="864108"/>
            <a:ext cx="348351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Contents Coverage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Recommended Books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0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876117" y="2107692"/>
            <a:ext cx="358208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i="1" dirty="0">
                <a:latin typeface="Adobe Caslon Pro Bold" pitchFamily="18" charset="0"/>
              </a:rPr>
              <a:t>“</a:t>
            </a:r>
            <a:r>
              <a:rPr lang="en-US" sz="2600" i="1" dirty="0" smtClean="0">
                <a:latin typeface="Adobe Caslon Pro Bold" pitchFamily="18" charset="0"/>
              </a:rPr>
              <a:t>Human Resource </a:t>
            </a:r>
            <a:r>
              <a:rPr lang="en-US" sz="2600" i="1" dirty="0">
                <a:latin typeface="Adobe Caslon Pro Bold" pitchFamily="18" charset="0"/>
              </a:rPr>
              <a:t>Management</a:t>
            </a:r>
            <a:r>
              <a:rPr lang="en-US" sz="2600" i="1" dirty="0" smtClean="0">
                <a:latin typeface="Adobe Caslon Pro Bold" pitchFamily="18" charset="0"/>
              </a:rPr>
              <a:t>”, </a:t>
            </a:r>
            <a:r>
              <a:rPr lang="en-US" sz="2600" dirty="0" smtClean="0">
                <a:latin typeface="Adobe Caslon Pro Bold" pitchFamily="18" charset="0"/>
              </a:rPr>
              <a:t>Seventh </a:t>
            </a:r>
            <a:r>
              <a:rPr lang="en-US" sz="2600" dirty="0">
                <a:latin typeface="Adobe Caslon Pro Bold" pitchFamily="18" charset="0"/>
              </a:rPr>
              <a:t>Edition, Raymond J. Stone; John Wiley and </a:t>
            </a:r>
            <a:r>
              <a:rPr lang="en-US" sz="2600" dirty="0" smtClean="0">
                <a:latin typeface="Adobe Caslon Pro Bold" pitchFamily="18" charset="0"/>
              </a:rPr>
              <a:t>Sons</a:t>
            </a:r>
          </a:p>
          <a:p>
            <a:pPr lvl="0" algn="just" eaLnBrk="1" hangingPunct="1"/>
            <a:endParaRPr lang="en-US" sz="2600" dirty="0">
              <a:latin typeface="Adobe Caslon Pro Bold" pitchFamily="18" charset="0"/>
            </a:endParaRPr>
          </a:p>
          <a:p>
            <a:pPr lvl="0" eaLnBrk="1" hangingPunct="1"/>
            <a:r>
              <a:rPr lang="en-US" sz="2600" i="1" dirty="0" smtClean="0">
                <a:latin typeface="Adobe Caslon Pro Bold" pitchFamily="18" charset="0"/>
              </a:rPr>
              <a:t>“Human Resource Management ”, </a:t>
            </a:r>
            <a:r>
              <a:rPr lang="en-US" sz="2600" dirty="0">
                <a:latin typeface="Adobe Caslon Pro Bold" pitchFamily="18" charset="0"/>
              </a:rPr>
              <a:t>12th Edition, Gary </a:t>
            </a:r>
            <a:r>
              <a:rPr lang="en-US" sz="2600" dirty="0" smtClean="0">
                <a:latin typeface="Adobe Caslon Pro Bold" pitchFamily="18" charset="0"/>
              </a:rPr>
              <a:t>Dessler; Pearson Education</a:t>
            </a:r>
            <a:endParaRPr lang="en-US" sz="2600" dirty="0">
              <a:latin typeface="Adobe Caslon Pro Bold" pitchFamily="18" charset="0"/>
            </a:endParaRPr>
          </a:p>
          <a:p>
            <a:pPr lvl="0" algn="just" eaLnBrk="1" hangingPunct="1"/>
            <a:endParaRPr lang="en-US" sz="2800" dirty="0">
              <a:latin typeface="Adobe Caslon Pro Bold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82896" y="1175004"/>
            <a:ext cx="348351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Contents Coverage</a:t>
            </a:r>
          </a:p>
          <a:p>
            <a:r>
              <a:rPr lang="en-US" sz="26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Recommended Books</a:t>
            </a:r>
          </a:p>
        </p:txBody>
      </p:sp>
    </p:spTree>
    <p:extLst>
      <p:ext uri="{BB962C8B-B14F-4D97-AF65-F5344CB8AC3E}">
        <p14:creationId xmlns:p14="http://schemas.microsoft.com/office/powerpoint/2010/main" val="2937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805172" y="1978188"/>
            <a:ext cx="38368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The course objectives   and course contents are aligned with course assessments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- Assignments </a:t>
            </a:r>
            <a:r>
              <a:rPr lang="en-US" sz="2600" dirty="0">
                <a:latin typeface="Adobe Caslon Pro Bold" pitchFamily="18" charset="0"/>
              </a:rPr>
              <a:t>+ </a:t>
            </a:r>
            <a:r>
              <a:rPr lang="en-US" sz="2600" dirty="0" smtClean="0">
                <a:latin typeface="Adobe Caslon Pro Bold" pitchFamily="18" charset="0"/>
              </a:rPr>
              <a:t>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Quizzes </a:t>
            </a:r>
            <a:r>
              <a:rPr lang="en-US" sz="2600" dirty="0">
                <a:latin typeface="Adobe Caslon Pro Bold" pitchFamily="18" charset="0"/>
              </a:rPr>
              <a:t>+ </a:t>
            </a:r>
            <a:r>
              <a:rPr lang="en-US" sz="2600" dirty="0" smtClean="0">
                <a:latin typeface="Adobe Caslon Pro Bold" pitchFamily="18" charset="0"/>
              </a:rPr>
              <a:t>Graded    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 </a:t>
            </a:r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Discussions </a:t>
            </a:r>
            <a:r>
              <a:rPr lang="en-US" sz="2600" i="1" dirty="0" smtClean="0">
                <a:latin typeface="Adobe Caslon Pro Bold" pitchFamily="18" charset="0"/>
              </a:rPr>
              <a:t>= </a:t>
            </a:r>
            <a:r>
              <a:rPr lang="en-US" sz="2600" b="1" i="1" dirty="0" smtClean="0">
                <a:solidFill>
                  <a:srgbClr val="C00000"/>
                </a:solidFill>
                <a:latin typeface="Adobe Caslon Pro Bold" pitchFamily="18" charset="0"/>
              </a:rPr>
              <a:t>15%</a:t>
            </a:r>
          </a:p>
          <a:p>
            <a:pPr lvl="0" eaLnBrk="1" hangingPunct="1"/>
            <a:r>
              <a:rPr lang="en-US" sz="2600" i="1" dirty="0" smtClean="0">
                <a:latin typeface="Adobe Caslon Pro Bold" pitchFamily="18" charset="0"/>
              </a:rPr>
              <a:t>- </a:t>
            </a:r>
            <a:r>
              <a:rPr lang="en-US" sz="2600" dirty="0" smtClean="0">
                <a:latin typeface="Adobe Caslon Pro Bold" pitchFamily="18" charset="0"/>
              </a:rPr>
              <a:t>Mid </a:t>
            </a:r>
            <a:r>
              <a:rPr lang="en-US" sz="2600" dirty="0">
                <a:latin typeface="Adobe Caslon Pro Bold" pitchFamily="18" charset="0"/>
              </a:rPr>
              <a:t>Term Exams </a:t>
            </a:r>
            <a:r>
              <a:rPr lang="en-US" sz="2600" i="1" dirty="0">
                <a:latin typeface="Adobe Caslon Pro Bold" pitchFamily="18" charset="0"/>
              </a:rPr>
              <a:t>= </a:t>
            </a:r>
            <a:r>
              <a:rPr lang="en-US" sz="2500" b="1" i="1" dirty="0" smtClean="0">
                <a:solidFill>
                  <a:srgbClr val="C00000"/>
                </a:solidFill>
                <a:latin typeface="Adobe Caslon Pro Bold" pitchFamily="18" charset="0"/>
              </a:rPr>
              <a:t>35%</a:t>
            </a:r>
          </a:p>
          <a:p>
            <a:pPr lvl="0" eaLnBrk="1" hangingPunct="1"/>
            <a:r>
              <a:rPr lang="en-US" sz="2600" dirty="0" smtClean="0">
                <a:latin typeface="Adobe Caslon Pro Bold" pitchFamily="18" charset="0"/>
              </a:rPr>
              <a:t>- Final </a:t>
            </a:r>
            <a:r>
              <a:rPr lang="en-US" sz="2600" dirty="0">
                <a:latin typeface="Adobe Caslon Pro Bold" pitchFamily="18" charset="0"/>
              </a:rPr>
              <a:t>Term </a:t>
            </a:r>
            <a:r>
              <a:rPr lang="en-US" sz="2600" dirty="0" smtClean="0">
                <a:latin typeface="Adobe Caslon Pro Bold" pitchFamily="18" charset="0"/>
              </a:rPr>
              <a:t>                    </a:t>
            </a:r>
          </a:p>
          <a:p>
            <a:pPr lvl="0" eaLnBrk="1" hangingPunct="1"/>
            <a:r>
              <a:rPr lang="en-US" sz="2600" dirty="0">
                <a:latin typeface="Adobe Caslon Pro Bold" pitchFamily="18" charset="0"/>
              </a:rPr>
              <a:t> </a:t>
            </a:r>
            <a:r>
              <a:rPr lang="en-US" sz="2600" dirty="0" smtClean="0">
                <a:latin typeface="Adobe Caslon Pro Bold" pitchFamily="18" charset="0"/>
              </a:rPr>
              <a:t>  Exams</a:t>
            </a:r>
            <a:r>
              <a:rPr lang="en-US" sz="2600" i="1" dirty="0" smtClean="0">
                <a:latin typeface="Adobe Caslon Pro Bold" pitchFamily="18" charset="0"/>
              </a:rPr>
              <a:t> </a:t>
            </a:r>
            <a:r>
              <a:rPr lang="en-US" sz="2600" i="1" dirty="0">
                <a:latin typeface="Adobe Caslon Pro Bold" pitchFamily="18" charset="0"/>
              </a:rPr>
              <a:t>= </a:t>
            </a:r>
            <a:r>
              <a:rPr lang="en-US" sz="2600" b="1" i="1" dirty="0" smtClean="0">
                <a:solidFill>
                  <a:srgbClr val="C00000"/>
                </a:solidFill>
                <a:latin typeface="Adobe Caslon Pro Bold" pitchFamily="18" charset="0"/>
              </a:rPr>
              <a:t>50 %</a:t>
            </a:r>
            <a:endParaRPr lang="en-US" sz="2600" b="1" i="1" dirty="0">
              <a:solidFill>
                <a:srgbClr val="C00000"/>
              </a:solidFill>
              <a:latin typeface="Adobe Caslon Pro Bol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05172" y="1377244"/>
            <a:ext cx="3349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ambria" panose="02040503050406030204" pitchFamily="18" charset="0"/>
                <a:cs typeface="Courier New" panose="02070309020205020404" pitchFamily="49" charset="0"/>
              </a:rPr>
              <a:t>Course Assessment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4084" y="242316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itannic Bold" panose="020B0903060703020204" pitchFamily="34" charset="0"/>
                <a:cs typeface="Courier New" panose="02070309020205020404" pitchFamily="49" charset="0"/>
              </a:rPr>
              <a:t>Basic Course Information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Britannic Bold" panose="020B0903060703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51176" y="4894266"/>
            <a:ext cx="728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39916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9021</TotalTime>
  <Words>688</Words>
  <Application>Microsoft Office PowerPoint</Application>
  <PresentationFormat>On-screen Show (4:3)</PresentationFormat>
  <Paragraphs>168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Tariq Mansuri</dc:creator>
  <cp:lastModifiedBy>Nazia Rafiq</cp:lastModifiedBy>
  <cp:revision>343</cp:revision>
  <dcterms:created xsi:type="dcterms:W3CDTF">2006-08-16T00:00:00Z</dcterms:created>
  <dcterms:modified xsi:type="dcterms:W3CDTF">2016-10-19T07:25:54Z</dcterms:modified>
</cp:coreProperties>
</file>