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4"/>
  </p:notesMasterIdLst>
  <p:sldIdLst>
    <p:sldId id="860" r:id="rId2"/>
    <p:sldId id="706" r:id="rId3"/>
    <p:sldId id="708" r:id="rId4"/>
    <p:sldId id="707" r:id="rId5"/>
    <p:sldId id="709" r:id="rId6"/>
    <p:sldId id="684" r:id="rId7"/>
    <p:sldId id="710" r:id="rId8"/>
    <p:sldId id="711" r:id="rId9"/>
    <p:sldId id="712" r:id="rId10"/>
    <p:sldId id="713" r:id="rId11"/>
    <p:sldId id="861" r:id="rId12"/>
    <p:sldId id="683" r:id="rId13"/>
    <p:sldId id="714" r:id="rId14"/>
    <p:sldId id="593" r:id="rId15"/>
    <p:sldId id="715" r:id="rId16"/>
    <p:sldId id="716" r:id="rId17"/>
    <p:sldId id="594" r:id="rId18"/>
    <p:sldId id="717" r:id="rId19"/>
    <p:sldId id="595" r:id="rId20"/>
    <p:sldId id="718" r:id="rId21"/>
    <p:sldId id="862" r:id="rId22"/>
    <p:sldId id="596" r:id="rId23"/>
    <p:sldId id="719" r:id="rId24"/>
    <p:sldId id="597" r:id="rId25"/>
    <p:sldId id="720" r:id="rId26"/>
    <p:sldId id="598" r:id="rId27"/>
    <p:sldId id="721" r:id="rId28"/>
    <p:sldId id="599" r:id="rId29"/>
    <p:sldId id="722" r:id="rId30"/>
    <p:sldId id="723" r:id="rId31"/>
    <p:sldId id="863" r:id="rId32"/>
    <p:sldId id="600" r:id="rId33"/>
    <p:sldId id="725" r:id="rId34"/>
    <p:sldId id="724" r:id="rId35"/>
    <p:sldId id="726" r:id="rId36"/>
    <p:sldId id="727" r:id="rId37"/>
    <p:sldId id="728" r:id="rId38"/>
    <p:sldId id="729" r:id="rId39"/>
    <p:sldId id="730" r:id="rId40"/>
    <p:sldId id="864" r:id="rId41"/>
    <p:sldId id="731" r:id="rId42"/>
    <p:sldId id="732" r:id="rId43"/>
    <p:sldId id="733" r:id="rId44"/>
    <p:sldId id="734" r:id="rId45"/>
    <p:sldId id="735" r:id="rId46"/>
    <p:sldId id="736" r:id="rId47"/>
    <p:sldId id="737" r:id="rId48"/>
    <p:sldId id="738" r:id="rId49"/>
    <p:sldId id="739" r:id="rId50"/>
    <p:sldId id="740" r:id="rId51"/>
    <p:sldId id="741" r:id="rId52"/>
    <p:sldId id="742" r:id="rId53"/>
    <p:sldId id="865" r:id="rId54"/>
    <p:sldId id="743" r:id="rId55"/>
    <p:sldId id="744" r:id="rId56"/>
    <p:sldId id="745" r:id="rId57"/>
    <p:sldId id="746" r:id="rId58"/>
    <p:sldId id="747" r:id="rId59"/>
    <p:sldId id="748" r:id="rId60"/>
    <p:sldId id="749" r:id="rId61"/>
    <p:sldId id="750" r:id="rId62"/>
    <p:sldId id="866" r:id="rId63"/>
    <p:sldId id="751" r:id="rId64"/>
    <p:sldId id="752" r:id="rId65"/>
    <p:sldId id="753" r:id="rId66"/>
    <p:sldId id="754" r:id="rId67"/>
    <p:sldId id="755" r:id="rId68"/>
    <p:sldId id="756" r:id="rId69"/>
    <p:sldId id="757" r:id="rId70"/>
    <p:sldId id="758" r:id="rId71"/>
    <p:sldId id="759" r:id="rId72"/>
    <p:sldId id="760" r:id="rId7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7EC234"/>
    <a:srgbClr val="6BA42C"/>
    <a:srgbClr val="E20000"/>
    <a:srgbClr val="00A7E2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15" autoAdjust="0"/>
    <p:restoredTop sz="94316" autoAdjust="0"/>
  </p:normalViewPr>
  <p:slideViewPr>
    <p:cSldViewPr snapToObjects="1">
      <p:cViewPr varScale="1">
        <p:scale>
          <a:sx n="70" d="100"/>
          <a:sy n="70" d="100"/>
        </p:scale>
        <p:origin x="29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82296" cy="8229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600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1726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3026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02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3162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675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942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3385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264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388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213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6380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3680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3503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4286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953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1920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1148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44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3997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9807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4190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478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4649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0721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614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60692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88745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33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53212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26321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63965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7836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1812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5818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4294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34903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71407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543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91526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75388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7482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82153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58899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63961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6454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36920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93183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547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88810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14145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43386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477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50378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67523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83186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95837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29108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97700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019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0414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1246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780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5901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681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4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Electronic Recruitment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58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39969"/>
            <a:ext cx="27157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Candidates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, in turn, enjoy the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speed accuracy and convenience of instantly seeing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only those vacancies that match their requirements.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22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Electronic Recruitment 2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32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2798064" cy="4789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you </a:t>
            </a:r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are job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seeking online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5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1-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Research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carefully to find the right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sites.</a:t>
            </a:r>
            <a:endParaRPr lang="en-GB" sz="25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5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500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Check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whether a site belongs to head hunter or is a greater recruitment site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77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3025" y="2770632"/>
            <a:ext cx="2802295" cy="2232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US" sz="2600" b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Check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that job adverts are updated regularly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4-</a:t>
            </a:r>
            <a:r>
              <a:rPr lang="en-US" sz="2600" b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Do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not expect too much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87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Before posting your resume online </a:t>
            </a:r>
            <a:endParaRPr lang="en-GB" sz="26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1-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Check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how confidentiality issues are handled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each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site.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600" b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Do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not post personal details such as your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address.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66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804452"/>
            <a:ext cx="288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Think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carefully about sending your resume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4-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having your resume on too many sites can make you look desperate and probably is not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necessary.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00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599799"/>
            <a:ext cx="255117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80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5-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Repost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your resume regularly so that it appears near to the top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of any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search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03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07008"/>
            <a:ext cx="27157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Most criticism of internet recruitment center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need for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better screening of candidates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avoid being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flooded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with irrelevant and poor quality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applications…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6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00730" y="1783080"/>
            <a:ext cx="269229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need for better quality information about the candidates and the need to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streamline the management response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process.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91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 deciding which recruiting website to use, Sunderland recommends HR managers consider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quantity (traffic and job volume)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quality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candidates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90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783080"/>
            <a:ext cx="29626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Electronic recruiting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Electronic recruiting also known as cyber recruiting or recruiting on the internet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(and intranet for internal recruiting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6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64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71576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solidFill>
                  <a:prstClr val="black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their online </a:t>
            </a:r>
            <a:r>
              <a:rPr lang="en-US" sz="2600" dirty="0" smtClean="0">
                <a:solidFill>
                  <a:prstClr val="black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application</a:t>
            </a:r>
            <a:r>
              <a:rPr lang="en-US" sz="2600" dirty="0">
                <a:solidFill>
                  <a:prstClr val="black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solidFill>
                  <a:prstClr val="black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system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HR and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back-end technical interface support.</a:t>
            </a:r>
            <a:endParaRPr lang="en-GB" sz="2600" i="1" dirty="0">
              <a:solidFill>
                <a:srgbClr val="FF0000"/>
              </a:solidFill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2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47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Electronic Recruitment 3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25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304495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ability to display graphics, dynamic linking between files and audio and video capabilities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make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website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 incredibly rich source of information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about an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employer….. 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14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304495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Its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products or services, culture, sites and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accompanying lifestyle, and naturally current openings,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Say</a:t>
            </a:r>
            <a:r>
              <a:rPr lang="en-US" sz="26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Gibbon.</a:t>
            </a:r>
            <a:endParaRPr lang="en-GB" sz="2600" b="1" dirty="0">
              <a:solidFill>
                <a:srgbClr val="C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24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304495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Regardless Newspaper,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although,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decreasing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 importance are still popular as a recruiting source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Apart from niche areas such as graduate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recruitment…. 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43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0729" y="1783080"/>
            <a:ext cx="296688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….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education and technology, older, middle, and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senior managers still prefer to use newspaper advertisement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or recruitment consultants in their job searches.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79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536192"/>
            <a:ext cx="30449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This perhaps explains why some organizations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remain undecided about advertising job vacancies online,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preferring to stress the importance of the human element in their recruitment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activity….. 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78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371600"/>
            <a:ext cx="30449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Some experts argued that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recruiting require more touch and less tech.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evaluating candidates and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persuading them to accept a job offer remain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interpersonal issues.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14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700784"/>
            <a:ext cx="2798064" cy="4426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Nevertheless recent researches shows that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managers are more likely to job hunt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via the internet when:</a:t>
            </a:r>
            <a:endParaRPr lang="en-GB" sz="25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25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geographical scope of the job hunt is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wide</a:t>
            </a:r>
            <a:endParaRPr lang="en-GB" sz="25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95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2616" y="2276856"/>
            <a:ext cx="2555816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500" b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500" dirty="0">
                <a:solidFill>
                  <a:prstClr val="black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 major pay increase is sought </a:t>
            </a:r>
            <a:endParaRPr lang="en-GB" sz="2500" dirty="0">
              <a:solidFill>
                <a:prstClr val="black"/>
              </a:solidFill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US" sz="2600" b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Both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small and large companies are being canvassed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09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It present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major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change to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way in which companies traditionally recruit personnel. Most fortune 500 companies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now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mainly used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some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form of e-recruiting….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2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453896"/>
            <a:ext cx="2798064" cy="4596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80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4-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facility with internet navigation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exists.</a:t>
            </a:r>
          </a:p>
          <a:p>
            <a:pPr>
              <a:spcAft>
                <a:spcPts val="800"/>
              </a:spcAft>
            </a:pPr>
            <a:r>
              <a:rPr lang="en-US" sz="2600" b="1" dirty="0" smtClean="0">
                <a:solidFill>
                  <a:srgbClr val="FF0000"/>
                </a:solidFill>
                <a:latin typeface="Adobe Caslon Pro Bold"/>
              </a:rPr>
              <a:t>5-</a:t>
            </a:r>
            <a:r>
              <a:rPr lang="en-US" sz="2600" dirty="0" smtClean="0">
                <a:latin typeface="Adobe Caslon Pro Bold"/>
              </a:rPr>
              <a:t> Managers </a:t>
            </a:r>
            <a:r>
              <a:rPr lang="en-US" sz="2600" dirty="0">
                <a:latin typeface="Adobe Caslon Pro Bold"/>
              </a:rPr>
              <a:t>also can check social networking sites such as Facebook as a mean of screening job candidates </a:t>
            </a:r>
            <a:endParaRPr lang="en-GB" sz="2600" dirty="0">
              <a:latin typeface="Adobe Casl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3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4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Electronic Recruitment 4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93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589675"/>
            <a:ext cx="271576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Making recruiting websites effective</a:t>
            </a:r>
            <a:endParaRPr lang="en-GB" sz="2700" b="1" dirty="0">
              <a:solidFill>
                <a:srgbClr val="C00000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Although the use of corporate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websites to recruit job applicant is steadily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increasing</a:t>
            </a:r>
            <a:endParaRPr lang="en-GB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46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21119"/>
            <a:ext cx="296265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As</a:t>
            </a:r>
            <a:r>
              <a:rPr lang="en-US" sz="2600" dirty="0">
                <a:solidFill>
                  <a:prstClr val="black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many sites are too complicated and are not </a:t>
            </a:r>
            <a:r>
              <a:rPr lang="en-US" sz="2600" dirty="0" smtClean="0">
                <a:solidFill>
                  <a:prstClr val="black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user-friendly, as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result,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many job opportunities are rejected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by qualified job seekers.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To be effective recruiting </a:t>
            </a:r>
            <a:r>
              <a:rPr lang="en-US" sz="2600" b="1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websites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should:-</a:t>
            </a:r>
            <a:endParaRPr lang="en-GB" sz="2600" i="1" dirty="0">
              <a:solidFill>
                <a:srgbClr val="FF0000"/>
              </a:solidFill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91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28708"/>
            <a:ext cx="279806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1-</a:t>
            </a:r>
            <a:r>
              <a:rPr lang="en-US" sz="2600" b="1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Meet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need of targeted applicants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2-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Clearly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define the target market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3-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Provide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appropriate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cues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30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2880360" cy="4596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4-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Integrate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interactivity,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brightness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information richness factors 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r>
              <a:rPr lang="en-US" sz="2600" b="1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5-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Provide targeted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levels of information, richness, interactivity and aesthetic appeal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21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783080"/>
            <a:ext cx="2798064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So, </a:t>
            </a:r>
            <a:r>
              <a:rPr lang="en-US" sz="2600" dirty="0" smtClean="0">
                <a:latin typeface="Adobe Caslon Pro Bold"/>
              </a:rPr>
              <a:t>The </a:t>
            </a:r>
            <a:r>
              <a:rPr lang="en-US" sz="2600" dirty="0">
                <a:latin typeface="Adobe Caslon Pro Bold"/>
              </a:rPr>
              <a:t>process of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receiving and reviewing resumes and employment applications</a:t>
            </a:r>
          </a:p>
          <a:p>
            <a:r>
              <a:rPr lang="en-US" sz="2600" dirty="0">
                <a:latin typeface="Adobe Caslon Pro Bold"/>
              </a:rPr>
              <a:t>has changed dramatically over the past </a:t>
            </a:r>
            <a:r>
              <a:rPr lang="en-US" sz="2600" dirty="0" smtClean="0">
                <a:latin typeface="Adobe Caslon Pro Bold"/>
              </a:rPr>
              <a:t>decade….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09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289304"/>
            <a:ext cx="271576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50" dirty="0" smtClean="0">
                <a:latin typeface="Adobe Caslon Pro Bold"/>
              </a:rPr>
              <a:t>…. </a:t>
            </a:r>
            <a:r>
              <a:rPr lang="en-US" sz="2550" dirty="0">
                <a:latin typeface="Adobe Caslon Pro Bold"/>
              </a:rPr>
              <a:t>Increasingly, employers are using the</a:t>
            </a:r>
          </a:p>
          <a:p>
            <a:r>
              <a:rPr lang="en-US" sz="2550" dirty="0">
                <a:latin typeface="Adobe Caslon Pro Bold"/>
              </a:rPr>
              <a:t>Internet to recruit, </a:t>
            </a:r>
            <a:r>
              <a:rPr lang="en-US" sz="2550" i="1" dirty="0">
                <a:solidFill>
                  <a:srgbClr val="FF0000"/>
                </a:solidFill>
                <a:latin typeface="Adobe Caslon Pro Bold"/>
              </a:rPr>
              <a:t>either by developing an online presence of their own or by linking</a:t>
            </a:r>
          </a:p>
          <a:p>
            <a:r>
              <a:rPr lang="en-US" sz="2550" dirty="0">
                <a:latin typeface="Adobe Caslon Pro Bold"/>
              </a:rPr>
              <a:t>up with Web-based job search </a:t>
            </a:r>
            <a:r>
              <a:rPr lang="en-US" sz="2550" dirty="0" smtClean="0">
                <a:latin typeface="Adobe Caslon Pro Bold"/>
              </a:rPr>
              <a:t>services….. </a:t>
            </a:r>
            <a:endParaRPr lang="en-GB" sz="255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13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618488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Applicants</a:t>
            </a:r>
            <a:r>
              <a:rPr lang="en-US" sz="2600" dirty="0">
                <a:latin typeface="Adobe Caslon Pro Bold"/>
              </a:rPr>
              <a:t>, too, are preparing and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transmitting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many more resumes electronically</a:t>
            </a:r>
            <a:r>
              <a:rPr lang="en-US" sz="2600" dirty="0">
                <a:latin typeface="Adobe Caslon Pro Bold"/>
              </a:rPr>
              <a:t>, thereby relieving recruiters from being </a:t>
            </a:r>
            <a:r>
              <a:rPr lang="en-US" sz="2600" dirty="0" smtClean="0">
                <a:latin typeface="Adobe Caslon Pro Bold"/>
              </a:rPr>
              <a:t>flooded</a:t>
            </a:r>
            <a:endParaRPr lang="en-US" sz="2600" dirty="0">
              <a:latin typeface="Adobe Caslon Pro Bold"/>
            </a:endParaRPr>
          </a:p>
          <a:p>
            <a:r>
              <a:rPr lang="en-US" sz="2600" dirty="0">
                <a:latin typeface="Adobe Caslon Pro Bold"/>
              </a:rPr>
              <a:t>with thousands of paper </a:t>
            </a:r>
            <a:r>
              <a:rPr lang="en-US" sz="2600" dirty="0" smtClean="0">
                <a:latin typeface="Adobe Caslon Pro Bold"/>
              </a:rPr>
              <a:t>resumes</a:t>
            </a:r>
            <a:r>
              <a:rPr lang="en-US" sz="2600" dirty="0">
                <a:latin typeface="Adobe Caslon Pro Bold"/>
              </a:rPr>
              <a:t>.</a:t>
            </a:r>
            <a:r>
              <a:rPr lang="en-US" sz="2600" dirty="0" smtClean="0">
                <a:latin typeface="Adobe Caslon Pro Bold"/>
              </a:rPr>
              <a:t>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12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371600"/>
            <a:ext cx="28803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Adobe Caslon Pro Bold"/>
              </a:rPr>
              <a:t>The </a:t>
            </a:r>
            <a:r>
              <a:rPr lang="en-US" sz="2500" dirty="0">
                <a:latin typeface="Adobe Caslon Pro Bold"/>
              </a:rPr>
              <a:t>i</a:t>
            </a:r>
            <a:r>
              <a:rPr lang="en-US" sz="2500" dirty="0" smtClean="0">
                <a:latin typeface="Adobe Caslon Pro Bold"/>
              </a:rPr>
              <a:t>nternet</a:t>
            </a:r>
            <a:r>
              <a:rPr lang="en-US" sz="2500" dirty="0">
                <a:latin typeface="Adobe Caslon Pro Bold"/>
              </a:rPr>
              <a:t>, then, is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</a:rPr>
              <a:t>rapidly moving up in</a:t>
            </a:r>
          </a:p>
          <a:p>
            <a:r>
              <a:rPr lang="en-US" sz="2500" i="1" dirty="0">
                <a:solidFill>
                  <a:srgbClr val="FF0000"/>
                </a:solidFill>
                <a:latin typeface="Adobe Caslon Pro Bold"/>
              </a:rPr>
              <a:t>the ranks of recruitment</a:t>
            </a:r>
            <a:r>
              <a:rPr lang="en-US" sz="2500" dirty="0">
                <a:latin typeface="Adobe Caslon Pro Bold"/>
              </a:rPr>
              <a:t>, as many more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</a:rPr>
              <a:t>applicants and employers communicate </a:t>
            </a:r>
            <a:r>
              <a:rPr lang="en-US" sz="2500" dirty="0">
                <a:latin typeface="Adobe Caslon Pro Bold"/>
              </a:rPr>
              <a:t>with</a:t>
            </a:r>
          </a:p>
          <a:p>
            <a:r>
              <a:rPr lang="en-US" sz="2500" dirty="0">
                <a:latin typeface="Adobe Caslon Pro Bold"/>
              </a:rPr>
              <a:t>one another, computer to computer</a:t>
            </a:r>
            <a:r>
              <a:rPr lang="en-US" sz="2500" dirty="0" smtClean="0">
                <a:latin typeface="Adobe Caslon Pro Bold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4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6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IBM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accept only online applicants for its annual graduate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intake through its own </a:t>
            </a:r>
            <a:r>
              <a:rPr lang="en-US" sz="2400" i="1" dirty="0" smtClean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website. 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Companies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 now post their vacancies by </a:t>
            </a:r>
            <a:r>
              <a:rPr lang="en-US" sz="24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location and occupation via their own website </a:t>
            </a:r>
            <a:r>
              <a:rPr lang="en-US" sz="24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or online job </a:t>
            </a:r>
            <a:r>
              <a:rPr lang="en-US" sz="24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centers…</a:t>
            </a:r>
            <a:endParaRPr lang="en-GB" sz="2400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17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Electronic Recruitment 5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10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978414"/>
            <a:ext cx="271576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Electronic Resume </a:t>
            </a:r>
          </a:p>
          <a:p>
            <a:r>
              <a:rPr lang="en-US" sz="2600" dirty="0" smtClean="0">
                <a:latin typeface="Adobe Caslon Pro Bold"/>
              </a:rPr>
              <a:t>Up </a:t>
            </a:r>
            <a:r>
              <a:rPr lang="en-US" sz="2600" dirty="0">
                <a:latin typeface="Adobe Caslon Pro Bold"/>
              </a:rPr>
              <a:t>until the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late 1980s and early 1990s,</a:t>
            </a:r>
            <a:r>
              <a:rPr lang="en-US" sz="2600" dirty="0">
                <a:latin typeface="Adobe Caslon Pro Bold"/>
              </a:rPr>
              <a:t> all resumes were printed and delivered on</a:t>
            </a:r>
          </a:p>
          <a:p>
            <a:r>
              <a:rPr lang="en-US" sz="2600" dirty="0" smtClean="0">
                <a:latin typeface="Adobe Caslon Pro Bold"/>
              </a:rPr>
              <a:t>Paper.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84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2029968"/>
            <a:ext cx="28803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Today</a:t>
            </a:r>
            <a:r>
              <a:rPr lang="en-US" sz="2600" dirty="0">
                <a:latin typeface="Adobe Caslon Pro Bold"/>
              </a:rPr>
              <a:t>, many companies report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receiving a 50/50 ratio of paper and electronic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resumes</a:t>
            </a:r>
            <a:r>
              <a:rPr lang="en-US" sz="2600" dirty="0">
                <a:latin typeface="Adobe Caslon Pro Bold"/>
              </a:rPr>
              <a:t>, while others boast of having a ‘‘no paper’’ policy.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27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2441448"/>
            <a:ext cx="255117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Proponents of the electronic format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offer the following reasons for discouraging</a:t>
            </a:r>
          </a:p>
          <a:p>
            <a:r>
              <a:rPr lang="en-GB" sz="2600" dirty="0">
                <a:latin typeface="Adobe Caslon Pro Bold"/>
              </a:rPr>
              <a:t>paper </a:t>
            </a:r>
            <a:r>
              <a:rPr lang="en-GB" sz="2600" dirty="0" smtClean="0">
                <a:latin typeface="Adobe Caslon Pro Bold"/>
              </a:rPr>
              <a:t>resumes.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40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8803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50" b="1" i="1" dirty="0" smtClean="0">
                <a:solidFill>
                  <a:srgbClr val="FF0000"/>
                </a:solidFill>
                <a:latin typeface="Adobe Caslon Pro Bold"/>
              </a:rPr>
              <a:t>1-</a:t>
            </a:r>
            <a:r>
              <a:rPr lang="en-US" sz="2550" b="1" i="1" dirty="0" smtClean="0">
                <a:latin typeface="Adobe Caslon Pro Bold"/>
              </a:rPr>
              <a:t> </a:t>
            </a:r>
            <a:r>
              <a:rPr lang="en-US" sz="2550" dirty="0" smtClean="0">
                <a:latin typeface="Adobe Caslon Pro Bold"/>
              </a:rPr>
              <a:t>Paper </a:t>
            </a:r>
            <a:r>
              <a:rPr lang="en-US" sz="2550" dirty="0">
                <a:latin typeface="Adobe Caslon Pro Bold"/>
              </a:rPr>
              <a:t>costs considerably more than the average electronic file of six kilobytes.</a:t>
            </a:r>
          </a:p>
          <a:p>
            <a:r>
              <a:rPr lang="en-US" sz="2550" b="1" i="1" dirty="0" smtClean="0">
                <a:solidFill>
                  <a:srgbClr val="FF0000"/>
                </a:solidFill>
                <a:latin typeface="Adobe Caslon Pro Bold"/>
              </a:rPr>
              <a:t>2-</a:t>
            </a:r>
            <a:r>
              <a:rPr lang="en-US" sz="2550" dirty="0" smtClean="0">
                <a:latin typeface="Adobe Caslon Pro Bold"/>
              </a:rPr>
              <a:t> Processing </a:t>
            </a:r>
            <a:r>
              <a:rPr lang="en-US" sz="2550" dirty="0">
                <a:latin typeface="Adobe Caslon Pro Bold"/>
              </a:rPr>
              <a:t>paper into an electronic format takes longer than processing an</a:t>
            </a:r>
          </a:p>
          <a:p>
            <a:r>
              <a:rPr lang="en-GB" sz="2550" dirty="0">
                <a:latin typeface="Adobe Caslon Pro Bold"/>
              </a:rPr>
              <a:t>originally electronic file</a:t>
            </a:r>
            <a:r>
              <a:rPr lang="en-GB" sz="2550" dirty="0" smtClean="0">
                <a:latin typeface="Adobe Caslon Pro Bold"/>
              </a:rPr>
              <a:t>.</a:t>
            </a:r>
            <a:endParaRPr lang="en-GB" sz="255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95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i="1" dirty="0" smtClean="0">
                <a:solidFill>
                  <a:srgbClr val="FF0000"/>
                </a:solidFill>
                <a:latin typeface="Adobe Caslon Pro Bold"/>
              </a:rPr>
              <a:t>3-</a:t>
            </a:r>
            <a:r>
              <a:rPr lang="en-US" sz="2600" dirty="0" smtClean="0">
                <a:latin typeface="Adobe Caslon Pro Bold"/>
              </a:rPr>
              <a:t> Mail </a:t>
            </a:r>
            <a:r>
              <a:rPr lang="en-US" sz="2600" dirty="0">
                <a:latin typeface="Adobe Caslon Pro Bold"/>
              </a:rPr>
              <a:t>delivery is slow: The average U.S.-based letter takes three days to reach</a:t>
            </a:r>
          </a:p>
          <a:p>
            <a:r>
              <a:rPr lang="en-US" sz="2600" dirty="0">
                <a:latin typeface="Adobe Caslon Pro Bold"/>
              </a:rPr>
              <a:t>its destination; the average electronic transmission takes three seconds</a:t>
            </a:r>
            <a:r>
              <a:rPr lang="en-US" sz="2600" dirty="0" smtClean="0">
                <a:latin typeface="Adobe Caslon Pro Bold"/>
              </a:rPr>
              <a:t>.</a:t>
            </a:r>
            <a:endParaRPr lang="en-US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20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5320" y="1371600"/>
            <a:ext cx="29122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 smtClean="0">
                <a:solidFill>
                  <a:srgbClr val="FF0000"/>
                </a:solidFill>
                <a:latin typeface="Adobe Caslon Pro Bold"/>
              </a:rPr>
              <a:t>4-</a:t>
            </a:r>
            <a:r>
              <a:rPr lang="en-US" sz="2500" dirty="0" smtClean="0">
                <a:latin typeface="Adobe Caslon Pro Bold"/>
              </a:rPr>
              <a:t> Electronic </a:t>
            </a:r>
            <a:r>
              <a:rPr lang="en-US" sz="2500" dirty="0">
                <a:latin typeface="Adobe Caslon Pro Bold"/>
              </a:rPr>
              <a:t>files can be formatted, extracted, and otherwise manipulated</a:t>
            </a:r>
          </a:p>
          <a:p>
            <a:r>
              <a:rPr lang="en-US" sz="2500" dirty="0">
                <a:latin typeface="Adobe Caslon Pro Bold"/>
              </a:rPr>
              <a:t>countless ways; they can also be incorporated with other data or stored </a:t>
            </a:r>
            <a:r>
              <a:rPr lang="en-US" sz="2500" dirty="0" smtClean="0">
                <a:latin typeface="Adobe Caslon Pro Bold"/>
              </a:rPr>
              <a:t>in </a:t>
            </a:r>
            <a:r>
              <a:rPr lang="en-GB" sz="2500" dirty="0" smtClean="0">
                <a:latin typeface="Adobe Caslon Pro Bold"/>
              </a:rPr>
              <a:t>various </a:t>
            </a:r>
            <a:r>
              <a:rPr lang="en-GB" sz="2500" dirty="0">
                <a:latin typeface="Adobe Caslon Pro Bold"/>
              </a:rPr>
              <a:t>applications or systems.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35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Paper resume supporters argue that electronic resumes are often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difficult to read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and lack a professional look</a:t>
            </a:r>
            <a:r>
              <a:rPr lang="en-US" sz="2600" dirty="0">
                <a:latin typeface="Adobe Caslon Pro Bold"/>
              </a:rPr>
              <a:t>. In addition, they argue, some applicants express </a:t>
            </a:r>
            <a:r>
              <a:rPr lang="en-US" sz="2600" dirty="0" smtClean="0">
                <a:latin typeface="Adobe Caslon Pro Bold"/>
              </a:rPr>
              <a:t>concerns about….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98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2029968"/>
            <a:ext cx="2962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….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confidentiality and privacy</a:t>
            </a:r>
            <a:r>
              <a:rPr lang="en-US" sz="2600" dirty="0">
                <a:latin typeface="Adobe Caslon Pro Bold"/>
              </a:rPr>
              <a:t>, as well as fear that their resumes will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get lost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in a mile-high cyber pile</a:t>
            </a:r>
            <a:r>
              <a:rPr lang="en-US" sz="2600" dirty="0">
                <a:latin typeface="Adobe Caslon Pro Bold"/>
              </a:rPr>
              <a:t>, so they continue to favor a mailed paper </a:t>
            </a:r>
            <a:r>
              <a:rPr lang="en-US" sz="2600" dirty="0" smtClean="0">
                <a:latin typeface="Adobe Caslon Pro Bold"/>
              </a:rPr>
              <a:t>resume….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31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783080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Accordingly</a:t>
            </a:r>
            <a:r>
              <a:rPr lang="en-US" sz="2600" dirty="0">
                <a:latin typeface="Adobe Caslon Pro Bold"/>
              </a:rPr>
              <a:t>,</a:t>
            </a:r>
          </a:p>
          <a:p>
            <a:r>
              <a:rPr lang="en-US" sz="2600" dirty="0">
                <a:latin typeface="Adobe Caslon Pro Bold"/>
              </a:rPr>
              <a:t>if businesses don’t offer a paper resume option,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these applicants may bypass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them entirely </a:t>
            </a:r>
            <a:r>
              <a:rPr lang="en-US" sz="2600" dirty="0">
                <a:latin typeface="Adobe Caslon Pro Bold"/>
              </a:rPr>
              <a:t>and ultimately become someone else’s employees.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85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852928"/>
            <a:ext cx="246888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i="1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Similarly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job seekers</a:t>
            </a:r>
            <a:r>
              <a:rPr lang="en-US" sz="2600" i="1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can post their resume and job interest. </a:t>
            </a:r>
            <a:endParaRPr lang="en-GB" sz="2600" i="1" dirty="0">
              <a:latin typeface="Adobe Caslon Pro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82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Whatever your personal preference, everyone agrees on one thing: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Reading electronic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resumes is unlike reading paper resumes</a:t>
            </a:r>
            <a:r>
              <a:rPr lang="en-US" sz="2600" dirty="0">
                <a:latin typeface="Adobe Caslon Pro Bold"/>
              </a:rPr>
              <a:t>. While the focus remains the </a:t>
            </a:r>
            <a:r>
              <a:rPr lang="en-US" sz="2600" dirty="0" smtClean="0">
                <a:latin typeface="Adobe Caslon Pro Bold"/>
              </a:rPr>
              <a:t>same….</a:t>
            </a:r>
            <a:endParaRPr lang="en-US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04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804452"/>
            <a:ext cx="29626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….. searching </a:t>
            </a:r>
            <a:r>
              <a:rPr lang="en-US" sz="2600" dirty="0">
                <a:latin typeface="Adobe Caslon Pro Bold"/>
              </a:rPr>
              <a:t>for information that reflect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 person’s ability to perform a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job, </a:t>
            </a:r>
            <a:r>
              <a:rPr lang="en-US" sz="2600" dirty="0" smtClean="0">
                <a:solidFill>
                  <a:srgbClr val="FF0000"/>
                </a:solidFill>
                <a:latin typeface="Adobe Caslon Pro Bold"/>
              </a:rPr>
              <a:t>The</a:t>
            </a:r>
            <a:endParaRPr lang="en-US" sz="2600" dirty="0">
              <a:solidFill>
                <a:srgbClr val="FF0000"/>
              </a:solidFill>
              <a:latin typeface="Adobe Caslon Pro Bold"/>
            </a:endParaRPr>
          </a:p>
          <a:p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presentation and format </a:t>
            </a:r>
            <a:r>
              <a:rPr lang="en-US" sz="2600" dirty="0">
                <a:latin typeface="Adobe Caslon Pro Bold"/>
              </a:rPr>
              <a:t>of that information is dramatically </a:t>
            </a:r>
            <a:r>
              <a:rPr lang="en-US" sz="2600" dirty="0" smtClean="0">
                <a:latin typeface="Adobe Caslon Pro Bold"/>
              </a:rPr>
              <a:t>different…..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74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441448"/>
            <a:ext cx="255117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….As </a:t>
            </a:r>
            <a:r>
              <a:rPr lang="en-US" sz="2600" dirty="0">
                <a:latin typeface="Adobe Caslon Pro Bold"/>
              </a:rPr>
              <a:t>one recruiter</a:t>
            </a:r>
          </a:p>
          <a:p>
            <a:r>
              <a:rPr lang="en-US" sz="2600" dirty="0">
                <a:latin typeface="Adobe Caslon Pro Bold"/>
              </a:rPr>
              <a:t>puts it,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‘‘What pleases a computer is likely to bore a person.’’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5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4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Electronic Recruitment 6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70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618488"/>
            <a:ext cx="2962656" cy="441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Scan-able/Text-Based </a:t>
            </a:r>
            <a:r>
              <a:rPr lang="en-GB" sz="2800" b="1" dirty="0">
                <a:solidFill>
                  <a:srgbClr val="C00000"/>
                </a:solidFill>
                <a:latin typeface="Cambria" panose="02040503050406030204" pitchFamily="18" charset="0"/>
              </a:rPr>
              <a:t>Resumes</a:t>
            </a:r>
          </a:p>
          <a:p>
            <a:r>
              <a:rPr lang="en-US" sz="2500" dirty="0" smtClean="0">
                <a:latin typeface="Adobe Caslon Pro Bold"/>
              </a:rPr>
              <a:t>Scan-able/text-based </a:t>
            </a:r>
            <a:r>
              <a:rPr lang="en-US" sz="2500" dirty="0">
                <a:latin typeface="Adobe Caslon Pro Bold"/>
              </a:rPr>
              <a:t>resumes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</a:rPr>
              <a:t>are basically </a:t>
            </a:r>
            <a:r>
              <a:rPr lang="en-US" sz="2500" i="1" dirty="0" smtClean="0">
                <a:solidFill>
                  <a:srgbClr val="FF0000"/>
                </a:solidFill>
                <a:latin typeface="Adobe Caslon Pro Bold"/>
              </a:rPr>
              <a:t>lacking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</a:rPr>
              <a:t>of all formatting</a:t>
            </a:r>
            <a:r>
              <a:rPr lang="en-US" sz="2500" dirty="0">
                <a:latin typeface="Adobe Caslon Pro Bold"/>
              </a:rPr>
              <a:t>: no bold type,</a:t>
            </a:r>
          </a:p>
          <a:p>
            <a:r>
              <a:rPr lang="en-US" sz="2500" dirty="0">
                <a:latin typeface="Adobe Caslon Pro Bold"/>
              </a:rPr>
              <a:t>italics, underlining, bullets, fancy fonts, tabs, columns, or rule lines.</a:t>
            </a:r>
            <a:endParaRPr lang="en-GB" sz="25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40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865376"/>
            <a:ext cx="28803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Scan-able resumes</a:t>
            </a:r>
            <a:r>
              <a:rPr lang="en-US" sz="2600" dirty="0">
                <a:latin typeface="Adobe Caslon Pro Bold"/>
              </a:rPr>
              <a:t>, then, are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text-focused as opposed to design-focused. </a:t>
            </a:r>
            <a:r>
              <a:rPr lang="en-US" sz="2600" dirty="0">
                <a:latin typeface="Adobe Caslon Pro Bold"/>
              </a:rPr>
              <a:t>Typically, they are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created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and/or saved in a text (.txt) file format</a:t>
            </a:r>
            <a:r>
              <a:rPr lang="en-US" sz="2600" dirty="0">
                <a:latin typeface="Adobe Caslon Pro Bold"/>
              </a:rPr>
              <a:t>. 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3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207008"/>
            <a:ext cx="30449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dirty="0" smtClean="0">
                <a:solidFill>
                  <a:prstClr val="black"/>
                </a:solidFill>
                <a:latin typeface="Adobe Caslon Pro Bold"/>
              </a:rPr>
              <a:t>The </a:t>
            </a:r>
            <a:r>
              <a:rPr lang="en-US" sz="2600" dirty="0">
                <a:solidFill>
                  <a:prstClr val="black"/>
                </a:solidFill>
                <a:latin typeface="Adobe Caslon Pro Bold"/>
              </a:rPr>
              <a:t>most scan-able documents </a:t>
            </a:r>
            <a:r>
              <a:rPr lang="en-US" sz="2600" dirty="0" smtClean="0">
                <a:solidFill>
                  <a:prstClr val="black"/>
                </a:solidFill>
                <a:latin typeface="Adobe Caslon Pro Bold"/>
              </a:rPr>
              <a:t>are </a:t>
            </a:r>
            <a:r>
              <a:rPr lang="en-US" sz="2600" dirty="0" smtClean="0">
                <a:latin typeface="Adobe Caslon Pro Bold"/>
              </a:rPr>
              <a:t>those </a:t>
            </a:r>
            <a:r>
              <a:rPr lang="en-US" sz="2600" dirty="0">
                <a:latin typeface="Adobe Caslon Pro Bold"/>
              </a:rPr>
              <a:t>that have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high-quality letter forms, high contrast, </a:t>
            </a:r>
            <a:r>
              <a:rPr lang="en-US" sz="2600" dirty="0">
                <a:latin typeface="Adobe Caslon Pro Bold"/>
              </a:rPr>
              <a:t>and no columnar structure</a:t>
            </a:r>
          </a:p>
          <a:p>
            <a:r>
              <a:rPr lang="en-US" sz="2600" dirty="0">
                <a:latin typeface="Adobe Caslon Pro Bold"/>
              </a:rPr>
              <a:t>that will turn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well-written phrases into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rubbish </a:t>
            </a:r>
            <a:r>
              <a:rPr lang="en-US" sz="2600" dirty="0">
                <a:latin typeface="Adobe Caslon Pro Bold"/>
              </a:rPr>
              <a:t>after the document is scanned.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4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618488"/>
            <a:ext cx="300837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If electronic-oriented employers receive an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applicant’s printed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scan-able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resume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as hard copy, </a:t>
            </a:r>
            <a:r>
              <a:rPr lang="en-US" sz="2600" dirty="0">
                <a:latin typeface="Adobe Caslon Pro Bold"/>
              </a:rPr>
              <a:t>they will scan it electronically, converting it into a digitized format so</a:t>
            </a:r>
          </a:p>
          <a:p>
            <a:r>
              <a:rPr lang="en-US" sz="2600" dirty="0">
                <a:latin typeface="Adobe Caslon Pro Bold"/>
              </a:rPr>
              <a:t>they </a:t>
            </a:r>
            <a:r>
              <a:rPr lang="en-US" sz="2600" dirty="0" smtClean="0">
                <a:latin typeface="Adobe Caslon Pro Bold"/>
              </a:rPr>
              <a:t>can….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73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31536" y="1618488"/>
            <a:ext cx="300837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 </a:t>
            </a:r>
            <a:r>
              <a:rPr lang="en-US" sz="2600" dirty="0">
                <a:latin typeface="Adobe Caslon Pro Bold"/>
              </a:rPr>
              <a:t>then search for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keywords to establish a preliminary match between an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applicant and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 job.</a:t>
            </a:r>
            <a:r>
              <a:rPr lang="en-US" sz="2600" dirty="0">
                <a:latin typeface="Adobe Caslon Pro Bold"/>
              </a:rPr>
              <a:t> The scanning process benefits applicants with the most measurable,</a:t>
            </a:r>
          </a:p>
          <a:p>
            <a:r>
              <a:rPr lang="en-US" sz="2600" dirty="0">
                <a:latin typeface="Adobe Caslon Pro Bold"/>
              </a:rPr>
              <a:t>t</a:t>
            </a:r>
            <a:r>
              <a:rPr lang="en-US" sz="2600" dirty="0" smtClean="0">
                <a:latin typeface="Adobe Caslon Pro Bold"/>
              </a:rPr>
              <a:t>angible skills….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98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31536" y="1289304"/>
            <a:ext cx="276148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 applicants </a:t>
            </a:r>
            <a:r>
              <a:rPr lang="en-US" sz="2600" dirty="0">
                <a:latin typeface="Adobe Caslon Pro Bold"/>
              </a:rPr>
              <a:t>who exclude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key relevant terms and familiar industry acronyms</a:t>
            </a:r>
          </a:p>
          <a:p>
            <a:r>
              <a:rPr lang="en-US" sz="2600" dirty="0">
                <a:latin typeface="Adobe Caslon Pro Bold"/>
              </a:rPr>
              <a:t>are likely to be bypassed.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Action words, indicating the nature and level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of work </a:t>
            </a:r>
            <a:r>
              <a:rPr lang="en-US" sz="2600" dirty="0" smtClean="0">
                <a:latin typeface="Adobe Caslon Pro Bold"/>
              </a:rPr>
              <a:t>accomplished….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83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518083"/>
            <a:ext cx="288541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Companies increasingly are accepting job applications via email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using email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alerts, </a:t>
            </a:r>
            <a:r>
              <a:rPr lang="en-US" sz="25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matching services to gain a direct and personalized advertising channel 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to target 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candidates</a:t>
            </a:r>
            <a:r>
              <a:rPr lang="en-US" sz="25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5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87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207008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    …. </a:t>
            </a:r>
            <a:r>
              <a:rPr lang="en-US" sz="2600" dirty="0">
                <a:latin typeface="Adobe Caslon Pro Bold"/>
              </a:rPr>
              <a:t>are less important than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industry-specific language in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electronic resumes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. </a:t>
            </a:r>
            <a:r>
              <a:rPr lang="en-US" sz="2600" dirty="0">
                <a:latin typeface="Adobe Caslon Pro Bold"/>
              </a:rPr>
              <a:t>Some programs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limit the number of items </a:t>
            </a:r>
            <a:r>
              <a:rPr lang="en-US" sz="2600" dirty="0">
                <a:latin typeface="Adobe Caslon Pro Bold"/>
              </a:rPr>
              <a:t>they will scan for and </a:t>
            </a:r>
            <a:r>
              <a:rPr lang="en-US" sz="2600" dirty="0" smtClean="0">
                <a:latin typeface="Adobe Caslon Pro Bold"/>
              </a:rPr>
              <a:t>usually start  at </a:t>
            </a:r>
            <a:r>
              <a:rPr lang="en-US" sz="2600" dirty="0">
                <a:latin typeface="Adobe Caslon Pro Bold"/>
              </a:rPr>
              <a:t>the top of </a:t>
            </a:r>
            <a:r>
              <a:rPr lang="en-US" sz="2600" dirty="0" smtClean="0">
                <a:latin typeface="Adobe Caslon Pro Bold"/>
              </a:rPr>
              <a:t>the document…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55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2194560"/>
            <a:ext cx="263347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Knowledgeable </a:t>
            </a:r>
            <a:r>
              <a:rPr lang="en-US" sz="2600" dirty="0">
                <a:latin typeface="Adobe Caslon Pro Bold"/>
              </a:rPr>
              <a:t>applicants know this and therefore place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their most important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keywords at the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beginning.</a:t>
            </a:r>
            <a:endParaRPr lang="en-GB" sz="2600" dirty="0">
              <a:latin typeface="Adobe Casl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6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23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3264408"/>
            <a:ext cx="279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Electronic Recruitment 7</a:t>
            </a:r>
          </a:p>
        </p:txBody>
      </p:sp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8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49240" y="1618488"/>
            <a:ext cx="300837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The e-recruitment process </a:t>
            </a:r>
            <a:r>
              <a:rPr lang="en-US" sz="2600" dirty="0">
                <a:latin typeface="Adobe Caslon Pro Bold"/>
              </a:rPr>
              <a:t>can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also search for years of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experience, education, and other desired specifications.</a:t>
            </a:r>
            <a:r>
              <a:rPr lang="en-US" sz="2600" dirty="0">
                <a:latin typeface="Adobe Caslon Pro Bold"/>
              </a:rPr>
              <a:t> Employers can even assign</a:t>
            </a:r>
          </a:p>
          <a:p>
            <a:r>
              <a:rPr lang="en-US" sz="2600" dirty="0">
                <a:latin typeface="Adobe Caslon Pro Bold"/>
              </a:rPr>
              <a:t>weighted values to the various criteria.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65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207008"/>
            <a:ext cx="29626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Because the automated system transferring information from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resumes into an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applicant database stresses keywords and phrases </a:t>
            </a:r>
            <a:r>
              <a:rPr lang="en-US" sz="2600" dirty="0">
                <a:latin typeface="Adobe Caslon Pro Bold"/>
              </a:rPr>
              <a:t>that describe the skills and core</a:t>
            </a:r>
          </a:p>
          <a:p>
            <a:r>
              <a:rPr lang="en-US" sz="2600" dirty="0">
                <a:latin typeface="Adobe Caslon Pro Bold"/>
              </a:rPr>
              <a:t>work required for each </a:t>
            </a:r>
            <a:r>
              <a:rPr lang="en-US" sz="2600" dirty="0" smtClean="0">
                <a:latin typeface="Adobe Caslon Pro Bold"/>
              </a:rPr>
              <a:t>job</a:t>
            </a:r>
            <a:r>
              <a:rPr lang="en-US" sz="2600" dirty="0">
                <a:latin typeface="Adobe Caslon Pro Bold"/>
              </a:rPr>
              <a:t>.</a:t>
            </a:r>
            <a:r>
              <a:rPr lang="en-US" sz="2600" dirty="0" smtClean="0">
                <a:latin typeface="Adobe Caslon Pro Bold"/>
              </a:rPr>
              <a:t>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96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618488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So, the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applicants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tend to focus on nouns, not verbs. </a:t>
            </a:r>
            <a:r>
              <a:rPr lang="en-US" sz="2600" dirty="0">
                <a:latin typeface="Adobe Caslon Pro Bold"/>
              </a:rPr>
              <a:t>For example,</a:t>
            </a:r>
          </a:p>
          <a:p>
            <a:r>
              <a:rPr lang="en-US" sz="2600" dirty="0">
                <a:latin typeface="Adobe Caslon Pro Bold"/>
              </a:rPr>
              <a:t>if an applicant were to write, ‘‘Managed five operators,’’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the word managed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might be bypassed…..</a:t>
            </a:r>
            <a:r>
              <a:rPr lang="en-US" sz="2600" dirty="0" smtClean="0">
                <a:latin typeface="Adobe Caslon Pro Bold"/>
              </a:rPr>
              <a:t>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33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16425" y="2275487"/>
            <a:ext cx="251200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However</a:t>
            </a:r>
            <a:r>
              <a:rPr lang="en-US" sz="2600" dirty="0">
                <a:latin typeface="Adobe Caslon Pro Bold"/>
              </a:rPr>
              <a:t>, if the applicant were to write,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‘‘Manager of five operators’’ </a:t>
            </a:r>
            <a:r>
              <a:rPr lang="en-US" sz="2600" dirty="0" smtClean="0">
                <a:latin typeface="Adobe Caslon Pro Bold"/>
              </a:rPr>
              <a:t>the word </a:t>
            </a:r>
            <a:r>
              <a:rPr lang="en-US" sz="2600" i="1" dirty="0">
                <a:latin typeface="Adobe Caslon Pro Bold"/>
              </a:rPr>
              <a:t>manager </a:t>
            </a:r>
            <a:r>
              <a:rPr lang="en-US" sz="2600" dirty="0">
                <a:latin typeface="Adobe Caslon Pro Bold"/>
              </a:rPr>
              <a:t>would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stand out.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68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4960" y="1618488"/>
            <a:ext cx="28803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Instead of scanning mailed or faxed </a:t>
            </a:r>
            <a:r>
              <a:rPr lang="en-US" sz="2600" dirty="0" smtClean="0">
                <a:latin typeface="Adobe Caslon Pro Bold"/>
              </a:rPr>
              <a:t>print versions </a:t>
            </a:r>
            <a:r>
              <a:rPr lang="en-US" sz="2600" dirty="0">
                <a:latin typeface="Adobe Caslon Pro Bold"/>
              </a:rPr>
              <a:t>of resumes, many </a:t>
            </a:r>
            <a:r>
              <a:rPr lang="en-US" sz="2600" dirty="0" smtClean="0">
                <a:latin typeface="Adobe Caslon Pro Bold"/>
              </a:rPr>
              <a:t>employers are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asking applicants to e-mail their resumes</a:t>
            </a:r>
            <a:r>
              <a:rPr lang="en-US" sz="2600" dirty="0">
                <a:solidFill>
                  <a:srgbClr val="FF0000"/>
                </a:solidFill>
                <a:latin typeface="Adobe Caslon Pro Bold"/>
              </a:rPr>
              <a:t>,</a:t>
            </a:r>
            <a:r>
              <a:rPr lang="en-US" sz="2600" dirty="0">
                <a:latin typeface="Adobe Caslon Pro Bold"/>
              </a:rPr>
              <a:t> either as an </a:t>
            </a:r>
            <a:r>
              <a:rPr lang="en-US" sz="2600" dirty="0" smtClean="0">
                <a:latin typeface="Adobe Caslon Pro Bold"/>
              </a:rPr>
              <a:t>attachment…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87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618488"/>
            <a:ext cx="29626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 </a:t>
            </a:r>
            <a:r>
              <a:rPr lang="en-US" sz="2600" dirty="0">
                <a:latin typeface="Adobe Caslon Pro Bold"/>
              </a:rPr>
              <a:t>or in the body</a:t>
            </a:r>
          </a:p>
          <a:p>
            <a:r>
              <a:rPr lang="en-US" sz="2600" dirty="0">
                <a:latin typeface="Adobe Caslon Pro Bold"/>
              </a:rPr>
              <a:t>of an e-mail </a:t>
            </a:r>
            <a:r>
              <a:rPr lang="en-US" sz="2600" dirty="0" smtClean="0">
                <a:latin typeface="Adobe Caslon Pro Bold"/>
              </a:rPr>
              <a:t>message </a:t>
            </a:r>
            <a:r>
              <a:rPr lang="en-US" sz="2600" dirty="0">
                <a:latin typeface="Adobe Caslon Pro Bold"/>
              </a:rPr>
              <a:t>or to paste their resumes into a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Web-based form. Text-based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resumes </a:t>
            </a:r>
            <a:r>
              <a:rPr lang="en-US" sz="2600" dirty="0">
                <a:latin typeface="Adobe Caslon Pro Bold"/>
              </a:rPr>
              <a:t>work best for posting on websites that use built-in </a:t>
            </a:r>
            <a:r>
              <a:rPr lang="en-US" sz="2600" dirty="0" smtClean="0">
                <a:latin typeface="Adobe Caslon Pro Bold"/>
              </a:rPr>
              <a:t>forms.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78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289304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Employers </a:t>
            </a:r>
            <a:r>
              <a:rPr lang="en-US" sz="2600" dirty="0">
                <a:latin typeface="Adobe Caslon Pro Bold"/>
              </a:rPr>
              <a:t>can</a:t>
            </a:r>
          </a:p>
          <a:p>
            <a:r>
              <a:rPr lang="en-US" sz="2600" dirty="0">
                <a:latin typeface="Adobe Caslon Pro Bold"/>
              </a:rPr>
              <a:t>then </a:t>
            </a:r>
            <a:r>
              <a:rPr lang="en-US" sz="2600" dirty="0" smtClean="0">
                <a:latin typeface="Adobe Caslon Pro Bold"/>
              </a:rPr>
              <a:t>search </a:t>
            </a:r>
            <a:r>
              <a:rPr lang="en-US" sz="2600" dirty="0">
                <a:latin typeface="Adobe Caslon Pro Bold"/>
              </a:rPr>
              <a:t>for keywords since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the resume is already in digitized form.</a:t>
            </a:r>
          </a:p>
          <a:p>
            <a:r>
              <a:rPr lang="en-US" sz="2600" dirty="0">
                <a:latin typeface="Adobe Caslon Pro Bold"/>
              </a:rPr>
              <a:t>Note that some businesses </a:t>
            </a:r>
            <a:r>
              <a:rPr lang="en-US" sz="2600" dirty="0" smtClean="0">
                <a:latin typeface="Adobe Caslon Pro Bold"/>
              </a:rPr>
              <a:t>discourage resumes </a:t>
            </a:r>
            <a:r>
              <a:rPr lang="en-US" sz="2600" dirty="0">
                <a:latin typeface="Adobe Caslon Pro Bold"/>
              </a:rPr>
              <a:t>sent as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attachments to     e-mails….</a:t>
            </a:r>
            <a:endParaRPr lang="en-GB" sz="2600" i="1" dirty="0">
              <a:solidFill>
                <a:srgbClr val="FF0000"/>
              </a:solidFill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02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E-recruiting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is especially effective when the message includes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good aesthetics and customized information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 Web sites can avoid the problem of print deadlines, space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limitation……..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00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77256" y="1651230"/>
            <a:ext cx="27980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… and won’t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open these attachments </a:t>
            </a:r>
            <a:r>
              <a:rPr lang="en-US" sz="2600" dirty="0">
                <a:latin typeface="Adobe Caslon Pro Bold"/>
              </a:rPr>
              <a:t>because of concerns about computer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viruses and incompatibilities</a:t>
            </a:r>
          </a:p>
          <a:p>
            <a:r>
              <a:rPr lang="en-GB" sz="2600" dirty="0">
                <a:latin typeface="Adobe Caslon Pro Bold"/>
              </a:rPr>
              <a:t>among word-processing programs.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45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4960" y="1207008"/>
            <a:ext cx="296934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>
                <a:latin typeface="Adobe Caslon Pro Bold"/>
              </a:rPr>
              <a:t>Clearly stipulate the form in which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you prefer to receive resumes when posting</a:t>
            </a:r>
          </a:p>
          <a:p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jobs</a:t>
            </a:r>
            <a:r>
              <a:rPr lang="en-US" sz="2600" dirty="0">
                <a:latin typeface="Adobe Caslon Pro Bold"/>
              </a:rPr>
              <a:t>. For example, do you want a formatted ‘‘print’’ resume sent as an attachment</a:t>
            </a:r>
          </a:p>
          <a:p>
            <a:r>
              <a:rPr lang="en-US" sz="2600" dirty="0">
                <a:latin typeface="Adobe Caslon Pro Bold"/>
              </a:rPr>
              <a:t>to an e-mail message</a:t>
            </a:r>
            <a:r>
              <a:rPr lang="en-US" sz="2600" dirty="0" smtClean="0">
                <a:latin typeface="Adobe Caslon Pro Bold"/>
              </a:rPr>
              <a:t>?... </a:t>
            </a:r>
            <a:endParaRPr lang="en-GB" sz="2600" dirty="0">
              <a:latin typeface="Adobe Caslon Pro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32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2194560"/>
            <a:ext cx="279806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</a:rPr>
              <a:t>…..Or </a:t>
            </a:r>
            <a:r>
              <a:rPr lang="en-US" sz="2600" dirty="0">
                <a:latin typeface="Adobe Caslon Pro Bold"/>
              </a:rPr>
              <a:t>do you favor a text-based resume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stripped of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formatting and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</a:rPr>
              <a:t>pasted directly into the e-mail </a:t>
            </a:r>
            <a:r>
              <a:rPr lang="en-US" sz="2600" i="1" dirty="0" smtClean="0">
                <a:solidFill>
                  <a:srgbClr val="FF0000"/>
                </a:solidFill>
                <a:latin typeface="Adobe Caslon Pro Bold"/>
              </a:rPr>
              <a:t>message</a:t>
            </a:r>
            <a:r>
              <a:rPr lang="en-GB" sz="2600" dirty="0" smtClean="0">
                <a:latin typeface="Adobe Caslon Pro Bold"/>
              </a:rPr>
              <a:t>?</a:t>
            </a:r>
            <a:endParaRPr lang="en-GB" sz="2600" dirty="0">
              <a:latin typeface="Adobe Caslon Pro Bold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70" y="6095619"/>
            <a:ext cx="8540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 7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03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618488"/>
            <a:ext cx="304495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……time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delays, limited exposure and high advertisement costs.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The company can immediately advertise a job vacancy,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24 hours a day, seven days a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week……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41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7256" y="1289304"/>
            <a:ext cx="288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  …..include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detailed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and comprehensive 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information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about the job and the company.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Reach a large number of </a:t>
            </a:r>
            <a:r>
              <a:rPr lang="en-US" sz="2600" i="1" dirty="0">
                <a:solidFill>
                  <a:srgbClr val="FF0000"/>
                </a:solidFill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potential applicants and expect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 an almost immediate </a:t>
            </a:r>
            <a:r>
              <a:rPr lang="en-US" sz="2600" dirty="0" smtClean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response</a:t>
            </a:r>
            <a:r>
              <a:rPr lang="en-US" sz="2600" dirty="0">
                <a:latin typeface="Adobe Caslon Pro Bold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600" dirty="0">
              <a:effectLst/>
              <a:latin typeface="Adobe Caslon Pro 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8680" y="281471"/>
            <a:ext cx="7324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atin typeface="Britannic Bold" panose="020B0903060703020204" pitchFamily="34" charset="0"/>
                <a:cs typeface="Arial" panose="020B0604020202020204" pitchFamily="34" charset="0"/>
              </a:rPr>
              <a:t> Electronic Recruitment</a:t>
            </a:r>
            <a:endParaRPr lang="en-US" sz="3800" dirty="0">
              <a:latin typeface="Britannic Bold" panose="020B09030607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41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15290</TotalTime>
  <Words>2017</Words>
  <Application>Microsoft Office PowerPoint</Application>
  <PresentationFormat>On-screen Show (4:3)</PresentationFormat>
  <Paragraphs>271</Paragraphs>
  <Slides>72</Slides>
  <Notes>72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9" baseType="lpstr">
      <vt:lpstr>Adobe Caslon Pro Bold</vt:lpstr>
      <vt:lpstr>Arial</vt:lpstr>
      <vt:lpstr>Britannic Bold</vt:lpstr>
      <vt:lpstr>Calibri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Administrator</cp:lastModifiedBy>
  <cp:revision>782</cp:revision>
  <dcterms:created xsi:type="dcterms:W3CDTF">2006-08-16T00:00:00Z</dcterms:created>
  <dcterms:modified xsi:type="dcterms:W3CDTF">2016-01-19T15:47:03Z</dcterms:modified>
</cp:coreProperties>
</file>