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68"/>
  </p:notesMasterIdLst>
  <p:sldIdLst>
    <p:sldId id="583" r:id="rId2"/>
    <p:sldId id="686" r:id="rId3"/>
    <p:sldId id="584" r:id="rId4"/>
    <p:sldId id="585" r:id="rId5"/>
    <p:sldId id="687" r:id="rId6"/>
    <p:sldId id="586" r:id="rId7"/>
    <p:sldId id="652" r:id="rId8"/>
    <p:sldId id="587" r:id="rId9"/>
    <p:sldId id="588" r:id="rId10"/>
    <p:sldId id="688" r:id="rId11"/>
    <p:sldId id="590" r:id="rId12"/>
    <p:sldId id="591" r:id="rId13"/>
    <p:sldId id="689" r:id="rId14"/>
    <p:sldId id="592" r:id="rId15"/>
    <p:sldId id="690" r:id="rId16"/>
    <p:sldId id="593" r:id="rId17"/>
    <p:sldId id="653" r:id="rId18"/>
    <p:sldId id="594" r:id="rId19"/>
    <p:sldId id="654" r:id="rId20"/>
    <p:sldId id="595" r:id="rId21"/>
    <p:sldId id="596" r:id="rId22"/>
    <p:sldId id="655" r:id="rId23"/>
    <p:sldId id="597" r:id="rId24"/>
    <p:sldId id="598" r:id="rId25"/>
    <p:sldId id="691" r:id="rId26"/>
    <p:sldId id="599" r:id="rId27"/>
    <p:sldId id="656" r:id="rId28"/>
    <p:sldId id="600" r:id="rId29"/>
    <p:sldId id="657" r:id="rId30"/>
    <p:sldId id="601" r:id="rId31"/>
    <p:sldId id="602" r:id="rId32"/>
    <p:sldId id="603" r:id="rId33"/>
    <p:sldId id="692" r:id="rId34"/>
    <p:sldId id="604" r:id="rId35"/>
    <p:sldId id="605" r:id="rId36"/>
    <p:sldId id="658" r:id="rId37"/>
    <p:sldId id="606" r:id="rId38"/>
    <p:sldId id="659" r:id="rId39"/>
    <p:sldId id="607" r:id="rId40"/>
    <p:sldId id="608" r:id="rId41"/>
    <p:sldId id="660" r:id="rId42"/>
    <p:sldId id="609" r:id="rId43"/>
    <p:sldId id="693" r:id="rId44"/>
    <p:sldId id="694" r:id="rId45"/>
    <p:sldId id="610" r:id="rId46"/>
    <p:sldId id="611" r:id="rId47"/>
    <p:sldId id="661" r:id="rId48"/>
    <p:sldId id="612" r:id="rId49"/>
    <p:sldId id="662" r:id="rId50"/>
    <p:sldId id="613" r:id="rId51"/>
    <p:sldId id="663" r:id="rId52"/>
    <p:sldId id="695" r:id="rId53"/>
    <p:sldId id="614" r:id="rId54"/>
    <p:sldId id="615" r:id="rId55"/>
    <p:sldId id="664" r:id="rId56"/>
    <p:sldId id="665" r:id="rId57"/>
    <p:sldId id="616" r:id="rId58"/>
    <p:sldId id="666" r:id="rId59"/>
    <p:sldId id="701" r:id="rId60"/>
    <p:sldId id="696" r:id="rId61"/>
    <p:sldId id="700" r:id="rId62"/>
    <p:sldId id="618" r:id="rId63"/>
    <p:sldId id="668" r:id="rId64"/>
    <p:sldId id="619" r:id="rId65"/>
    <p:sldId id="669" r:id="rId66"/>
    <p:sldId id="670" r:id="rId6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05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00"/>
    <a:srgbClr val="6BA42C"/>
    <a:srgbClr val="92D050"/>
    <a:srgbClr val="00A7E2"/>
    <a:srgbClr val="7EC234"/>
    <a:srgbClr val="33889F"/>
    <a:srgbClr val="2C8C16"/>
    <a:srgbClr val="267713"/>
    <a:srgbClr val="339F19"/>
    <a:srgbClr val="008E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13" autoAdjust="0"/>
    <p:restoredTop sz="94316" autoAdjust="0"/>
  </p:normalViewPr>
  <p:slideViewPr>
    <p:cSldViewPr snapToObjects="1">
      <p:cViewPr>
        <p:scale>
          <a:sx n="70" d="100"/>
          <a:sy n="70" d="100"/>
        </p:scale>
        <p:origin x="-11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82296" cy="82296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D6A8-C9F9-4026-8BA0-75ECCD0F0EAF}" type="datetimeFigureOut">
              <a:rPr lang="en-US" smtClean="0"/>
              <a:t>1/4/2016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36DE9-3BAB-43D7-A8E2-A1DD2A558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091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4614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248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5636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8852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8852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6208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6208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6667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8226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27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585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4614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7312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631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4509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3678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59354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3993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3993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91777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96493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584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6305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00367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7695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32535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32535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63677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04881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67763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39495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60202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5031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37111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85493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26031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86308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06370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37831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74188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0513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37111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94368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86896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39345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66565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97692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20202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93794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58315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5831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65582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39345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02404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184318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5468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42760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2780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058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3497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24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26" name="Picture 2" descr="C:\Users\HP\Downloads\Arrow Blocks WB+LB Final 80 Percent (1)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30368" y="3257038"/>
            <a:ext cx="29626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</a:t>
            </a:r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Sources</a:t>
            </a:r>
            <a:endParaRPr lang="en-GB" sz="32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402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369153"/>
            <a:ext cx="255117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……..Where </a:t>
            </a:r>
            <a:r>
              <a:rPr lang="en-US" sz="2600" dirty="0">
                <a:latin typeface="Adobe Caslon Pro Bold"/>
              </a:rPr>
              <a:t>can you find qualified applicants in the least </a:t>
            </a:r>
            <a:r>
              <a:rPr lang="en-US" sz="2600" b="1" i="1" dirty="0">
                <a:solidFill>
                  <a:srgbClr val="FF0000"/>
                </a:solidFill>
                <a:latin typeface="Adobe Caslon Pro Bold"/>
              </a:rPr>
              <a:t>amount of time </a:t>
            </a:r>
            <a:r>
              <a:rPr lang="en-US" sz="2600" dirty="0">
                <a:latin typeface="Adobe Caslon Pro Bold"/>
              </a:rPr>
              <a:t>for the least</a:t>
            </a:r>
          </a:p>
          <a:p>
            <a:r>
              <a:rPr lang="en-GB" sz="2600" b="1" i="1" dirty="0">
                <a:solidFill>
                  <a:srgbClr val="FF0000"/>
                </a:solidFill>
                <a:latin typeface="Adobe Caslon Pro Bold"/>
              </a:rPr>
              <a:t>amount of money</a:t>
            </a:r>
            <a:r>
              <a:rPr lang="en-GB" sz="2600" dirty="0">
                <a:latin typeface="Adobe Caslon Pro Bold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55166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357783"/>
            <a:ext cx="263347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slon Pro Bold"/>
              </a:rPr>
              <a:t>Depending</a:t>
            </a:r>
          </a:p>
          <a:p>
            <a:r>
              <a:rPr lang="en-US" sz="2600" dirty="0">
                <a:latin typeface="Adobe Caslon Pro Bold"/>
              </a:rPr>
              <a:t>on the job opening and the company’s budget, </a:t>
            </a:r>
            <a:r>
              <a:rPr lang="en-US" sz="2600" i="1" dirty="0">
                <a:latin typeface="Adobe Caslon Pro Bold"/>
              </a:rPr>
              <a:t>that can be a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 </a:t>
            </a:r>
            <a:r>
              <a:rPr lang="en-US" sz="2600" b="1" i="1" dirty="0">
                <a:solidFill>
                  <a:srgbClr val="FF0000"/>
                </a:solidFill>
                <a:latin typeface="Adobe Caslon Pro Bold"/>
              </a:rPr>
              <a:t>long time </a:t>
            </a:r>
            <a:r>
              <a:rPr lang="en-US" sz="2600" i="1" dirty="0" smtClean="0">
                <a:latin typeface="Adobe Caslon Pro Bold"/>
              </a:rPr>
              <a:t>and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 </a:t>
            </a:r>
            <a:r>
              <a:rPr lang="en-GB" sz="2600" i="1" dirty="0" smtClean="0">
                <a:latin typeface="Adobe Caslon Pro Bold"/>
              </a:rPr>
              <a:t>a</a:t>
            </a:r>
            <a:r>
              <a:rPr lang="en-GB" sz="2600" i="1" dirty="0" smtClean="0">
                <a:solidFill>
                  <a:srgbClr val="FF0000"/>
                </a:solidFill>
                <a:latin typeface="Adobe Caslon Pro Bold"/>
              </a:rPr>
              <a:t> </a:t>
            </a:r>
            <a:r>
              <a:rPr lang="en-GB" sz="2600" b="1" i="1" dirty="0">
                <a:solidFill>
                  <a:srgbClr val="FF0000"/>
                </a:solidFill>
                <a:latin typeface="Adobe Caslon Pro Bold"/>
              </a:rPr>
              <a:t>lot of </a:t>
            </a: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</a:rPr>
              <a:t>money</a:t>
            </a:r>
            <a:r>
              <a:rPr lang="en-GB" sz="2600" i="1" dirty="0" smtClean="0">
                <a:latin typeface="Adobe Caslon Pro Bold"/>
              </a:rPr>
              <a:t>.</a:t>
            </a:r>
            <a:endParaRPr lang="en-GB" sz="2600" i="1" dirty="0">
              <a:latin typeface="Adobe Caslon Pro Bold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568696"/>
            <a:ext cx="84772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625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006385" y="295119"/>
            <a:ext cx="71597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Pre-recruitment Considerations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34910" y="3035263"/>
            <a:ext cx="302270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0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Pre-recruitment Considerations</a:t>
            </a:r>
          </a:p>
        </p:txBody>
      </p:sp>
    </p:spTree>
    <p:extLst>
      <p:ext uri="{BB962C8B-B14F-4D97-AF65-F5344CB8AC3E}">
        <p14:creationId xmlns:p14="http://schemas.microsoft.com/office/powerpoint/2010/main" val="1921692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947672"/>
            <a:ext cx="2798063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Pre-recruitment Considerations</a:t>
            </a:r>
          </a:p>
          <a:p>
            <a:r>
              <a:rPr lang="en-US" sz="2600" dirty="0">
                <a:latin typeface="Adobe Caslon Pro Bold"/>
              </a:rPr>
              <a:t>Consider </a:t>
            </a:r>
            <a:r>
              <a:rPr lang="en-US" sz="2600" dirty="0" smtClean="0">
                <a:latin typeface="Adobe Caslon Pro Bold"/>
              </a:rPr>
              <a:t>three factors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before embarking </a:t>
            </a:r>
            <a:r>
              <a:rPr lang="en-US" sz="2600" dirty="0">
                <a:latin typeface="Adobe Caslon Pro Bold"/>
              </a:rPr>
              <a:t>on a recruitment </a:t>
            </a:r>
            <a:r>
              <a:rPr lang="en-US" sz="2600" dirty="0" smtClean="0">
                <a:latin typeface="Adobe Caslon Pro Bold"/>
              </a:rPr>
              <a:t>campaign.</a:t>
            </a:r>
          </a:p>
        </p:txBody>
      </p:sp>
      <p:sp>
        <p:nvSpPr>
          <p:cNvPr id="5" name="Rectangle 4"/>
          <p:cNvSpPr/>
          <p:nvPr/>
        </p:nvSpPr>
        <p:spPr>
          <a:xfrm>
            <a:off x="1006385" y="295119"/>
            <a:ext cx="71597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Pre-recruitment Considerations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34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359152"/>
            <a:ext cx="256782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 smtClean="0">
                <a:latin typeface="Adobe Caslon Pro Bold"/>
              </a:rPr>
              <a:t>How much money </a:t>
            </a:r>
            <a:r>
              <a:rPr lang="en-US" sz="2600" dirty="0">
                <a:latin typeface="Adobe Caslon Pro Bold"/>
              </a:rPr>
              <a:t>is </a:t>
            </a:r>
            <a:r>
              <a:rPr lang="en-US" sz="2600" dirty="0" smtClean="0">
                <a:latin typeface="Adobe Caslon Pro Bold"/>
              </a:rPr>
              <a:t>available?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>
                <a:latin typeface="Adobe Caslon Pro Bold"/>
              </a:rPr>
              <a:t>H</a:t>
            </a:r>
            <a:r>
              <a:rPr lang="en-US" sz="2600" dirty="0" smtClean="0">
                <a:latin typeface="Adobe Caslon Pro Bold"/>
              </a:rPr>
              <a:t>ow </a:t>
            </a:r>
            <a:r>
              <a:rPr lang="en-US" sz="2600" dirty="0">
                <a:latin typeface="Adobe Caslon Pro Bold"/>
              </a:rPr>
              <a:t>quickly the opening must be </a:t>
            </a:r>
            <a:r>
              <a:rPr lang="en-US" sz="2600" dirty="0" smtClean="0">
                <a:latin typeface="Adobe Caslon Pro Bold"/>
              </a:rPr>
              <a:t>filled?</a:t>
            </a:r>
          </a:p>
        </p:txBody>
      </p:sp>
      <p:sp>
        <p:nvSpPr>
          <p:cNvPr id="4" name="Rectangle 3"/>
          <p:cNvSpPr/>
          <p:nvPr/>
        </p:nvSpPr>
        <p:spPr>
          <a:xfrm>
            <a:off x="1006385" y="295119"/>
            <a:ext cx="71597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Pre-recruitment Considerations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83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00730" y="2747224"/>
            <a:ext cx="256782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 smtClean="0">
                <a:latin typeface="Adobe Caslon Pro Bold"/>
              </a:rPr>
              <a:t>Whether </a:t>
            </a:r>
            <a:r>
              <a:rPr lang="en-US" sz="2600" dirty="0">
                <a:latin typeface="Adobe Caslon Pro Bold"/>
              </a:rPr>
              <a:t>a wide </a:t>
            </a:r>
            <a:r>
              <a:rPr lang="en-US" sz="2600" dirty="0" smtClean="0">
                <a:latin typeface="Adobe Caslon Pro Bold"/>
              </a:rPr>
              <a:t>audience must </a:t>
            </a:r>
            <a:r>
              <a:rPr lang="en-US" sz="2600" dirty="0">
                <a:latin typeface="Adobe Caslon Pro Bold"/>
              </a:rPr>
              <a:t>be </a:t>
            </a:r>
            <a:r>
              <a:rPr lang="en-US" sz="2600" dirty="0" smtClean="0">
                <a:latin typeface="Adobe Caslon Pro Bold"/>
              </a:rPr>
              <a:t>reached? </a:t>
            </a:r>
          </a:p>
        </p:txBody>
      </p:sp>
      <p:sp>
        <p:nvSpPr>
          <p:cNvPr id="4" name="Rectangle 3"/>
          <p:cNvSpPr/>
          <p:nvPr/>
        </p:nvSpPr>
        <p:spPr>
          <a:xfrm>
            <a:off x="1006385" y="295119"/>
            <a:ext cx="71597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Pre-recruitment Considerations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1681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486673" y="2112264"/>
            <a:ext cx="2529340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Budget</a:t>
            </a:r>
          </a:p>
          <a:p>
            <a:r>
              <a:rPr lang="en-US" sz="2600" dirty="0">
                <a:latin typeface="Adobe Caslon Pro Bold"/>
              </a:rPr>
              <a:t>The amount of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money allocated for recruitment </a:t>
            </a:r>
            <a:r>
              <a:rPr lang="en-US" sz="2600" dirty="0">
                <a:latin typeface="Adobe Caslon Pro Bold"/>
              </a:rPr>
              <a:t>can greatly affect your options. </a:t>
            </a:r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06385" y="295119"/>
            <a:ext cx="71597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Pre-recruitment Considerations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08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499911" y="1618488"/>
            <a:ext cx="2798064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For Example</a:t>
            </a:r>
            <a:r>
              <a:rPr lang="en-US" sz="2600" dirty="0">
                <a:solidFill>
                  <a:srgbClr val="C00000"/>
                </a:solidFill>
                <a:latin typeface="Adobe Caslon Pro Bold"/>
              </a:rPr>
              <a:t>,</a:t>
            </a:r>
            <a:r>
              <a:rPr lang="en-US" sz="2600" dirty="0" smtClean="0">
                <a:solidFill>
                  <a:srgbClr val="C00000"/>
                </a:solidFill>
                <a:latin typeface="Adobe Caslon Pro Bold"/>
              </a:rPr>
              <a:t> </a:t>
            </a:r>
            <a:r>
              <a:rPr lang="en-US" sz="2600" dirty="0">
                <a:latin typeface="Adobe Caslon Pro Bold"/>
              </a:rPr>
              <a:t>D</a:t>
            </a:r>
            <a:r>
              <a:rPr lang="en-US" sz="2600" dirty="0" smtClean="0">
                <a:latin typeface="Adobe Caslon Pro Bold"/>
              </a:rPr>
              <a:t>isplay </a:t>
            </a:r>
            <a:r>
              <a:rPr lang="en-US" sz="2600" dirty="0">
                <a:latin typeface="Adobe Caslon Pro Bold"/>
              </a:rPr>
              <a:t>ads and search firms can cost several thousand </a:t>
            </a:r>
            <a:r>
              <a:rPr lang="en-US" sz="2600" dirty="0" smtClean="0">
                <a:latin typeface="Adobe Caslon Pro Bold"/>
              </a:rPr>
              <a:t>Rupees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with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no</a:t>
            </a:r>
          </a:p>
          <a:p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guarantee of attracting a substantial </a:t>
            </a:r>
            <a:r>
              <a:rPr lang="en-US" sz="2600" dirty="0">
                <a:latin typeface="Adobe Caslon Pro Bold"/>
              </a:rPr>
              <a:t>number of qualified applicants.</a:t>
            </a:r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06385" y="295119"/>
            <a:ext cx="71597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Pre-recruitment Considerations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317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26420"/>
            <a:ext cx="264015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slon Pro Bold"/>
              </a:rPr>
              <a:t>On the other</a:t>
            </a:r>
          </a:p>
          <a:p>
            <a:r>
              <a:rPr lang="en-US" sz="2600" dirty="0">
                <a:latin typeface="Adobe Caslon Pro Bold"/>
              </a:rPr>
              <a:t>hand,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some of the most effective recruitment sources</a:t>
            </a:r>
            <a:r>
              <a:rPr lang="en-US" sz="2600" dirty="0">
                <a:latin typeface="Adobe Caslon Pro Bold"/>
              </a:rPr>
              <a:t>, such as employee referrals,</a:t>
            </a:r>
          </a:p>
          <a:p>
            <a:r>
              <a:rPr lang="en-GB" sz="2600" dirty="0">
                <a:latin typeface="Adobe Caslon Pro Bold"/>
              </a:rPr>
              <a:t>cost very little.</a:t>
            </a:r>
          </a:p>
        </p:txBody>
      </p:sp>
      <p:sp>
        <p:nvSpPr>
          <p:cNvPr id="4" name="Rectangle 3"/>
          <p:cNvSpPr/>
          <p:nvPr/>
        </p:nvSpPr>
        <p:spPr>
          <a:xfrm>
            <a:off x="1006385" y="295119"/>
            <a:ext cx="71597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Pre-recruitment Considerations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1307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36192"/>
            <a:ext cx="2725594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Mike Sweeny, of T. Williams Consulting, Inc</a:t>
            </a:r>
            <a:r>
              <a:rPr lang="en-US" sz="2600" dirty="0">
                <a:latin typeface="Adobe Caslon Pro Bold"/>
              </a:rPr>
              <a:t>., </a:t>
            </a:r>
            <a:r>
              <a:rPr lang="en-US" sz="2600" dirty="0" smtClean="0">
                <a:latin typeface="Adobe Caslon Pro Bold"/>
              </a:rPr>
              <a:t>Shares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a three-step recruiting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cost ratio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formula </a:t>
            </a:r>
            <a:r>
              <a:rPr lang="en-US" sz="2600" dirty="0">
                <a:latin typeface="Adobe Caslon Pro Bold"/>
              </a:rPr>
              <a:t>to help organizations determine their recruitment budgets</a:t>
            </a:r>
            <a:r>
              <a:rPr lang="en-US" sz="2600" dirty="0" smtClean="0">
                <a:latin typeface="Adobe Caslon Pro Bold"/>
              </a:rPr>
              <a:t>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06385" y="295119"/>
            <a:ext cx="71597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Pre-recruitment Considerations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268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499911" y="1371600"/>
            <a:ext cx="271576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Common Cries heard about recruitment</a:t>
            </a:r>
            <a:endParaRPr lang="en-GB" sz="26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600" dirty="0" smtClean="0">
                <a:latin typeface="Adobe Caslon Pro Bold"/>
              </a:rPr>
              <a:t>‘‘</a:t>
            </a:r>
            <a:r>
              <a:rPr lang="en-US" sz="2600" dirty="0">
                <a:latin typeface="Adobe Caslon Pro Bold"/>
              </a:rPr>
              <a:t>I need a customer service rep-fast!’’ </a:t>
            </a:r>
            <a:endParaRPr lang="en-US" sz="2600" dirty="0" smtClean="0">
              <a:latin typeface="Adobe Caslon Pro Bold"/>
            </a:endParaRPr>
          </a:p>
          <a:p>
            <a:r>
              <a:rPr lang="en-US" sz="2600" dirty="0" smtClean="0">
                <a:latin typeface="Adobe Caslon Pro Bold"/>
              </a:rPr>
              <a:t>‘‘</a:t>
            </a:r>
            <a:r>
              <a:rPr lang="en-US" sz="2600" dirty="0">
                <a:latin typeface="Adobe Caslon Pro Bold"/>
              </a:rPr>
              <a:t>I’m losing my public </a:t>
            </a:r>
            <a:r>
              <a:rPr lang="en-US" sz="2600" dirty="0" smtClean="0">
                <a:latin typeface="Adobe Caslon Pro Bold"/>
              </a:rPr>
              <a:t>relations manager- Do</a:t>
            </a:r>
            <a:endParaRPr lang="en-US" sz="2600" dirty="0">
              <a:latin typeface="Adobe Caslon Pro Bold"/>
            </a:endParaRPr>
          </a:p>
          <a:p>
            <a:r>
              <a:rPr lang="en-US" sz="2600" dirty="0">
                <a:latin typeface="Adobe Caslon Pro Bold"/>
              </a:rPr>
              <a:t>you know anyone who can replace her?’’</a:t>
            </a:r>
            <a:endParaRPr lang="en-GB" sz="2600" dirty="0">
              <a:latin typeface="Adobe Casl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918310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45320" y="2982039"/>
            <a:ext cx="241852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The </a:t>
            </a:r>
            <a:r>
              <a:rPr lang="en-US" sz="2600" dirty="0">
                <a:latin typeface="Adobe Caslon Pro Bold"/>
              </a:rPr>
              <a:t>process</a:t>
            </a:r>
          </a:p>
          <a:p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begins with determining </a:t>
            </a:r>
            <a:r>
              <a:rPr lang="en-US" sz="2600" dirty="0">
                <a:latin typeface="Adobe Caslon Pro Bold"/>
              </a:rPr>
              <a:t>total recruiting costs.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06385" y="295119"/>
            <a:ext cx="71597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Pre-recruitment Considerations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985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309598"/>
            <a:ext cx="2633472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i="1" dirty="0">
                <a:solidFill>
                  <a:srgbClr val="FF0000"/>
                </a:solidFill>
                <a:latin typeface="Adobe Caslon Pro Bold"/>
              </a:rPr>
              <a:t>F</a:t>
            </a: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</a:rPr>
              <a:t>our </a:t>
            </a:r>
            <a:r>
              <a:rPr lang="en-GB" sz="2600" b="1" i="1" dirty="0">
                <a:solidFill>
                  <a:srgbClr val="FF0000"/>
                </a:solidFill>
                <a:latin typeface="Adobe Caslon Pro Bold"/>
              </a:rPr>
              <a:t>cost areas</a:t>
            </a:r>
            <a:r>
              <a:rPr lang="en-GB" sz="2600" dirty="0">
                <a:latin typeface="Adobe Caslon Pro Bold"/>
              </a:rPr>
              <a:t>:</a:t>
            </a:r>
          </a:p>
          <a:p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1- </a:t>
            </a:r>
            <a:r>
              <a:rPr lang="en-US" sz="2600" i="1" dirty="0" smtClean="0">
                <a:latin typeface="Adobe Caslon Pro Bold"/>
              </a:rPr>
              <a:t>Fixed </a:t>
            </a:r>
            <a:r>
              <a:rPr lang="en-US" sz="2600" i="1" dirty="0">
                <a:latin typeface="Adobe Caslon Pro Bold"/>
              </a:rPr>
              <a:t>overhead recruiting </a:t>
            </a:r>
            <a:r>
              <a:rPr lang="en-US" sz="2600" i="1" dirty="0" smtClean="0">
                <a:latin typeface="Adobe Caslon Pro Bold"/>
              </a:rPr>
              <a:t>expenses.</a:t>
            </a:r>
            <a:endParaRPr lang="en-US" sz="2600" i="1" dirty="0">
              <a:latin typeface="Adobe Caslon Pro Bold"/>
            </a:endParaRPr>
          </a:p>
          <a:p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2- </a:t>
            </a:r>
            <a:r>
              <a:rPr lang="en-US" sz="2600" i="1" dirty="0" smtClean="0">
                <a:latin typeface="Adobe Caslon Pro Bold"/>
              </a:rPr>
              <a:t>Sourcing expenses </a:t>
            </a:r>
            <a:r>
              <a:rPr lang="en-US" sz="2600" i="1" dirty="0">
                <a:latin typeface="Adobe Caslon Pro Bold"/>
              </a:rPr>
              <a:t>attached to specific </a:t>
            </a:r>
            <a:r>
              <a:rPr lang="en-US" sz="2600" i="1" dirty="0" smtClean="0">
                <a:latin typeface="Adobe Caslon Pro Bold"/>
              </a:rPr>
              <a:t>resources</a:t>
            </a:r>
            <a:endParaRPr lang="en-US" sz="2600" i="1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06385" y="295119"/>
            <a:ext cx="71597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Pre-recruitment Considerations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8752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7" y="2746522"/>
            <a:ext cx="2304287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i="1" dirty="0" smtClean="0">
                <a:solidFill>
                  <a:srgbClr val="FF0000"/>
                </a:solidFill>
                <a:latin typeface="Adobe Caslon Pro Bold"/>
              </a:rPr>
              <a:t>3- </a:t>
            </a:r>
            <a:r>
              <a:rPr lang="en-GB" sz="2600" i="1" dirty="0" smtClean="0">
                <a:latin typeface="Adobe Caslon Pro Bold"/>
              </a:rPr>
              <a:t>Signing bonuses.</a:t>
            </a:r>
            <a:endParaRPr lang="en-GB" sz="2600" i="1" dirty="0">
              <a:latin typeface="Adobe Caslon Pro Bold"/>
            </a:endParaRPr>
          </a:p>
          <a:p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4- </a:t>
            </a:r>
            <a:r>
              <a:rPr lang="en-US" sz="2600" i="1" dirty="0" smtClean="0">
                <a:latin typeface="Adobe Caslon Pro Bold"/>
              </a:rPr>
              <a:t>Expenses </a:t>
            </a:r>
            <a:r>
              <a:rPr lang="en-US" sz="2600" i="1" dirty="0">
                <a:latin typeface="Adobe Caslon Pro Bold"/>
              </a:rPr>
              <a:t>associated with travel or </a:t>
            </a:r>
            <a:r>
              <a:rPr lang="en-US" sz="2600" i="1" dirty="0" smtClean="0">
                <a:latin typeface="Adobe Caslon Pro Bold"/>
              </a:rPr>
              <a:t>relocation.</a:t>
            </a:r>
            <a:endParaRPr lang="en-GB" sz="2600" i="1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06385" y="295119"/>
            <a:ext cx="71597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Pre-recruitment Considerations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116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19662" y="1865376"/>
            <a:ext cx="279806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The next step is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to determine the total compensation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involved</a:t>
            </a:r>
            <a:r>
              <a:rPr lang="en-US" sz="2600" dirty="0">
                <a:latin typeface="Adobe Caslon Pro Bold"/>
              </a:rPr>
              <a:t>,</a:t>
            </a:r>
            <a:r>
              <a:rPr lang="en-US" sz="2600" dirty="0" smtClean="0">
                <a:latin typeface="Adobe Caslon Pro Bold"/>
              </a:rPr>
              <a:t> </a:t>
            </a:r>
            <a:r>
              <a:rPr lang="en-US" sz="2600" dirty="0">
                <a:latin typeface="Adobe Caslon Pro Bold"/>
              </a:rPr>
              <a:t>that is, the sum</a:t>
            </a:r>
          </a:p>
          <a:p>
            <a:r>
              <a:rPr lang="en-US" sz="2600" dirty="0">
                <a:latin typeface="Adobe Caslon Pro Bold"/>
              </a:rPr>
              <a:t>of the annual base starting compensation for all positions.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06385" y="295119"/>
            <a:ext cx="71597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Pre-recruitment Considerations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781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12264"/>
            <a:ext cx="279806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slon Pro Bold"/>
              </a:rPr>
              <a:t>The </a:t>
            </a:r>
            <a:r>
              <a:rPr lang="en-GB" sz="2600" b="1" i="1" dirty="0">
                <a:solidFill>
                  <a:srgbClr val="C00000"/>
                </a:solidFill>
                <a:latin typeface="Adobe Caslon Pro Bold"/>
              </a:rPr>
              <a:t>recruiting cost </a:t>
            </a:r>
            <a:r>
              <a:rPr lang="en-GB" sz="2600" b="1" i="1" dirty="0" smtClean="0">
                <a:solidFill>
                  <a:srgbClr val="C00000"/>
                </a:solidFill>
                <a:latin typeface="Adobe Caslon Pro Bold"/>
              </a:rPr>
              <a:t>ratio </a:t>
            </a:r>
            <a:r>
              <a:rPr lang="en-US" sz="2600" dirty="0" smtClean="0">
                <a:latin typeface="Adobe Caslon Pro Bold"/>
              </a:rPr>
              <a:t>is </a:t>
            </a:r>
            <a:r>
              <a:rPr lang="en-US" sz="2600" dirty="0">
                <a:latin typeface="Adobe Caslon Pro Bold"/>
              </a:rPr>
              <a:t>then determined by </a:t>
            </a:r>
            <a:r>
              <a:rPr lang="en-US" sz="2600" i="1" dirty="0">
                <a:latin typeface="Adobe Caslon Pro Bold"/>
              </a:rPr>
              <a:t>dividing the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total recruiting costs by the total compensation</a:t>
            </a:r>
          </a:p>
          <a:p>
            <a:r>
              <a:rPr lang="en-GB" sz="2600" i="1" dirty="0">
                <a:solidFill>
                  <a:srgbClr val="FF0000"/>
                </a:solidFill>
                <a:latin typeface="Adobe Caslon Pro Bold"/>
              </a:rPr>
              <a:t>figure</a:t>
            </a:r>
            <a:r>
              <a:rPr lang="en-GB" sz="2600" dirty="0">
                <a:latin typeface="Adobe Caslon Pro Bold"/>
              </a:rPr>
              <a:t>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568696"/>
            <a:ext cx="84772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006385" y="295119"/>
            <a:ext cx="71597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Pre-recruitment Considerations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2039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98348" y="281471"/>
            <a:ext cx="814730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7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Quick Results Recruitment Sources</a:t>
            </a:r>
            <a:endParaRPr lang="en-US" sz="37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93088" y="3182112"/>
            <a:ext cx="27157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Quick Results Recruitment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Sources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297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46549" y="2194560"/>
            <a:ext cx="2715768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Quick Results Recruitment Sources</a:t>
            </a:r>
          </a:p>
          <a:p>
            <a:r>
              <a:rPr lang="en-US" sz="2600" dirty="0">
                <a:latin typeface="Adobe Caslon Pro Bold"/>
              </a:rPr>
              <a:t>Openings can occur suddenly and </a:t>
            </a:r>
            <a:r>
              <a:rPr lang="en-US" sz="2600" dirty="0" smtClean="0">
                <a:latin typeface="Adobe Caslon Pro Bold"/>
              </a:rPr>
              <a:t>unexpectedly…..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98348" y="281471"/>
            <a:ext cx="814730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7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Quick Results Recruitment Sources</a:t>
            </a:r>
            <a:endParaRPr lang="en-US" sz="37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7294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46549" y="2533745"/>
            <a:ext cx="2581883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…..Usually </a:t>
            </a:r>
            <a:r>
              <a:rPr lang="en-US" sz="2600" dirty="0">
                <a:latin typeface="Adobe Caslon Pro Bold"/>
              </a:rPr>
              <a:t>when employees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decide to</a:t>
            </a:r>
          </a:p>
          <a:p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leave with little or no notice</a:t>
            </a:r>
            <a:r>
              <a:rPr lang="en-US" sz="2600" dirty="0">
                <a:latin typeface="Adobe Caslon Pro Bold"/>
              </a:rPr>
              <a:t>. Being prepared is your best defense.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98348" y="281471"/>
            <a:ext cx="814730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7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Quick Results Recruitment Sources</a:t>
            </a:r>
            <a:endParaRPr lang="en-US" sz="37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0834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62820"/>
            <a:ext cx="279806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slon Pro Bold"/>
              </a:rPr>
              <a:t>Begin by ensuring</a:t>
            </a:r>
          </a:p>
          <a:p>
            <a:r>
              <a:rPr lang="en-US" sz="2600" dirty="0">
                <a:latin typeface="Adobe Caslon Pro Bold"/>
              </a:rPr>
              <a:t>that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your employee data bank is up-to-date</a:t>
            </a:r>
            <a:r>
              <a:rPr lang="en-US" sz="2600" dirty="0">
                <a:latin typeface="Adobe Caslon Pro Bold"/>
              </a:rPr>
              <a:t>; this way, you can immediately turn </a:t>
            </a:r>
            <a:r>
              <a:rPr lang="en-US" sz="2600" dirty="0" smtClean="0">
                <a:latin typeface="Adobe Caslon Pro Bold"/>
              </a:rPr>
              <a:t>to existing staff….</a:t>
            </a:r>
            <a:r>
              <a:rPr lang="en-GB" dirty="0" smtClean="0">
                <a:latin typeface="IowanOldStyleBT-Roman"/>
              </a:rPr>
              <a:t>.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498348" y="281471"/>
            <a:ext cx="814730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7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Quick Results Recruitment Sources</a:t>
            </a:r>
            <a:endParaRPr lang="en-US" sz="37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4513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204561"/>
            <a:ext cx="263347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…..As </a:t>
            </a:r>
            <a:r>
              <a:rPr lang="en-US" sz="2600" dirty="0">
                <a:latin typeface="Adobe Caslon Pro Bold"/>
              </a:rPr>
              <a:t>an immediate resource,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even if it is an interim replacement </a:t>
            </a:r>
            <a:r>
              <a:rPr lang="en-US" sz="2600" dirty="0">
                <a:latin typeface="Adobe Caslon Pro Bold"/>
              </a:rPr>
              <a:t>until</a:t>
            </a:r>
          </a:p>
          <a:p>
            <a:r>
              <a:rPr lang="en-GB" sz="2600" dirty="0">
                <a:latin typeface="Adobe Caslon Pro Bold"/>
              </a:rPr>
              <a:t>you’ve hired someone </a:t>
            </a:r>
            <a:r>
              <a:rPr lang="en-GB" sz="2600" dirty="0" smtClean="0">
                <a:latin typeface="Adobe Caslon Pro Bold"/>
              </a:rPr>
              <a:t>permanently</a:t>
            </a:r>
            <a:r>
              <a:rPr lang="en-GB" dirty="0" smtClean="0">
                <a:latin typeface="IowanOldStyleBT-Roman"/>
              </a:rPr>
              <a:t>.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498348" y="281471"/>
            <a:ext cx="814730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7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Quick Results Recruitment Sources</a:t>
            </a:r>
            <a:endParaRPr lang="en-US" sz="37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28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16796" y="1700784"/>
            <a:ext cx="261163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‘‘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The employment agency </a:t>
            </a:r>
            <a:r>
              <a:rPr lang="en-US" sz="2600" dirty="0">
                <a:latin typeface="Adobe Caslon Pro Bold"/>
              </a:rPr>
              <a:t>I’ve been </a:t>
            </a:r>
            <a:r>
              <a:rPr lang="en-US" sz="2600" dirty="0" smtClean="0">
                <a:latin typeface="Adobe Caslon Pro Bold"/>
              </a:rPr>
              <a:t>using keeps </a:t>
            </a:r>
            <a:r>
              <a:rPr lang="en-US" sz="2600" dirty="0">
                <a:latin typeface="Adobe Caslon Pro Bold"/>
              </a:rPr>
              <a:t>sending me unqualified applicants; they just don’t seem to get what I’m looking</a:t>
            </a:r>
          </a:p>
          <a:p>
            <a:r>
              <a:rPr lang="en-GB" sz="2600" dirty="0">
                <a:latin typeface="Adobe Caslon Pro Bold"/>
              </a:rPr>
              <a:t>for!’’</a:t>
            </a:r>
          </a:p>
        </p:txBody>
      </p:sp>
    </p:spTree>
    <p:extLst>
      <p:ext uri="{BB962C8B-B14F-4D97-AF65-F5344CB8AC3E}">
        <p14:creationId xmlns:p14="http://schemas.microsoft.com/office/powerpoint/2010/main" val="2812941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62710"/>
            <a:ext cx="2798064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Have </a:t>
            </a:r>
            <a:r>
              <a:rPr lang="en-US" sz="2600" dirty="0">
                <a:latin typeface="Adobe Caslon Pro Bold"/>
              </a:rPr>
              <a:t>an employee referral program</a:t>
            </a:r>
          </a:p>
          <a:p>
            <a:r>
              <a:rPr lang="en-US" sz="2600" dirty="0">
                <a:latin typeface="Adobe Caslon Pro Bold"/>
              </a:rPr>
              <a:t>in place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. Launch it as soon as you know there’s an opening</a:t>
            </a:r>
            <a:r>
              <a:rPr lang="en-US" sz="2600" dirty="0">
                <a:latin typeface="Adobe Caslon Pro Bold"/>
              </a:rPr>
              <a:t>, spreading the word to as</a:t>
            </a:r>
          </a:p>
          <a:p>
            <a:r>
              <a:rPr lang="en-GB" sz="2600" dirty="0">
                <a:latin typeface="Adobe Caslon Pro Bold"/>
              </a:rPr>
              <a:t>many employees as possible.</a:t>
            </a:r>
          </a:p>
        </p:txBody>
      </p:sp>
      <p:sp>
        <p:nvSpPr>
          <p:cNvPr id="4" name="Rectangle 3"/>
          <p:cNvSpPr/>
          <p:nvPr/>
        </p:nvSpPr>
        <p:spPr>
          <a:xfrm>
            <a:off x="498348" y="281471"/>
            <a:ext cx="814730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7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Quick Results Recruitment Sources</a:t>
            </a:r>
            <a:endParaRPr lang="en-US" sz="37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3408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662601"/>
            <a:ext cx="2962657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Focus, too, on recruitment sources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most likely to yield</a:t>
            </a:r>
          </a:p>
          <a:p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immediate results</a:t>
            </a:r>
            <a:r>
              <a:rPr lang="en-US" sz="2600" dirty="0">
                <a:latin typeface="Adobe Caslon Pro Bold"/>
              </a:rPr>
              <a:t>, such as going through your HR files for applicants who were</a:t>
            </a:r>
          </a:p>
          <a:p>
            <a:r>
              <a:rPr lang="en-GB" sz="2600" dirty="0">
                <a:latin typeface="Adobe Caslon Pro Bold"/>
              </a:rPr>
              <a:t>previously interviewed and assessed.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568696"/>
            <a:ext cx="84772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498348" y="281471"/>
            <a:ext cx="814730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7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Quick Results Recruitment Sources</a:t>
            </a:r>
            <a:endParaRPr lang="en-US" sz="37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61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Broad-Based Recruiting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00965" y="3412277"/>
            <a:ext cx="28803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Broad-Based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Recruiting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171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64253" y="1601045"/>
            <a:ext cx="288036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Broad-Based Recruiting</a:t>
            </a:r>
          </a:p>
          <a:p>
            <a:r>
              <a:rPr lang="en-US" sz="2600" dirty="0">
                <a:latin typeface="Adobe Caslon Pro Bold"/>
              </a:rPr>
              <a:t>Some positions are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highly specialized and more difficult to fill</a:t>
            </a:r>
            <a:r>
              <a:rPr lang="en-US" sz="2600" dirty="0">
                <a:latin typeface="Adobe Caslon Pro Bold"/>
              </a:rPr>
              <a:t>. To improve the</a:t>
            </a:r>
          </a:p>
          <a:p>
            <a:r>
              <a:rPr lang="en-US" sz="2600" dirty="0">
                <a:latin typeface="Adobe Caslon Pro Bold"/>
              </a:rPr>
              <a:t>chances of a job match, you’ll want to reach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as many applicants as possible</a:t>
            </a:r>
            <a:r>
              <a:rPr lang="en-US" sz="2600" dirty="0">
                <a:latin typeface="Adobe Caslon Pro Bold"/>
              </a:rPr>
              <a:t>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Broad-Based Recruiting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640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2026416"/>
            <a:ext cx="255117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Uncertain </a:t>
            </a:r>
            <a:r>
              <a:rPr lang="en-US" sz="2600" dirty="0">
                <a:latin typeface="Adobe Caslon Pro Bold"/>
              </a:rPr>
              <a:t>as to the type of individual being sought, you’ll want to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interview as many</a:t>
            </a:r>
          </a:p>
          <a:p>
            <a:r>
              <a:rPr lang="en-GB" sz="2600" i="1" dirty="0">
                <a:solidFill>
                  <a:srgbClr val="FF0000"/>
                </a:solidFill>
                <a:latin typeface="Adobe Caslon Pro Bold"/>
              </a:rPr>
              <a:t>applicants as possible</a:t>
            </a:r>
            <a:r>
              <a:rPr lang="en-GB" sz="2600" dirty="0">
                <a:latin typeface="Adobe Caslon Pro Bold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Broad-Based Recruiting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99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33636"/>
            <a:ext cx="279806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Employment agencies and search firms may be helpful in these instances,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although</a:t>
            </a:r>
          </a:p>
          <a:p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they tend to recommend nearly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everyone</a:t>
            </a:r>
            <a:r>
              <a:rPr lang="en-US" sz="2600" dirty="0" smtClean="0">
                <a:latin typeface="Adobe Caslon Pro Bold"/>
              </a:rPr>
              <a:t>…..</a:t>
            </a:r>
            <a:endParaRPr lang="en-US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Broad-Based Recruiting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733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204561"/>
            <a:ext cx="255117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…..When </a:t>
            </a:r>
            <a:r>
              <a:rPr lang="en-US" sz="2600" dirty="0">
                <a:latin typeface="Adobe Caslon Pro Bold"/>
              </a:rPr>
              <a:t>the requirements are </a:t>
            </a:r>
            <a:r>
              <a:rPr lang="en-US" sz="2600" dirty="0" smtClean="0">
                <a:latin typeface="Adobe Caslon Pro Bold"/>
              </a:rPr>
              <a:t>broad. </a:t>
            </a:r>
          </a:p>
          <a:p>
            <a:endParaRPr lang="en-US" sz="2600" i="1" dirty="0" smtClean="0">
              <a:solidFill>
                <a:srgbClr val="FF0000"/>
              </a:solidFill>
              <a:latin typeface="Adobe Caslon Pro Bold"/>
            </a:endParaRPr>
          </a:p>
          <a:p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Advertisement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in newspapers and journals can be effective also</a:t>
            </a:r>
            <a:r>
              <a:rPr lang="en-US" sz="2600" dirty="0">
                <a:latin typeface="Adobe Caslon Pro Bold"/>
              </a:rPr>
              <a:t>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Broad-Based Recruiting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357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57739" y="2428708"/>
            <a:ext cx="2798063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Always keep these factors in mind such as:</a:t>
            </a:r>
          </a:p>
          <a:p>
            <a:endParaRPr lang="en-US" sz="2600" dirty="0" smtClean="0">
              <a:latin typeface="Adobe Caslon Pro Bold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Cost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Immediacy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Audience</a:t>
            </a:r>
            <a:endParaRPr lang="en-GB" i="1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Broad-Based Recruiting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800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00784"/>
            <a:ext cx="2798064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 smtClean="0">
                <a:latin typeface="Adobe Caslon Pro Bold"/>
              </a:rPr>
              <a:t>Employers are advised </a:t>
            </a:r>
            <a:r>
              <a:rPr lang="en-US" sz="2500" dirty="0">
                <a:latin typeface="Adobe Caslon Pro Bold"/>
              </a:rPr>
              <a:t>to explore the ramifications of utilizing each resource 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</a:rPr>
              <a:t>in relation to these</a:t>
            </a:r>
          </a:p>
          <a:p>
            <a:r>
              <a:rPr lang="en-US" sz="2500" i="1" dirty="0" smtClean="0">
                <a:solidFill>
                  <a:srgbClr val="FF0000"/>
                </a:solidFill>
                <a:latin typeface="Adobe Caslon Pro Bold"/>
              </a:rPr>
              <a:t>factors</a:t>
            </a:r>
            <a:r>
              <a:rPr lang="en-US" sz="2500" dirty="0">
                <a:latin typeface="Adobe Caslon Pro Bold"/>
              </a:rPr>
              <a:t>, deciding which are most important for a given job opening</a:t>
            </a:r>
            <a:r>
              <a:rPr lang="en-US" sz="2500" dirty="0"/>
              <a:t>.</a:t>
            </a:r>
            <a:endParaRPr lang="en-GB" sz="2500" dirty="0"/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Broad-Based Recruiting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030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511004"/>
            <a:ext cx="271576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>
                <a:solidFill>
                  <a:srgbClr val="FF0000"/>
                </a:solidFill>
                <a:latin typeface="Adobe Caslon Pro Bold"/>
              </a:rPr>
              <a:t>Newspaper ads </a:t>
            </a:r>
            <a:r>
              <a:rPr lang="en-US" sz="2600" dirty="0">
                <a:latin typeface="Adobe Caslon Pro Bold"/>
              </a:rPr>
              <a:t>provide a prime example. They are expensive, but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more likely to</a:t>
            </a:r>
          </a:p>
          <a:p>
            <a:r>
              <a:rPr lang="en-GB" sz="2600" i="1" dirty="0">
                <a:solidFill>
                  <a:srgbClr val="FF0000"/>
                </a:solidFill>
                <a:latin typeface="Adobe Caslon Pro Bold"/>
              </a:rPr>
              <a:t>yield immediate results</a:t>
            </a:r>
            <a:r>
              <a:rPr lang="en-GB" sz="2600" dirty="0">
                <a:latin typeface="Adobe Caslon Pro Bold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Broad-Based Recruiting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0399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029968"/>
            <a:ext cx="263347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‘‘We’re getting a ton of resumes in response to our ad for a warehouse</a:t>
            </a:r>
          </a:p>
          <a:p>
            <a:r>
              <a:rPr lang="en-US" sz="2600" dirty="0">
                <a:latin typeface="Adobe Caslon Pro Bold"/>
              </a:rPr>
              <a:t>supervisor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, but no one is qualified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</a:rPr>
              <a:t>!’’</a:t>
            </a:r>
            <a:endParaRPr lang="en-GB" sz="2600" dirty="0">
              <a:latin typeface="Adobe Casl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180401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14613" y="1536192"/>
            <a:ext cx="2798064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Assuming </a:t>
            </a:r>
            <a:r>
              <a:rPr lang="en-US" sz="2600" dirty="0" smtClean="0">
                <a:latin typeface="Adobe Caslon Pro Bold"/>
              </a:rPr>
              <a:t>that Ads </a:t>
            </a:r>
            <a:r>
              <a:rPr lang="en-US" sz="2600" dirty="0">
                <a:latin typeface="Adobe Caslon Pro Bold"/>
              </a:rPr>
              <a:t>appear in the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most-likely-to-be-read section</a:t>
            </a:r>
          </a:p>
          <a:p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of an appropriate paper on the right day of the week at the right time of year </a:t>
            </a:r>
            <a:r>
              <a:rPr lang="en-US" sz="2600" dirty="0">
                <a:latin typeface="Adobe Caslon Pro Bold"/>
              </a:rPr>
              <a:t>and</a:t>
            </a:r>
          </a:p>
          <a:p>
            <a:r>
              <a:rPr lang="en-US" sz="2600" dirty="0">
                <a:latin typeface="Adobe Caslon Pro Bold"/>
              </a:rPr>
              <a:t>contain the necessary </a:t>
            </a:r>
            <a:r>
              <a:rPr lang="en-US" sz="2600" dirty="0" smtClean="0">
                <a:latin typeface="Adobe Caslon Pro Bold"/>
              </a:rPr>
              <a:t>text…. </a:t>
            </a:r>
            <a:endParaRPr lang="en-GB" sz="2600" dirty="0"/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Broad-Based Recruiting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766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37678" y="2581930"/>
            <a:ext cx="254435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……Newspaper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ads will reach a wide audience at the level</a:t>
            </a:r>
          </a:p>
          <a:p>
            <a:r>
              <a:rPr lang="en-GB" sz="2600" dirty="0">
                <a:latin typeface="Adobe Caslon Pro Bold"/>
              </a:rPr>
              <a:t>you’re trying to reach</a:t>
            </a:r>
            <a:r>
              <a:rPr lang="en-GB" sz="2600" dirty="0">
                <a:latin typeface="IowanOldStyleBT-Roman"/>
              </a:rPr>
              <a:t>.</a:t>
            </a:r>
            <a:endParaRPr lang="en-GB" sz="26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568696"/>
            <a:ext cx="84772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Broad-Based Recruiting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313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94960" y="3346704"/>
            <a:ext cx="27980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Recruitment Methods </a:t>
            </a:r>
          </a:p>
        </p:txBody>
      </p:sp>
    </p:spTree>
    <p:extLst>
      <p:ext uri="{BB962C8B-B14F-4D97-AF65-F5344CB8AC3E}">
        <p14:creationId xmlns:p14="http://schemas.microsoft.com/office/powerpoint/2010/main" val="1433274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30444" y="2351782"/>
            <a:ext cx="27980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Recruitment Methods </a:t>
            </a: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slon Pro Bold"/>
              </a:rPr>
              <a:t>Internal </a:t>
            </a:r>
          </a:p>
          <a:p>
            <a:r>
              <a:rPr lang="en-US" sz="2600" dirty="0" smtClean="0">
                <a:latin typeface="Adobe Caslon Pro Bold"/>
              </a:rPr>
              <a:t>or </a:t>
            </a: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slon Pro Bold"/>
              </a:rPr>
              <a:t>External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</a:rPr>
              <a:t> </a:t>
            </a:r>
            <a:r>
              <a:rPr lang="en-US" sz="2600" dirty="0" smtClean="0">
                <a:latin typeface="Adobe Caslon Pro Bold"/>
              </a:rPr>
              <a:t>recruitment?</a:t>
            </a: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55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38632" y="2143006"/>
            <a:ext cx="2798064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Recruitment Methods </a:t>
            </a:r>
          </a:p>
          <a:p>
            <a:r>
              <a:rPr lang="en-US" sz="2600" dirty="0" smtClean="0">
                <a:latin typeface="Adobe Caslon Pro Bold"/>
              </a:rPr>
              <a:t>When a job vacancy exists, </a:t>
            </a:r>
            <a:r>
              <a:rPr lang="en-US" sz="2600" i="1" dirty="0">
                <a:latin typeface="Adobe Caslon Pro Bold"/>
              </a:rPr>
              <a:t>t</a:t>
            </a:r>
            <a:r>
              <a:rPr lang="en-US" sz="2600" i="1" dirty="0" smtClean="0">
                <a:latin typeface="Adobe Caslon Pro Bold"/>
              </a:rPr>
              <a:t>he first recruitment source to be consider is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within the organization</a:t>
            </a:r>
            <a:r>
              <a:rPr lang="en-US" sz="2600" dirty="0" smtClean="0">
                <a:latin typeface="Adobe Caslon Pro Bold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5849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7" y="1764971"/>
            <a:ext cx="288036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i="1" dirty="0" smtClean="0">
                <a:solidFill>
                  <a:srgbClr val="C00000"/>
                </a:solidFill>
                <a:latin typeface="Adobe Caslon Pro Bold"/>
              </a:rPr>
              <a:t>One study </a:t>
            </a:r>
          </a:p>
          <a:p>
            <a:r>
              <a:rPr lang="en-US" sz="2500" dirty="0" smtClean="0">
                <a:latin typeface="Adobe Caslon Pro Bold"/>
              </a:rPr>
              <a:t>found </a:t>
            </a:r>
            <a:r>
              <a:rPr lang="en-US" sz="2500" dirty="0">
                <a:latin typeface="Adobe Caslon Pro Bold"/>
              </a:rPr>
              <a:t>that organizations filled more than 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</a:rPr>
              <a:t>half of their supervisory and managerial vacancies via internal promotions </a:t>
            </a:r>
            <a:endParaRPr lang="en-US" sz="2500" i="1" dirty="0" smtClean="0">
              <a:solidFill>
                <a:srgbClr val="FF0000"/>
              </a:solidFill>
              <a:latin typeface="Adobe Caslon Pro Bold"/>
            </a:endParaRPr>
          </a:p>
          <a:p>
            <a:r>
              <a:rPr lang="en-US" sz="2500" dirty="0">
                <a:latin typeface="Adobe Caslon Pro Bold"/>
              </a:rPr>
              <a:t>But such results are no longer so common. </a:t>
            </a:r>
            <a:endParaRPr lang="en-GB" sz="25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19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2114767"/>
            <a:ext cx="2962656" cy="3517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espite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claimed advantages of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internal promotions -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improved morale, reduced orientation and training recruitment </a:t>
            </a:r>
            <a:r>
              <a:rPr lang="en-US" sz="2600" dirty="0" err="1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etc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575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559552" y="2194560"/>
            <a:ext cx="2633472" cy="3089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……..Many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organizations now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prefer to recruit from outside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their existing pool of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employees.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3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861009"/>
            <a:ext cx="2880360" cy="3945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Promotion from within is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not without its disadvantage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 Employees who apply for jobs and are rejected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can become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discontented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7588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2083668"/>
            <a:ext cx="2880360" cy="4801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….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pool of candidates may be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restricted; </a:t>
            </a:r>
            <a:r>
              <a:rPr lang="en-US" sz="2600" i="1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creativity can </a:t>
            </a:r>
            <a:r>
              <a:rPr lang="en-US" sz="2600" i="1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be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stifled </a:t>
            </a:r>
            <a:r>
              <a:rPr lang="en-US" sz="2600" i="1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as a result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inbreeding;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and managements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time involvement and expenses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may be excessive.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1687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03558" y="2593300"/>
            <a:ext cx="255117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‘‘</a:t>
            </a:r>
            <a:r>
              <a:rPr lang="en-US" sz="2600" dirty="0">
                <a:latin typeface="Adobe Caslon Pro Bold"/>
              </a:rPr>
              <a:t>Our website is outdated; I’m still getting resumes</a:t>
            </a:r>
          </a:p>
          <a:p>
            <a:r>
              <a:rPr lang="en-US" sz="2600" dirty="0">
                <a:latin typeface="Adobe Caslon Pro Bold"/>
              </a:rPr>
              <a:t>for a job we filled two weeks ago!’’</a:t>
            </a:r>
            <a:endParaRPr lang="en-GB" sz="2600" dirty="0">
              <a:latin typeface="Adobe Casl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425692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53431"/>
            <a:ext cx="2715768" cy="4373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Lives Strauss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anagement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recognized </a:t>
            </a:r>
            <a:r>
              <a:rPr lang="en-US" sz="2600" i="1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inbreeding is a major issue and, thus, suggest that </a:t>
            </a:r>
            <a:r>
              <a:rPr lang="en-US" sz="2600" i="1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one third of all vacancies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be filled by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outsiders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4048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39451" y="1703287"/>
            <a:ext cx="2767766" cy="477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Expert’s Opinion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xperts suggest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 target of 80% </a:t>
            </a:r>
            <a:r>
              <a:rPr lang="en-US" sz="2600" i="1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of middle and senior management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appointments come from within and </a:t>
            </a:r>
            <a:r>
              <a:rPr lang="en-US" sz="2600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20%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be recruited from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outside.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568696"/>
            <a:ext cx="84772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Methods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70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01920" y="3099816"/>
            <a:ext cx="27980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Internal Recruitment</a:t>
            </a: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Internal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774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737" y="961145"/>
            <a:ext cx="9144000" cy="58968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2350008" y="1948066"/>
            <a:ext cx="4442643" cy="11499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b="1" dirty="0" smtClean="0">
                <a:solidFill>
                  <a:srgbClr val="C00000"/>
                </a:solidFill>
                <a:latin typeface="Adobe Caslon Pro Bold"/>
              </a:rPr>
              <a:t>Recruitment</a:t>
            </a:r>
          </a:p>
          <a:p>
            <a:pPr algn="ctr"/>
            <a:r>
              <a:rPr lang="en-US" sz="2600" b="1" dirty="0" smtClean="0">
                <a:solidFill>
                  <a:srgbClr val="C00000"/>
                </a:solidFill>
                <a:latin typeface="Adobe Caslon Pro Bold"/>
              </a:rPr>
              <a:t> Internal Sources </a:t>
            </a:r>
            <a:endParaRPr lang="en-GB" sz="2600" b="1" dirty="0">
              <a:solidFill>
                <a:srgbClr val="C00000"/>
              </a:solidFill>
              <a:latin typeface="Adobe Caslon Pro Bold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365589" y="3097978"/>
            <a:ext cx="411480" cy="478354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2538559" y="3753008"/>
            <a:ext cx="4116277" cy="18610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Down Arrow 5"/>
          <p:cNvSpPr/>
          <p:nvPr/>
        </p:nvSpPr>
        <p:spPr>
          <a:xfrm>
            <a:off x="2474513" y="3872262"/>
            <a:ext cx="240979" cy="356617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Down Arrow 6"/>
          <p:cNvSpPr/>
          <p:nvPr/>
        </p:nvSpPr>
        <p:spPr>
          <a:xfrm>
            <a:off x="6501779" y="3849401"/>
            <a:ext cx="240979" cy="402337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1033271" y="4228879"/>
            <a:ext cx="3332317" cy="123444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Adobe Caslon Pro Bold"/>
              </a:rPr>
              <a:t>Advantages</a:t>
            </a:r>
            <a:r>
              <a:rPr lang="en-US" sz="2600" b="1" dirty="0" smtClean="0">
                <a:solidFill>
                  <a:srgbClr val="C00000"/>
                </a:solidFill>
                <a:latin typeface="Adobe Caslon Pro Bold"/>
              </a:rPr>
              <a:t> </a:t>
            </a:r>
            <a:endParaRPr lang="en-GB" sz="2600" b="1" dirty="0">
              <a:solidFill>
                <a:srgbClr val="C00000"/>
              </a:solidFill>
              <a:latin typeface="Adobe Caslon Pro Bold"/>
            </a:endParaRPr>
          </a:p>
        </p:txBody>
      </p:sp>
      <p:sp>
        <p:nvSpPr>
          <p:cNvPr id="10" name="Oval 9"/>
          <p:cNvSpPr/>
          <p:nvPr/>
        </p:nvSpPr>
        <p:spPr>
          <a:xfrm>
            <a:off x="4739546" y="4228879"/>
            <a:ext cx="3371182" cy="123444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Adobe Caslon Pro Bold"/>
              </a:rPr>
              <a:t>Disadvantages</a:t>
            </a:r>
            <a:r>
              <a:rPr lang="en-US" sz="2400" dirty="0" smtClean="0">
                <a:latin typeface="Adobe Caslon Pro Bold"/>
              </a:rPr>
              <a:t> </a:t>
            </a:r>
            <a:endParaRPr lang="en-GB" sz="2400" dirty="0">
              <a:latin typeface="Adobe Caslon Pro Bold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Internal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083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77256" y="1453896"/>
            <a:ext cx="271576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Advantages</a:t>
            </a:r>
          </a:p>
          <a:p>
            <a:r>
              <a:rPr lang="en-US" sz="2600" b="1" dirty="0" smtClean="0">
                <a:solidFill>
                  <a:srgbClr val="C00000"/>
                </a:solidFill>
                <a:latin typeface="Adobe Caslon Pro Bold"/>
                <a:cs typeface="Arial" pitchFamily="34" charset="0"/>
              </a:rPr>
              <a:t>1-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 Organizations has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more knowledge of candidate’s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strengths and weaknesses.</a:t>
            </a:r>
          </a:p>
          <a:p>
            <a:endParaRPr lang="en-US" sz="2600" dirty="0" smtClean="0">
              <a:latin typeface="Adobe Caslon Pro Bold"/>
              <a:cs typeface="Arial" pitchFamily="34" charset="0"/>
            </a:endParaRPr>
          </a:p>
          <a:p>
            <a:r>
              <a:rPr lang="en-US" sz="2600" b="1" dirty="0" smtClean="0">
                <a:solidFill>
                  <a:srgbClr val="C00000"/>
                </a:solidFill>
                <a:latin typeface="Adobe Caslon Pro Bold"/>
                <a:cs typeface="Arial" pitchFamily="34" charset="0"/>
              </a:rPr>
              <a:t>2-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 Candidates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already know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the organization.</a:t>
            </a: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Internal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3475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99911" y="1371600"/>
            <a:ext cx="2633472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Advantages</a:t>
            </a:r>
          </a:p>
          <a:p>
            <a:r>
              <a:rPr lang="en-US" sz="2600" b="1" dirty="0" smtClean="0">
                <a:solidFill>
                  <a:srgbClr val="C00000"/>
                </a:solidFill>
                <a:latin typeface="Adobe Caslon Pro Bold"/>
                <a:cs typeface="Arial" pitchFamily="34" charset="0"/>
              </a:rPr>
              <a:t>3-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 Employee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morale and motivation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enhanced. </a:t>
            </a:r>
          </a:p>
          <a:p>
            <a:endParaRPr lang="en-US" sz="2600" dirty="0" smtClean="0">
              <a:latin typeface="Adobe Caslon Pro Bold"/>
              <a:cs typeface="Arial" pitchFamily="34" charset="0"/>
            </a:endParaRPr>
          </a:p>
          <a:p>
            <a:r>
              <a:rPr lang="en-US" sz="2600" b="1" dirty="0" smtClean="0">
                <a:solidFill>
                  <a:srgbClr val="C00000"/>
                </a:solidFill>
                <a:latin typeface="Adobe Caslon Pro Bold"/>
                <a:cs typeface="Arial" pitchFamily="34" charset="0"/>
              </a:rPr>
              <a:t>4-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 Organization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return on investment in training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and development is increased. </a:t>
            </a: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Internal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177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59552" y="1791951"/>
            <a:ext cx="2715768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Advantages</a:t>
            </a:r>
          </a:p>
          <a:p>
            <a:r>
              <a:rPr lang="en-US" sz="2600" b="1" dirty="0" smtClean="0">
                <a:solidFill>
                  <a:srgbClr val="C00000"/>
                </a:solidFill>
                <a:latin typeface="Adobe Caslon Pro Bold"/>
                <a:cs typeface="Arial" pitchFamily="34" charset="0"/>
              </a:rPr>
              <a:t>5-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 Can generate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a succession of promotion.</a:t>
            </a:r>
          </a:p>
          <a:p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 </a:t>
            </a:r>
          </a:p>
          <a:p>
            <a:r>
              <a:rPr lang="en-US" sz="2600" b="1" dirty="0" smtClean="0">
                <a:solidFill>
                  <a:srgbClr val="C00000"/>
                </a:solidFill>
                <a:latin typeface="Adobe Caslon Pro Bold"/>
                <a:cs typeface="Arial" pitchFamily="34" charset="0"/>
              </a:rPr>
              <a:t>6-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 Organization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needs to hire only entry level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candidates.</a:t>
            </a:r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Internal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77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77256" y="1700784"/>
            <a:ext cx="2798064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Disadvantages</a:t>
            </a:r>
          </a:p>
          <a:p>
            <a:r>
              <a:rPr lang="en-US" sz="2600" b="1" dirty="0" smtClean="0">
                <a:solidFill>
                  <a:srgbClr val="C00000"/>
                </a:solidFill>
                <a:latin typeface="Adobe Caslon Pro Bold"/>
                <a:cs typeface="Arial" pitchFamily="34" charset="0"/>
              </a:rPr>
              <a:t>1-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 Employees may be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promoted beyond their level of competence</a:t>
            </a:r>
            <a:r>
              <a:rPr lang="en-US" sz="2600" i="1" dirty="0" smtClean="0">
                <a:latin typeface="Adobe Caslon Pro Bold"/>
                <a:cs typeface="Arial" pitchFamily="34" charset="0"/>
              </a:rPr>
              <a:t>.</a:t>
            </a:r>
          </a:p>
          <a:p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 </a:t>
            </a:r>
          </a:p>
          <a:p>
            <a:r>
              <a:rPr lang="en-US" sz="2600" b="1" dirty="0" smtClean="0">
                <a:solidFill>
                  <a:srgbClr val="C00000"/>
                </a:solidFill>
                <a:latin typeface="Adobe Caslon Pro Bold"/>
                <a:cs typeface="Arial" pitchFamily="34" charset="0"/>
              </a:rPr>
              <a:t>2-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 Employees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infighting for promotions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can effect morale.</a:t>
            </a: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Internal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667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2740" y="2244709"/>
            <a:ext cx="279806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Disadvantages</a:t>
            </a:r>
          </a:p>
          <a:p>
            <a:r>
              <a:rPr lang="en-US" sz="2600" b="1" dirty="0">
                <a:solidFill>
                  <a:srgbClr val="C00000"/>
                </a:solidFill>
                <a:latin typeface="Adobe Caslon Pro Bold"/>
                <a:cs typeface="Arial" pitchFamily="34" charset="0"/>
              </a:rPr>
              <a:t>3- </a:t>
            </a:r>
            <a:r>
              <a:rPr lang="en-US" sz="2600" dirty="0">
                <a:latin typeface="Adobe Caslon Pro Bold"/>
                <a:cs typeface="Arial" pitchFamily="34" charset="0"/>
              </a:rPr>
              <a:t>Inbreeding can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stifled creativity and innovation</a:t>
            </a:r>
            <a:r>
              <a:rPr lang="en-US" sz="2600" i="1" dirty="0" smtClean="0">
                <a:latin typeface="Adobe Caslon Pro Bold"/>
                <a:cs typeface="Arial" pitchFamily="34" charset="0"/>
              </a:rPr>
              <a:t>.</a:t>
            </a:r>
          </a:p>
          <a:p>
            <a:endParaRPr lang="en-US" sz="2600" i="1" dirty="0">
              <a:latin typeface="Adobe Caslon Pro Bold"/>
              <a:cs typeface="Arial" pitchFamily="34" charset="0"/>
            </a:endParaRPr>
          </a:p>
          <a:p>
            <a:r>
              <a:rPr lang="en-US" sz="2600" b="1" dirty="0" smtClean="0">
                <a:solidFill>
                  <a:srgbClr val="C00000"/>
                </a:solidFill>
                <a:latin typeface="Adobe Caslon Pro Bold"/>
                <a:cs typeface="Arial" pitchFamily="34" charset="0"/>
              </a:rPr>
              <a:t>4-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 Systems can become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bureaucratic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. </a:t>
            </a: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Internal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117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7082" y="2644819"/>
            <a:ext cx="2798064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Disadvantages</a:t>
            </a:r>
          </a:p>
          <a:p>
            <a:r>
              <a:rPr lang="en-US" sz="2600" b="1" dirty="0" smtClean="0">
                <a:solidFill>
                  <a:srgbClr val="C00000"/>
                </a:solidFill>
                <a:latin typeface="Adobe Caslon Pro Bold"/>
                <a:cs typeface="Arial" pitchFamily="34" charset="0"/>
              </a:rPr>
              <a:t>5-</a:t>
            </a:r>
            <a:r>
              <a:rPr lang="en-US" sz="2600" b="1" dirty="0" smtClean="0">
                <a:latin typeface="Adobe Caslon Pro Bold"/>
                <a:cs typeface="Arial" pitchFamily="34" charset="0"/>
              </a:rPr>
              <a:t>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Excellent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training and development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programs are necessary.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568696"/>
            <a:ext cx="84772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Internal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31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13385" y="2145006"/>
            <a:ext cx="2798064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‘‘Our top competitor lost their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best technical</a:t>
            </a:r>
          </a:p>
          <a:p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specialist</a:t>
            </a:r>
            <a:r>
              <a:rPr lang="en-US" sz="2600" dirty="0">
                <a:latin typeface="Adobe Caslon Pro Bold"/>
              </a:rPr>
              <a:t> the same time we did and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they hired a dynamite replacement a week</a:t>
            </a:r>
          </a:p>
          <a:p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l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ater</a:t>
            </a:r>
            <a:r>
              <a:rPr lang="en-US" sz="2600" dirty="0" smtClean="0">
                <a:latin typeface="Adobe Caslon Pro Bold"/>
              </a:rPr>
              <a:t>.....</a:t>
            </a:r>
            <a:endParaRPr lang="en-GB" sz="2600" dirty="0">
              <a:latin typeface="Adobe Casl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374517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97853"/>
            <a:ext cx="27980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External Recruitment</a:t>
            </a: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External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7778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737" y="958579"/>
            <a:ext cx="9144000" cy="58968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2350008" y="1948066"/>
            <a:ext cx="4442643" cy="11499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b="1" dirty="0" smtClean="0">
                <a:solidFill>
                  <a:srgbClr val="C00000"/>
                </a:solidFill>
                <a:latin typeface="Adobe Caslon Pro Bold"/>
              </a:rPr>
              <a:t>Recruitment</a:t>
            </a:r>
          </a:p>
          <a:p>
            <a:pPr algn="ctr"/>
            <a:r>
              <a:rPr lang="en-US" sz="2600" b="1" dirty="0" smtClean="0">
                <a:solidFill>
                  <a:srgbClr val="C00000"/>
                </a:solidFill>
                <a:latin typeface="Adobe Caslon Pro Bold"/>
              </a:rPr>
              <a:t> External Sources </a:t>
            </a:r>
            <a:endParaRPr lang="en-GB" sz="2600" b="1" dirty="0">
              <a:solidFill>
                <a:srgbClr val="C00000"/>
              </a:solidFill>
              <a:latin typeface="Adobe Caslon Pro Bold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365589" y="3097978"/>
            <a:ext cx="411480" cy="478354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2555892" y="3625560"/>
            <a:ext cx="4116277" cy="18610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Down Arrow 5"/>
          <p:cNvSpPr/>
          <p:nvPr/>
        </p:nvSpPr>
        <p:spPr>
          <a:xfrm>
            <a:off x="2522646" y="3851279"/>
            <a:ext cx="240979" cy="356617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Down Arrow 6"/>
          <p:cNvSpPr/>
          <p:nvPr/>
        </p:nvSpPr>
        <p:spPr>
          <a:xfrm>
            <a:off x="6516527" y="3811664"/>
            <a:ext cx="240979" cy="402337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1033271" y="4228879"/>
            <a:ext cx="3332317" cy="123444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Adobe Caslon Pro Bold"/>
              </a:rPr>
              <a:t>Advantages</a:t>
            </a:r>
            <a:r>
              <a:rPr lang="en-US" sz="2600" b="1" dirty="0" smtClean="0">
                <a:solidFill>
                  <a:srgbClr val="C00000"/>
                </a:solidFill>
                <a:latin typeface="Adobe Caslon Pro Bold"/>
              </a:rPr>
              <a:t> </a:t>
            </a:r>
            <a:endParaRPr lang="en-GB" sz="2600" b="1" dirty="0">
              <a:solidFill>
                <a:srgbClr val="C00000"/>
              </a:solidFill>
              <a:latin typeface="Adobe Caslon Pro Bold"/>
            </a:endParaRPr>
          </a:p>
        </p:txBody>
      </p:sp>
      <p:sp>
        <p:nvSpPr>
          <p:cNvPr id="10" name="Oval 9"/>
          <p:cNvSpPr/>
          <p:nvPr/>
        </p:nvSpPr>
        <p:spPr>
          <a:xfrm>
            <a:off x="4739546" y="4228879"/>
            <a:ext cx="3371182" cy="123444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Adobe Caslon Pro Bold"/>
              </a:rPr>
              <a:t>Disadvantages</a:t>
            </a:r>
            <a:r>
              <a:rPr lang="en-US" sz="2400" dirty="0" smtClean="0">
                <a:latin typeface="Adobe Caslon Pro Bold"/>
              </a:rPr>
              <a:t> </a:t>
            </a:r>
            <a:endParaRPr lang="en-GB" sz="2400" dirty="0">
              <a:latin typeface="Adobe Caslon Pro Bold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External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103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77256" y="1865376"/>
            <a:ext cx="2798064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Advantages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n-US" sz="2600" b="1" dirty="0" smtClean="0">
                <a:solidFill>
                  <a:srgbClr val="C00000"/>
                </a:solidFill>
                <a:latin typeface="Adobe Caslon Pro Bold"/>
                <a:cs typeface="Arial" pitchFamily="34" charset="0"/>
              </a:rPr>
              <a:t>1-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 The pool of talent is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bigger</a:t>
            </a:r>
            <a:r>
              <a:rPr lang="en-US" sz="2600" i="1" dirty="0" smtClean="0">
                <a:latin typeface="Adobe Caslon Pro Bold"/>
                <a:cs typeface="Arial" pitchFamily="34" charset="0"/>
              </a:rPr>
              <a:t>.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 </a:t>
            </a:r>
          </a:p>
          <a:p>
            <a:endParaRPr lang="en-US" sz="2600" dirty="0" smtClean="0">
              <a:latin typeface="Adobe Caslon Pro Bold"/>
              <a:cs typeface="Arial" pitchFamily="34" charset="0"/>
            </a:endParaRPr>
          </a:p>
          <a:p>
            <a:r>
              <a:rPr lang="en-US" sz="2600" b="1" dirty="0" smtClean="0">
                <a:solidFill>
                  <a:srgbClr val="C00000"/>
                </a:solidFill>
                <a:latin typeface="Adobe Caslon Pro Bold"/>
                <a:cs typeface="Arial" pitchFamily="34" charset="0"/>
              </a:rPr>
              <a:t>2-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 New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insight knowledge and skills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 can be introduced into the organization.</a:t>
            </a: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External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69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7082" y="1549527"/>
            <a:ext cx="2715768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Advantages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n-US" sz="2600" b="1" dirty="0" smtClean="0">
                <a:solidFill>
                  <a:srgbClr val="C00000"/>
                </a:solidFill>
                <a:latin typeface="Adobe Caslon Pro Bold"/>
                <a:cs typeface="Arial" pitchFamily="34" charset="0"/>
              </a:rPr>
              <a:t>3-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 It is often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cheaper and easier to hire employees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from outside the organization.</a:t>
            </a:r>
          </a:p>
          <a:p>
            <a:endParaRPr lang="en-US" sz="2600" dirty="0" smtClean="0">
              <a:latin typeface="Adobe Caslon Pro Bold"/>
              <a:cs typeface="Arial" pitchFamily="34" charset="0"/>
            </a:endParaRPr>
          </a:p>
          <a:p>
            <a:r>
              <a:rPr lang="en-US" sz="2600" b="1" dirty="0" smtClean="0">
                <a:solidFill>
                  <a:srgbClr val="C00000"/>
                </a:solidFill>
                <a:latin typeface="Adobe Caslon Pro Bold"/>
                <a:cs typeface="Arial" pitchFamily="34" charset="0"/>
              </a:rPr>
              <a:t>4-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 Outside employees are not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members of existing groups.</a:t>
            </a: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External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67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77256" y="1599245"/>
            <a:ext cx="2798064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Disadvantages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n-US" sz="2600" b="1" dirty="0" smtClean="0">
                <a:solidFill>
                  <a:srgbClr val="C00000"/>
                </a:solidFill>
                <a:latin typeface="Adobe Caslon Pro Bold"/>
                <a:cs typeface="Arial" pitchFamily="34" charset="0"/>
              </a:rPr>
              <a:t>1-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 Attracting and selecting a new employee is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more difficult</a:t>
            </a:r>
            <a:r>
              <a:rPr lang="en-US" sz="2600" i="1" dirty="0" smtClean="0">
                <a:latin typeface="Adobe Caslon Pro Bold"/>
                <a:cs typeface="Arial" pitchFamily="34" charset="0"/>
              </a:rPr>
              <a:t>.</a:t>
            </a:r>
          </a:p>
          <a:p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 </a:t>
            </a:r>
          </a:p>
          <a:p>
            <a:r>
              <a:rPr lang="en-US" sz="2600" b="1" dirty="0" smtClean="0">
                <a:solidFill>
                  <a:srgbClr val="C00000"/>
                </a:solidFill>
                <a:latin typeface="Adobe Caslon Pro Bold"/>
                <a:cs typeface="Arial" pitchFamily="34" charset="0"/>
              </a:rPr>
              <a:t>2-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 New employee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adjustment and orientation take longer</a:t>
            </a:r>
            <a:r>
              <a:rPr lang="en-US" sz="2600" i="1" dirty="0" smtClean="0">
                <a:latin typeface="Adobe Caslon Pro Bold"/>
                <a:cs typeface="Arial" pitchFamily="34" charset="0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External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52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3559" y="2562523"/>
            <a:ext cx="2637976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Disadvantages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n-US" sz="2600" b="1" dirty="0" smtClean="0">
                <a:solidFill>
                  <a:srgbClr val="C00000"/>
                </a:solidFill>
                <a:latin typeface="Adobe Caslon Pro Bold"/>
                <a:cs typeface="Arial" pitchFamily="34" charset="0"/>
              </a:rPr>
              <a:t>3-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Morale </a:t>
            </a:r>
            <a:r>
              <a:rPr lang="en-US" sz="2600" i="1" dirty="0" smtClean="0">
                <a:latin typeface="Adobe Caslon Pro Bold"/>
                <a:cs typeface="Arial" pitchFamily="34" charset="0"/>
              </a:rPr>
              <a:t>may suffer among existing employees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who have been passed over. </a:t>
            </a:r>
          </a:p>
        </p:txBody>
      </p:sp>
      <p:sp>
        <p:nvSpPr>
          <p:cNvPr id="4" name="Rectangle 3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External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4298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40680" y="1714119"/>
            <a:ext cx="2798064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Disadvantages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n-US" sz="2600" b="1" dirty="0" smtClean="0">
                <a:solidFill>
                  <a:srgbClr val="C00000"/>
                </a:solidFill>
                <a:latin typeface="Adobe Caslon Pro Bold"/>
                <a:cs typeface="Arial" pitchFamily="34" charset="0"/>
              </a:rPr>
              <a:t>4-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 An employee may be selected </a:t>
            </a:r>
            <a:r>
              <a:rPr lang="en-US" sz="2600" i="1" dirty="0" smtClean="0">
                <a:latin typeface="Adobe Caslon Pro Bold"/>
                <a:cs typeface="Arial" pitchFamily="34" charset="0"/>
              </a:rPr>
              <a:t>whose performance is below the standard required or whose personality dose not match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with the organization culture.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568696"/>
            <a:ext cx="84772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292608" y="281471"/>
            <a:ext cx="847648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External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342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99910" y="2817447"/>
            <a:ext cx="238658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….. </a:t>
            </a:r>
            <a:r>
              <a:rPr lang="en-US" sz="2600" dirty="0">
                <a:latin typeface="Adobe Caslon Pro Bold"/>
              </a:rPr>
              <a:t>we still can’t find anyone—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what are we doing wrong?’’</a:t>
            </a:r>
            <a:endParaRPr lang="en-GB" sz="2600" i="1" dirty="0">
              <a:solidFill>
                <a:srgbClr val="FF0000"/>
              </a:solidFill>
              <a:latin typeface="Adobe Casl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884524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474253" y="2051340"/>
            <a:ext cx="261518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Can you relate to any of these comments?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You’re not alone if you can. </a:t>
            </a:r>
            <a:r>
              <a:rPr lang="en-US" sz="2600" dirty="0">
                <a:latin typeface="Adobe Caslon Pro Bold"/>
              </a:rPr>
              <a:t>These are</a:t>
            </a:r>
          </a:p>
          <a:p>
            <a:r>
              <a:rPr lang="en-US" sz="2600" dirty="0">
                <a:latin typeface="Adobe Caslon Pro Bold"/>
              </a:rPr>
              <a:t>common cries heard these days throughout </a:t>
            </a:r>
            <a:r>
              <a:rPr lang="en-US" sz="2600" dirty="0" smtClean="0">
                <a:latin typeface="Adobe Caslon Pro Bold"/>
              </a:rPr>
              <a:t>business</a:t>
            </a:r>
            <a:r>
              <a:rPr lang="en-US" sz="2600" dirty="0">
                <a:latin typeface="Adobe Caslon Pro Bold"/>
              </a:rPr>
              <a:t> </a:t>
            </a:r>
            <a:r>
              <a:rPr lang="en-US" sz="2600" dirty="0" smtClean="0">
                <a:latin typeface="Adobe Caslon Pro Bold"/>
              </a:rPr>
              <a:t>world</a:t>
            </a:r>
            <a:endParaRPr lang="en-GB" sz="2600" dirty="0">
              <a:latin typeface="Adobe Casl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376428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Sources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513559" y="2298228"/>
            <a:ext cx="246888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slon Pro Bold"/>
              </a:rPr>
              <a:t>Filling a vacancy</a:t>
            </a:r>
          </a:p>
          <a:p>
            <a:r>
              <a:rPr lang="en-US" sz="2600" dirty="0">
                <a:latin typeface="Adobe Caslon Pro Bold"/>
              </a:rPr>
              <a:t>or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a newly created position poses numerous challenges</a:t>
            </a:r>
            <a:r>
              <a:rPr lang="en-US" sz="2600" dirty="0">
                <a:latin typeface="Adobe Caslon Pro Bold"/>
              </a:rPr>
              <a:t>, but it all comes down </a:t>
            </a:r>
            <a:r>
              <a:rPr lang="en-US" sz="2600" dirty="0" smtClean="0">
                <a:latin typeface="Adobe Caslon Pro Bold"/>
              </a:rPr>
              <a:t>to this……….</a:t>
            </a:r>
            <a:endParaRPr lang="en-GB" sz="2600" dirty="0">
              <a:latin typeface="Adobe Casl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33908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14076</TotalTime>
  <Words>1392</Words>
  <Application>Microsoft Office PowerPoint</Application>
  <PresentationFormat>On-screen Show (4:3)</PresentationFormat>
  <Paragraphs>284</Paragraphs>
  <Slides>66</Slides>
  <Notes>66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6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Tariq Mansuri</dc:creator>
  <cp:lastModifiedBy>MyUserName</cp:lastModifiedBy>
  <cp:revision>698</cp:revision>
  <dcterms:created xsi:type="dcterms:W3CDTF">2006-08-16T00:00:00Z</dcterms:created>
  <dcterms:modified xsi:type="dcterms:W3CDTF">2016-01-04T09:15:38Z</dcterms:modified>
</cp:coreProperties>
</file>