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06"/>
  </p:notesMasterIdLst>
  <p:sldIdLst>
    <p:sldId id="1142" r:id="rId2"/>
    <p:sldId id="1143" r:id="rId3"/>
    <p:sldId id="1171" r:id="rId4"/>
    <p:sldId id="1145" r:id="rId5"/>
    <p:sldId id="1146" r:id="rId6"/>
    <p:sldId id="1147" r:id="rId7"/>
    <p:sldId id="1148" r:id="rId8"/>
    <p:sldId id="1149" r:id="rId9"/>
    <p:sldId id="1150" r:id="rId10"/>
    <p:sldId id="1151" r:id="rId11"/>
    <p:sldId id="1152" r:id="rId12"/>
    <p:sldId id="1153" r:id="rId13"/>
    <p:sldId id="999" r:id="rId14"/>
    <p:sldId id="950" r:id="rId15"/>
    <p:sldId id="951" r:id="rId16"/>
    <p:sldId id="976" r:id="rId17"/>
    <p:sldId id="952" r:id="rId18"/>
    <p:sldId id="953" r:id="rId19"/>
    <p:sldId id="954" r:id="rId20"/>
    <p:sldId id="977" r:id="rId21"/>
    <p:sldId id="955" r:id="rId22"/>
    <p:sldId id="956" r:id="rId23"/>
    <p:sldId id="1158" r:id="rId24"/>
    <p:sldId id="1159" r:id="rId25"/>
    <p:sldId id="1160" r:id="rId26"/>
    <p:sldId id="1161" r:id="rId27"/>
    <p:sldId id="1154" r:id="rId28"/>
    <p:sldId id="1011" r:id="rId29"/>
    <p:sldId id="1012" r:id="rId30"/>
    <p:sldId id="1013" r:id="rId31"/>
    <p:sldId id="1014" r:id="rId32"/>
    <p:sldId id="1015" r:id="rId33"/>
    <p:sldId id="1016" r:id="rId34"/>
    <p:sldId id="1017" r:id="rId35"/>
    <p:sldId id="1018" r:id="rId36"/>
    <p:sldId id="1019" r:id="rId37"/>
    <p:sldId id="1020" r:id="rId38"/>
    <p:sldId id="1021" r:id="rId39"/>
    <p:sldId id="1022" r:id="rId40"/>
    <p:sldId id="1023" r:id="rId41"/>
    <p:sldId id="1156" r:id="rId42"/>
    <p:sldId id="1025" r:id="rId43"/>
    <p:sldId id="1155" r:id="rId44"/>
    <p:sldId id="1162" r:id="rId45"/>
    <p:sldId id="1038" r:id="rId46"/>
    <p:sldId id="1039" r:id="rId47"/>
    <p:sldId id="1040" r:id="rId48"/>
    <p:sldId id="1042" r:id="rId49"/>
    <p:sldId id="1043" r:id="rId50"/>
    <p:sldId id="1044" r:id="rId51"/>
    <p:sldId id="1045" r:id="rId52"/>
    <p:sldId id="1046" r:id="rId53"/>
    <p:sldId id="1047" r:id="rId54"/>
    <p:sldId id="1048" r:id="rId55"/>
    <p:sldId id="1049" r:id="rId56"/>
    <p:sldId id="1050" r:id="rId57"/>
    <p:sldId id="1051" r:id="rId58"/>
    <p:sldId id="1163" r:id="rId59"/>
    <p:sldId id="1052" r:id="rId60"/>
    <p:sldId id="1053" r:id="rId61"/>
    <p:sldId id="1054" r:id="rId62"/>
    <p:sldId id="1055" r:id="rId63"/>
    <p:sldId id="1056" r:id="rId64"/>
    <p:sldId id="1057" r:id="rId65"/>
    <p:sldId id="1058" r:id="rId66"/>
    <p:sldId id="1059" r:id="rId67"/>
    <p:sldId id="1060" r:id="rId68"/>
    <p:sldId id="1061" r:id="rId69"/>
    <p:sldId id="1062" r:id="rId70"/>
    <p:sldId id="1063" r:id="rId71"/>
    <p:sldId id="1064" r:id="rId72"/>
    <p:sldId id="1065" r:id="rId73"/>
    <p:sldId id="1066" r:id="rId74"/>
    <p:sldId id="1164" r:id="rId75"/>
    <p:sldId id="1067" r:id="rId76"/>
    <p:sldId id="1068" r:id="rId77"/>
    <p:sldId id="1069" r:id="rId78"/>
    <p:sldId id="1070" r:id="rId79"/>
    <p:sldId id="1071" r:id="rId80"/>
    <p:sldId id="1072" r:id="rId81"/>
    <p:sldId id="1073" r:id="rId82"/>
    <p:sldId id="1074" r:id="rId83"/>
    <p:sldId id="1075" r:id="rId84"/>
    <p:sldId id="1165" r:id="rId85"/>
    <p:sldId id="1076" r:id="rId86"/>
    <p:sldId id="1077" r:id="rId87"/>
    <p:sldId id="1078" r:id="rId88"/>
    <p:sldId id="1079" r:id="rId89"/>
    <p:sldId id="1080" r:id="rId90"/>
    <p:sldId id="1081" r:id="rId91"/>
    <p:sldId id="1082" r:id="rId92"/>
    <p:sldId id="1083" r:id="rId93"/>
    <p:sldId id="1084" r:id="rId94"/>
    <p:sldId id="1085" r:id="rId95"/>
    <p:sldId id="1166" r:id="rId96"/>
    <p:sldId id="1086" r:id="rId97"/>
    <p:sldId id="1087" r:id="rId98"/>
    <p:sldId id="1088" r:id="rId99"/>
    <p:sldId id="1089" r:id="rId100"/>
    <p:sldId id="1090" r:id="rId101"/>
    <p:sldId id="1091" r:id="rId102"/>
    <p:sldId id="1092" r:id="rId103"/>
    <p:sldId id="1093" r:id="rId104"/>
    <p:sldId id="1094" r:id="rId10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2880">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7EC234"/>
    <a:srgbClr val="6BA42C"/>
    <a:srgbClr val="E20000"/>
    <a:srgbClr val="00A7E2"/>
    <a:srgbClr val="33889F"/>
    <a:srgbClr val="2C8C16"/>
    <a:srgbClr val="267713"/>
    <a:srgbClr val="339F19"/>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041" autoAdjust="0"/>
    <p:restoredTop sz="94306" autoAdjust="0"/>
  </p:normalViewPr>
  <p:slideViewPr>
    <p:cSldViewPr snapToObjects="1">
      <p:cViewPr varScale="1">
        <p:scale>
          <a:sx n="69" d="100"/>
          <a:sy n="69" d="100"/>
        </p:scale>
        <p:origin x="-1158" y="-108"/>
      </p:cViewPr>
      <p:guideLst>
        <p:guide orient="horz" pos="2160"/>
        <p:guide pos="2880"/>
      </p:guideLst>
    </p:cSldViewPr>
  </p:slideViewPr>
  <p:notesTextViewPr>
    <p:cViewPr>
      <p:scale>
        <a:sx n="100" d="100"/>
        <a:sy n="100" d="100"/>
      </p:scale>
      <p:origin x="0" y="0"/>
    </p:cViewPr>
  </p:notesTextViewPr>
  <p:gridSpacing cx="82296" cy="82296"/>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FD6A8-C9F9-4026-8BA0-75ECCD0F0EAF}" type="datetimeFigureOut">
              <a:rPr lang="en-US" smtClean="0"/>
              <a:t>2/5/2016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36DE9-3BAB-43D7-A8E2-A1DD2A558FCA}" type="slidenum">
              <a:rPr lang="en-US" smtClean="0"/>
              <a:t>‹#›</a:t>
            </a:fld>
            <a:endParaRPr lang="en-US" dirty="0"/>
          </a:p>
        </p:txBody>
      </p:sp>
    </p:spTree>
    <p:extLst>
      <p:ext uri="{BB962C8B-B14F-4D97-AF65-F5344CB8AC3E}">
        <p14:creationId xmlns:p14="http://schemas.microsoft.com/office/powerpoint/2010/main" val="2607091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a:t>
            </a:fld>
            <a:endParaRPr lang="en-US" dirty="0"/>
          </a:p>
        </p:txBody>
      </p:sp>
    </p:spTree>
    <p:extLst>
      <p:ext uri="{BB962C8B-B14F-4D97-AF65-F5344CB8AC3E}">
        <p14:creationId xmlns:p14="http://schemas.microsoft.com/office/powerpoint/2010/main" val="286607953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100</a:t>
            </a:fld>
            <a:endParaRPr lang="en-US" dirty="0"/>
          </a:p>
        </p:txBody>
      </p:sp>
    </p:spTree>
    <p:extLst>
      <p:ext uri="{BB962C8B-B14F-4D97-AF65-F5344CB8AC3E}">
        <p14:creationId xmlns:p14="http://schemas.microsoft.com/office/powerpoint/2010/main" val="215357167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101</a:t>
            </a:fld>
            <a:endParaRPr lang="en-US" dirty="0"/>
          </a:p>
        </p:txBody>
      </p:sp>
    </p:spTree>
    <p:extLst>
      <p:ext uri="{BB962C8B-B14F-4D97-AF65-F5344CB8AC3E}">
        <p14:creationId xmlns:p14="http://schemas.microsoft.com/office/powerpoint/2010/main" val="24188981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102</a:t>
            </a:fld>
            <a:endParaRPr lang="en-US" dirty="0"/>
          </a:p>
        </p:txBody>
      </p:sp>
    </p:spTree>
    <p:extLst>
      <p:ext uri="{BB962C8B-B14F-4D97-AF65-F5344CB8AC3E}">
        <p14:creationId xmlns:p14="http://schemas.microsoft.com/office/powerpoint/2010/main" val="2013263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103</a:t>
            </a:fld>
            <a:endParaRPr lang="en-US" dirty="0"/>
          </a:p>
        </p:txBody>
      </p:sp>
    </p:spTree>
    <p:extLst>
      <p:ext uri="{BB962C8B-B14F-4D97-AF65-F5344CB8AC3E}">
        <p14:creationId xmlns:p14="http://schemas.microsoft.com/office/powerpoint/2010/main" val="389105383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104</a:t>
            </a:fld>
            <a:endParaRPr lang="en-US" dirty="0"/>
          </a:p>
        </p:txBody>
      </p:sp>
    </p:spTree>
    <p:extLst>
      <p:ext uri="{BB962C8B-B14F-4D97-AF65-F5344CB8AC3E}">
        <p14:creationId xmlns:p14="http://schemas.microsoft.com/office/powerpoint/2010/main" val="2627490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a:t>
            </a:fld>
            <a:endParaRPr lang="en-US" dirty="0"/>
          </a:p>
        </p:txBody>
      </p:sp>
    </p:spTree>
    <p:extLst>
      <p:ext uri="{BB962C8B-B14F-4D97-AF65-F5344CB8AC3E}">
        <p14:creationId xmlns:p14="http://schemas.microsoft.com/office/powerpoint/2010/main" val="3070460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a:t>
            </a:fld>
            <a:endParaRPr lang="en-US" dirty="0"/>
          </a:p>
        </p:txBody>
      </p:sp>
    </p:spTree>
    <p:extLst>
      <p:ext uri="{BB962C8B-B14F-4D97-AF65-F5344CB8AC3E}">
        <p14:creationId xmlns:p14="http://schemas.microsoft.com/office/powerpoint/2010/main" val="3387169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a:t>
            </a:fld>
            <a:endParaRPr lang="en-US" dirty="0"/>
          </a:p>
        </p:txBody>
      </p:sp>
    </p:spTree>
    <p:extLst>
      <p:ext uri="{BB962C8B-B14F-4D97-AF65-F5344CB8AC3E}">
        <p14:creationId xmlns:p14="http://schemas.microsoft.com/office/powerpoint/2010/main" val="3280440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a:t>
            </a:fld>
            <a:endParaRPr lang="en-US" dirty="0"/>
          </a:p>
        </p:txBody>
      </p:sp>
    </p:spTree>
    <p:extLst>
      <p:ext uri="{BB962C8B-B14F-4D97-AF65-F5344CB8AC3E}">
        <p14:creationId xmlns:p14="http://schemas.microsoft.com/office/powerpoint/2010/main" val="2546853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a:t>
            </a:fld>
            <a:endParaRPr lang="en-US" dirty="0"/>
          </a:p>
        </p:txBody>
      </p:sp>
    </p:spTree>
    <p:extLst>
      <p:ext uri="{BB962C8B-B14F-4D97-AF65-F5344CB8AC3E}">
        <p14:creationId xmlns:p14="http://schemas.microsoft.com/office/powerpoint/2010/main" val="464189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a:t>
            </a:fld>
            <a:endParaRPr lang="en-US" dirty="0"/>
          </a:p>
        </p:txBody>
      </p:sp>
    </p:spTree>
    <p:extLst>
      <p:ext uri="{BB962C8B-B14F-4D97-AF65-F5344CB8AC3E}">
        <p14:creationId xmlns:p14="http://schemas.microsoft.com/office/powerpoint/2010/main" val="1527629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a:t>
            </a:fld>
            <a:endParaRPr lang="en-US" dirty="0"/>
          </a:p>
        </p:txBody>
      </p:sp>
    </p:spTree>
    <p:extLst>
      <p:ext uri="{BB962C8B-B14F-4D97-AF65-F5344CB8AC3E}">
        <p14:creationId xmlns:p14="http://schemas.microsoft.com/office/powerpoint/2010/main" val="2817422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a:t>
            </a:fld>
            <a:endParaRPr lang="en-US" dirty="0"/>
          </a:p>
        </p:txBody>
      </p:sp>
    </p:spTree>
    <p:extLst>
      <p:ext uri="{BB962C8B-B14F-4D97-AF65-F5344CB8AC3E}">
        <p14:creationId xmlns:p14="http://schemas.microsoft.com/office/powerpoint/2010/main" val="964503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a:t>
            </a:fld>
            <a:endParaRPr lang="en-US" dirty="0"/>
          </a:p>
        </p:txBody>
      </p:sp>
    </p:spTree>
    <p:extLst>
      <p:ext uri="{BB962C8B-B14F-4D97-AF65-F5344CB8AC3E}">
        <p14:creationId xmlns:p14="http://schemas.microsoft.com/office/powerpoint/2010/main" val="1856570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a:t>
            </a:fld>
            <a:endParaRPr lang="en-US" dirty="0"/>
          </a:p>
        </p:txBody>
      </p:sp>
    </p:spTree>
    <p:extLst>
      <p:ext uri="{BB962C8B-B14F-4D97-AF65-F5344CB8AC3E}">
        <p14:creationId xmlns:p14="http://schemas.microsoft.com/office/powerpoint/2010/main" val="530413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21</a:t>
            </a:fld>
            <a:endParaRPr lang="en-US" dirty="0"/>
          </a:p>
        </p:txBody>
      </p:sp>
    </p:spTree>
    <p:extLst>
      <p:ext uri="{BB962C8B-B14F-4D97-AF65-F5344CB8AC3E}">
        <p14:creationId xmlns:p14="http://schemas.microsoft.com/office/powerpoint/2010/main" val="2889933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22</a:t>
            </a:fld>
            <a:endParaRPr lang="en-US" dirty="0"/>
          </a:p>
        </p:txBody>
      </p:sp>
    </p:spTree>
    <p:extLst>
      <p:ext uri="{BB962C8B-B14F-4D97-AF65-F5344CB8AC3E}">
        <p14:creationId xmlns:p14="http://schemas.microsoft.com/office/powerpoint/2010/main" val="35110122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23</a:t>
            </a:fld>
            <a:endParaRPr lang="en-US" dirty="0"/>
          </a:p>
        </p:txBody>
      </p:sp>
    </p:spTree>
    <p:extLst>
      <p:ext uri="{BB962C8B-B14F-4D97-AF65-F5344CB8AC3E}">
        <p14:creationId xmlns:p14="http://schemas.microsoft.com/office/powerpoint/2010/main" val="27779147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24</a:t>
            </a:fld>
            <a:endParaRPr lang="en-US" dirty="0"/>
          </a:p>
        </p:txBody>
      </p:sp>
    </p:spTree>
    <p:extLst>
      <p:ext uri="{BB962C8B-B14F-4D97-AF65-F5344CB8AC3E}">
        <p14:creationId xmlns:p14="http://schemas.microsoft.com/office/powerpoint/2010/main" val="20001020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25</a:t>
            </a:fld>
            <a:endParaRPr lang="en-US" dirty="0"/>
          </a:p>
        </p:txBody>
      </p:sp>
    </p:spTree>
    <p:extLst>
      <p:ext uri="{BB962C8B-B14F-4D97-AF65-F5344CB8AC3E}">
        <p14:creationId xmlns:p14="http://schemas.microsoft.com/office/powerpoint/2010/main" val="15327620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26</a:t>
            </a:fld>
            <a:endParaRPr lang="en-US" dirty="0"/>
          </a:p>
        </p:txBody>
      </p:sp>
    </p:spTree>
    <p:extLst>
      <p:ext uri="{BB962C8B-B14F-4D97-AF65-F5344CB8AC3E}">
        <p14:creationId xmlns:p14="http://schemas.microsoft.com/office/powerpoint/2010/main" val="25256942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27</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28</a:t>
            </a:fld>
            <a:endParaRPr lang="en-US" dirty="0"/>
          </a:p>
        </p:txBody>
      </p:sp>
    </p:spTree>
    <p:extLst>
      <p:ext uri="{BB962C8B-B14F-4D97-AF65-F5344CB8AC3E}">
        <p14:creationId xmlns:p14="http://schemas.microsoft.com/office/powerpoint/2010/main" val="41814494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29</a:t>
            </a:fld>
            <a:endParaRPr lang="en-US" dirty="0"/>
          </a:p>
        </p:txBody>
      </p:sp>
    </p:spTree>
    <p:extLst>
      <p:ext uri="{BB962C8B-B14F-4D97-AF65-F5344CB8AC3E}">
        <p14:creationId xmlns:p14="http://schemas.microsoft.com/office/powerpoint/2010/main" val="250754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a:t>
            </a:fld>
            <a:endParaRPr lang="en-US" dirty="0"/>
          </a:p>
        </p:txBody>
      </p:sp>
    </p:spTree>
    <p:extLst>
      <p:ext uri="{BB962C8B-B14F-4D97-AF65-F5344CB8AC3E}">
        <p14:creationId xmlns:p14="http://schemas.microsoft.com/office/powerpoint/2010/main" val="41825281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30</a:t>
            </a:fld>
            <a:endParaRPr lang="en-US" dirty="0"/>
          </a:p>
        </p:txBody>
      </p:sp>
    </p:spTree>
    <p:extLst>
      <p:ext uri="{BB962C8B-B14F-4D97-AF65-F5344CB8AC3E}">
        <p14:creationId xmlns:p14="http://schemas.microsoft.com/office/powerpoint/2010/main" val="31828379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31</a:t>
            </a:fld>
            <a:endParaRPr lang="en-US" dirty="0"/>
          </a:p>
        </p:txBody>
      </p:sp>
    </p:spTree>
    <p:extLst>
      <p:ext uri="{BB962C8B-B14F-4D97-AF65-F5344CB8AC3E}">
        <p14:creationId xmlns:p14="http://schemas.microsoft.com/office/powerpoint/2010/main" val="15296295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32</a:t>
            </a:fld>
            <a:endParaRPr lang="en-US" dirty="0"/>
          </a:p>
        </p:txBody>
      </p:sp>
    </p:spTree>
    <p:extLst>
      <p:ext uri="{BB962C8B-B14F-4D97-AF65-F5344CB8AC3E}">
        <p14:creationId xmlns:p14="http://schemas.microsoft.com/office/powerpoint/2010/main" val="3959962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33</a:t>
            </a:fld>
            <a:endParaRPr lang="en-US" dirty="0"/>
          </a:p>
        </p:txBody>
      </p:sp>
    </p:spTree>
    <p:extLst>
      <p:ext uri="{BB962C8B-B14F-4D97-AF65-F5344CB8AC3E}">
        <p14:creationId xmlns:p14="http://schemas.microsoft.com/office/powerpoint/2010/main" val="29807105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34</a:t>
            </a:fld>
            <a:endParaRPr lang="en-US" dirty="0"/>
          </a:p>
        </p:txBody>
      </p:sp>
    </p:spTree>
    <p:extLst>
      <p:ext uri="{BB962C8B-B14F-4D97-AF65-F5344CB8AC3E}">
        <p14:creationId xmlns:p14="http://schemas.microsoft.com/office/powerpoint/2010/main" val="12104126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35</a:t>
            </a:fld>
            <a:endParaRPr lang="en-US" dirty="0"/>
          </a:p>
        </p:txBody>
      </p:sp>
    </p:spTree>
    <p:extLst>
      <p:ext uri="{BB962C8B-B14F-4D97-AF65-F5344CB8AC3E}">
        <p14:creationId xmlns:p14="http://schemas.microsoft.com/office/powerpoint/2010/main" val="504723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36</a:t>
            </a:fld>
            <a:endParaRPr lang="en-US" dirty="0"/>
          </a:p>
        </p:txBody>
      </p:sp>
    </p:spTree>
    <p:extLst>
      <p:ext uri="{BB962C8B-B14F-4D97-AF65-F5344CB8AC3E}">
        <p14:creationId xmlns:p14="http://schemas.microsoft.com/office/powerpoint/2010/main" val="37268703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37</a:t>
            </a:fld>
            <a:endParaRPr lang="en-US" dirty="0"/>
          </a:p>
        </p:txBody>
      </p:sp>
    </p:spTree>
    <p:extLst>
      <p:ext uri="{BB962C8B-B14F-4D97-AF65-F5344CB8AC3E}">
        <p14:creationId xmlns:p14="http://schemas.microsoft.com/office/powerpoint/2010/main" val="33508626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38</a:t>
            </a:fld>
            <a:endParaRPr lang="en-US" dirty="0"/>
          </a:p>
        </p:txBody>
      </p:sp>
    </p:spTree>
    <p:extLst>
      <p:ext uri="{BB962C8B-B14F-4D97-AF65-F5344CB8AC3E}">
        <p14:creationId xmlns:p14="http://schemas.microsoft.com/office/powerpoint/2010/main" val="32850652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39</a:t>
            </a:fld>
            <a:endParaRPr lang="en-US" dirty="0"/>
          </a:p>
        </p:txBody>
      </p:sp>
    </p:spTree>
    <p:extLst>
      <p:ext uri="{BB962C8B-B14F-4D97-AF65-F5344CB8AC3E}">
        <p14:creationId xmlns:p14="http://schemas.microsoft.com/office/powerpoint/2010/main" val="2063048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a:t>
            </a:fld>
            <a:endParaRPr lang="en-US" dirty="0"/>
          </a:p>
        </p:txBody>
      </p:sp>
    </p:spTree>
    <p:extLst>
      <p:ext uri="{BB962C8B-B14F-4D97-AF65-F5344CB8AC3E}">
        <p14:creationId xmlns:p14="http://schemas.microsoft.com/office/powerpoint/2010/main" val="26093356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40</a:t>
            </a:fld>
            <a:endParaRPr lang="en-US" dirty="0"/>
          </a:p>
        </p:txBody>
      </p:sp>
    </p:spTree>
    <p:extLst>
      <p:ext uri="{BB962C8B-B14F-4D97-AF65-F5344CB8AC3E}">
        <p14:creationId xmlns:p14="http://schemas.microsoft.com/office/powerpoint/2010/main" val="21353379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41</a:t>
            </a:fld>
            <a:endParaRPr lang="en-US" dirty="0"/>
          </a:p>
        </p:txBody>
      </p:sp>
    </p:spTree>
    <p:extLst>
      <p:ext uri="{BB962C8B-B14F-4D97-AF65-F5344CB8AC3E}">
        <p14:creationId xmlns:p14="http://schemas.microsoft.com/office/powerpoint/2010/main" val="40097153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42</a:t>
            </a:fld>
            <a:endParaRPr lang="en-US" dirty="0"/>
          </a:p>
        </p:txBody>
      </p:sp>
    </p:spTree>
    <p:extLst>
      <p:ext uri="{BB962C8B-B14F-4D97-AF65-F5344CB8AC3E}">
        <p14:creationId xmlns:p14="http://schemas.microsoft.com/office/powerpoint/2010/main" val="10253750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43</a:t>
            </a:fld>
            <a:endParaRPr lang="en-US" dirty="0"/>
          </a:p>
        </p:txBody>
      </p:sp>
    </p:spTree>
    <p:extLst>
      <p:ext uri="{BB962C8B-B14F-4D97-AF65-F5344CB8AC3E}">
        <p14:creationId xmlns:p14="http://schemas.microsoft.com/office/powerpoint/2010/main" val="40097153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44</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45</a:t>
            </a:fld>
            <a:endParaRPr lang="en-US" dirty="0"/>
          </a:p>
        </p:txBody>
      </p:sp>
    </p:spTree>
    <p:extLst>
      <p:ext uri="{BB962C8B-B14F-4D97-AF65-F5344CB8AC3E}">
        <p14:creationId xmlns:p14="http://schemas.microsoft.com/office/powerpoint/2010/main" val="27779147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46</a:t>
            </a:fld>
            <a:endParaRPr lang="en-US" dirty="0"/>
          </a:p>
        </p:txBody>
      </p:sp>
    </p:spTree>
    <p:extLst>
      <p:ext uri="{BB962C8B-B14F-4D97-AF65-F5344CB8AC3E}">
        <p14:creationId xmlns:p14="http://schemas.microsoft.com/office/powerpoint/2010/main" val="1098154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47</a:t>
            </a:fld>
            <a:endParaRPr lang="en-US" dirty="0"/>
          </a:p>
        </p:txBody>
      </p:sp>
    </p:spTree>
    <p:extLst>
      <p:ext uri="{BB962C8B-B14F-4D97-AF65-F5344CB8AC3E}">
        <p14:creationId xmlns:p14="http://schemas.microsoft.com/office/powerpoint/2010/main" val="13712207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48</a:t>
            </a:fld>
            <a:endParaRPr lang="en-US" dirty="0"/>
          </a:p>
        </p:txBody>
      </p:sp>
    </p:spTree>
    <p:extLst>
      <p:ext uri="{BB962C8B-B14F-4D97-AF65-F5344CB8AC3E}">
        <p14:creationId xmlns:p14="http://schemas.microsoft.com/office/powerpoint/2010/main" val="10619940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49</a:t>
            </a:fld>
            <a:endParaRPr lang="en-US" dirty="0"/>
          </a:p>
        </p:txBody>
      </p:sp>
    </p:spTree>
    <p:extLst>
      <p:ext uri="{BB962C8B-B14F-4D97-AF65-F5344CB8AC3E}">
        <p14:creationId xmlns:p14="http://schemas.microsoft.com/office/powerpoint/2010/main" val="62239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a:t>
            </a:fld>
            <a:endParaRPr lang="en-US" dirty="0"/>
          </a:p>
        </p:txBody>
      </p:sp>
    </p:spTree>
    <p:extLst>
      <p:ext uri="{BB962C8B-B14F-4D97-AF65-F5344CB8AC3E}">
        <p14:creationId xmlns:p14="http://schemas.microsoft.com/office/powerpoint/2010/main" val="7865923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50</a:t>
            </a:fld>
            <a:endParaRPr lang="en-US" dirty="0"/>
          </a:p>
        </p:txBody>
      </p:sp>
    </p:spTree>
    <p:extLst>
      <p:ext uri="{BB962C8B-B14F-4D97-AF65-F5344CB8AC3E}">
        <p14:creationId xmlns:p14="http://schemas.microsoft.com/office/powerpoint/2010/main" val="41167910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51</a:t>
            </a:fld>
            <a:endParaRPr lang="en-US" dirty="0"/>
          </a:p>
        </p:txBody>
      </p:sp>
    </p:spTree>
    <p:extLst>
      <p:ext uri="{BB962C8B-B14F-4D97-AF65-F5344CB8AC3E}">
        <p14:creationId xmlns:p14="http://schemas.microsoft.com/office/powerpoint/2010/main" val="31508456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52</a:t>
            </a:fld>
            <a:endParaRPr lang="en-US" dirty="0"/>
          </a:p>
        </p:txBody>
      </p:sp>
    </p:spTree>
    <p:extLst>
      <p:ext uri="{BB962C8B-B14F-4D97-AF65-F5344CB8AC3E}">
        <p14:creationId xmlns:p14="http://schemas.microsoft.com/office/powerpoint/2010/main" val="16212817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53</a:t>
            </a:fld>
            <a:endParaRPr lang="en-US" dirty="0"/>
          </a:p>
        </p:txBody>
      </p:sp>
    </p:spTree>
    <p:extLst>
      <p:ext uri="{BB962C8B-B14F-4D97-AF65-F5344CB8AC3E}">
        <p14:creationId xmlns:p14="http://schemas.microsoft.com/office/powerpoint/2010/main" val="42305117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54</a:t>
            </a:fld>
            <a:endParaRPr lang="en-US" dirty="0"/>
          </a:p>
        </p:txBody>
      </p:sp>
    </p:spTree>
    <p:extLst>
      <p:ext uri="{BB962C8B-B14F-4D97-AF65-F5344CB8AC3E}">
        <p14:creationId xmlns:p14="http://schemas.microsoft.com/office/powerpoint/2010/main" val="36966304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55</a:t>
            </a:fld>
            <a:endParaRPr lang="en-US" dirty="0"/>
          </a:p>
        </p:txBody>
      </p:sp>
    </p:spTree>
    <p:extLst>
      <p:ext uri="{BB962C8B-B14F-4D97-AF65-F5344CB8AC3E}">
        <p14:creationId xmlns:p14="http://schemas.microsoft.com/office/powerpoint/2010/main" val="33609405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56</a:t>
            </a:fld>
            <a:endParaRPr lang="en-US" dirty="0"/>
          </a:p>
        </p:txBody>
      </p:sp>
    </p:spTree>
    <p:extLst>
      <p:ext uri="{BB962C8B-B14F-4D97-AF65-F5344CB8AC3E}">
        <p14:creationId xmlns:p14="http://schemas.microsoft.com/office/powerpoint/2010/main" val="40040113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57</a:t>
            </a:fld>
            <a:endParaRPr lang="en-US" dirty="0"/>
          </a:p>
        </p:txBody>
      </p:sp>
    </p:spTree>
    <p:extLst>
      <p:ext uri="{BB962C8B-B14F-4D97-AF65-F5344CB8AC3E}">
        <p14:creationId xmlns:p14="http://schemas.microsoft.com/office/powerpoint/2010/main" val="17391974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58</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59</a:t>
            </a:fld>
            <a:endParaRPr lang="en-US" dirty="0"/>
          </a:p>
        </p:txBody>
      </p:sp>
    </p:spTree>
    <p:extLst>
      <p:ext uri="{BB962C8B-B14F-4D97-AF65-F5344CB8AC3E}">
        <p14:creationId xmlns:p14="http://schemas.microsoft.com/office/powerpoint/2010/main" val="177271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a:t>
            </a:fld>
            <a:endParaRPr lang="en-US" dirty="0"/>
          </a:p>
        </p:txBody>
      </p:sp>
    </p:spTree>
    <p:extLst>
      <p:ext uri="{BB962C8B-B14F-4D97-AF65-F5344CB8AC3E}">
        <p14:creationId xmlns:p14="http://schemas.microsoft.com/office/powerpoint/2010/main" val="15738593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60</a:t>
            </a:fld>
            <a:endParaRPr lang="en-US" dirty="0"/>
          </a:p>
        </p:txBody>
      </p:sp>
    </p:spTree>
    <p:extLst>
      <p:ext uri="{BB962C8B-B14F-4D97-AF65-F5344CB8AC3E}">
        <p14:creationId xmlns:p14="http://schemas.microsoft.com/office/powerpoint/2010/main" val="37564021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61</a:t>
            </a:fld>
            <a:endParaRPr lang="en-US" dirty="0"/>
          </a:p>
        </p:txBody>
      </p:sp>
    </p:spTree>
    <p:extLst>
      <p:ext uri="{BB962C8B-B14F-4D97-AF65-F5344CB8AC3E}">
        <p14:creationId xmlns:p14="http://schemas.microsoft.com/office/powerpoint/2010/main" val="19893149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62</a:t>
            </a:fld>
            <a:endParaRPr lang="en-US" dirty="0"/>
          </a:p>
        </p:txBody>
      </p:sp>
    </p:spTree>
    <p:extLst>
      <p:ext uri="{BB962C8B-B14F-4D97-AF65-F5344CB8AC3E}">
        <p14:creationId xmlns:p14="http://schemas.microsoft.com/office/powerpoint/2010/main" val="25069897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63</a:t>
            </a:fld>
            <a:endParaRPr lang="en-US" dirty="0"/>
          </a:p>
        </p:txBody>
      </p:sp>
    </p:spTree>
    <p:extLst>
      <p:ext uri="{BB962C8B-B14F-4D97-AF65-F5344CB8AC3E}">
        <p14:creationId xmlns:p14="http://schemas.microsoft.com/office/powerpoint/2010/main" val="17767761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64</a:t>
            </a:fld>
            <a:endParaRPr lang="en-US" dirty="0"/>
          </a:p>
        </p:txBody>
      </p:sp>
    </p:spTree>
    <p:extLst>
      <p:ext uri="{BB962C8B-B14F-4D97-AF65-F5344CB8AC3E}">
        <p14:creationId xmlns:p14="http://schemas.microsoft.com/office/powerpoint/2010/main" val="39915313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65</a:t>
            </a:fld>
            <a:endParaRPr lang="en-US" dirty="0"/>
          </a:p>
        </p:txBody>
      </p:sp>
    </p:spTree>
    <p:extLst>
      <p:ext uri="{BB962C8B-B14F-4D97-AF65-F5344CB8AC3E}">
        <p14:creationId xmlns:p14="http://schemas.microsoft.com/office/powerpoint/2010/main" val="117080443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66</a:t>
            </a:fld>
            <a:endParaRPr lang="en-US" dirty="0"/>
          </a:p>
        </p:txBody>
      </p:sp>
    </p:spTree>
    <p:extLst>
      <p:ext uri="{BB962C8B-B14F-4D97-AF65-F5344CB8AC3E}">
        <p14:creationId xmlns:p14="http://schemas.microsoft.com/office/powerpoint/2010/main" val="15094122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67</a:t>
            </a:fld>
            <a:endParaRPr lang="en-US" dirty="0"/>
          </a:p>
        </p:txBody>
      </p:sp>
    </p:spTree>
    <p:extLst>
      <p:ext uri="{BB962C8B-B14F-4D97-AF65-F5344CB8AC3E}">
        <p14:creationId xmlns:p14="http://schemas.microsoft.com/office/powerpoint/2010/main" val="350507745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68</a:t>
            </a:fld>
            <a:endParaRPr lang="en-US" dirty="0"/>
          </a:p>
        </p:txBody>
      </p:sp>
    </p:spTree>
    <p:extLst>
      <p:ext uri="{BB962C8B-B14F-4D97-AF65-F5344CB8AC3E}">
        <p14:creationId xmlns:p14="http://schemas.microsoft.com/office/powerpoint/2010/main" val="28284954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69</a:t>
            </a:fld>
            <a:endParaRPr lang="en-US" dirty="0"/>
          </a:p>
        </p:txBody>
      </p:sp>
    </p:spTree>
    <p:extLst>
      <p:ext uri="{BB962C8B-B14F-4D97-AF65-F5344CB8AC3E}">
        <p14:creationId xmlns:p14="http://schemas.microsoft.com/office/powerpoint/2010/main" val="571429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a:t>
            </a:fld>
            <a:endParaRPr lang="en-US" dirty="0"/>
          </a:p>
        </p:txBody>
      </p:sp>
    </p:spTree>
    <p:extLst>
      <p:ext uri="{BB962C8B-B14F-4D97-AF65-F5344CB8AC3E}">
        <p14:creationId xmlns:p14="http://schemas.microsoft.com/office/powerpoint/2010/main" val="39013946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70</a:t>
            </a:fld>
            <a:endParaRPr lang="en-US" dirty="0"/>
          </a:p>
        </p:txBody>
      </p:sp>
    </p:spTree>
    <p:extLst>
      <p:ext uri="{BB962C8B-B14F-4D97-AF65-F5344CB8AC3E}">
        <p14:creationId xmlns:p14="http://schemas.microsoft.com/office/powerpoint/2010/main" val="14204904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71</a:t>
            </a:fld>
            <a:endParaRPr lang="en-US" dirty="0"/>
          </a:p>
        </p:txBody>
      </p:sp>
    </p:spTree>
    <p:extLst>
      <p:ext uri="{BB962C8B-B14F-4D97-AF65-F5344CB8AC3E}">
        <p14:creationId xmlns:p14="http://schemas.microsoft.com/office/powerpoint/2010/main" val="16391727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72</a:t>
            </a:fld>
            <a:endParaRPr lang="en-US" dirty="0"/>
          </a:p>
        </p:txBody>
      </p:sp>
    </p:spTree>
    <p:extLst>
      <p:ext uri="{BB962C8B-B14F-4D97-AF65-F5344CB8AC3E}">
        <p14:creationId xmlns:p14="http://schemas.microsoft.com/office/powerpoint/2010/main" val="8707537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73</a:t>
            </a:fld>
            <a:endParaRPr lang="en-US" dirty="0"/>
          </a:p>
        </p:txBody>
      </p:sp>
    </p:spTree>
    <p:extLst>
      <p:ext uri="{BB962C8B-B14F-4D97-AF65-F5344CB8AC3E}">
        <p14:creationId xmlns:p14="http://schemas.microsoft.com/office/powerpoint/2010/main" val="35133314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74</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75</a:t>
            </a:fld>
            <a:endParaRPr lang="en-US" dirty="0"/>
          </a:p>
        </p:txBody>
      </p:sp>
    </p:spTree>
    <p:extLst>
      <p:ext uri="{BB962C8B-B14F-4D97-AF65-F5344CB8AC3E}">
        <p14:creationId xmlns:p14="http://schemas.microsoft.com/office/powerpoint/2010/main" val="23257240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76</a:t>
            </a:fld>
            <a:endParaRPr lang="en-US" dirty="0"/>
          </a:p>
        </p:txBody>
      </p:sp>
    </p:spTree>
    <p:extLst>
      <p:ext uri="{BB962C8B-B14F-4D97-AF65-F5344CB8AC3E}">
        <p14:creationId xmlns:p14="http://schemas.microsoft.com/office/powerpoint/2010/main" val="348090941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77</a:t>
            </a:fld>
            <a:endParaRPr lang="en-US" dirty="0"/>
          </a:p>
        </p:txBody>
      </p:sp>
    </p:spTree>
    <p:extLst>
      <p:ext uri="{BB962C8B-B14F-4D97-AF65-F5344CB8AC3E}">
        <p14:creationId xmlns:p14="http://schemas.microsoft.com/office/powerpoint/2010/main" val="185521260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78</a:t>
            </a:fld>
            <a:endParaRPr lang="en-US" dirty="0"/>
          </a:p>
        </p:txBody>
      </p:sp>
    </p:spTree>
    <p:extLst>
      <p:ext uri="{BB962C8B-B14F-4D97-AF65-F5344CB8AC3E}">
        <p14:creationId xmlns:p14="http://schemas.microsoft.com/office/powerpoint/2010/main" val="7144163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79</a:t>
            </a:fld>
            <a:endParaRPr lang="en-US" dirty="0"/>
          </a:p>
        </p:txBody>
      </p:sp>
    </p:spTree>
    <p:extLst>
      <p:ext uri="{BB962C8B-B14F-4D97-AF65-F5344CB8AC3E}">
        <p14:creationId xmlns:p14="http://schemas.microsoft.com/office/powerpoint/2010/main" val="592029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a:t>
            </a:fld>
            <a:endParaRPr lang="en-US" dirty="0"/>
          </a:p>
        </p:txBody>
      </p:sp>
    </p:spTree>
    <p:extLst>
      <p:ext uri="{BB962C8B-B14F-4D97-AF65-F5344CB8AC3E}">
        <p14:creationId xmlns:p14="http://schemas.microsoft.com/office/powerpoint/2010/main" val="364890645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80</a:t>
            </a:fld>
            <a:endParaRPr lang="en-US" dirty="0"/>
          </a:p>
        </p:txBody>
      </p:sp>
    </p:spTree>
    <p:extLst>
      <p:ext uri="{BB962C8B-B14F-4D97-AF65-F5344CB8AC3E}">
        <p14:creationId xmlns:p14="http://schemas.microsoft.com/office/powerpoint/2010/main" val="22870775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81</a:t>
            </a:fld>
            <a:endParaRPr lang="en-US" dirty="0"/>
          </a:p>
        </p:txBody>
      </p:sp>
    </p:spTree>
    <p:extLst>
      <p:ext uri="{BB962C8B-B14F-4D97-AF65-F5344CB8AC3E}">
        <p14:creationId xmlns:p14="http://schemas.microsoft.com/office/powerpoint/2010/main" val="373534682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82</a:t>
            </a:fld>
            <a:endParaRPr lang="en-US" dirty="0"/>
          </a:p>
        </p:txBody>
      </p:sp>
    </p:spTree>
    <p:extLst>
      <p:ext uri="{BB962C8B-B14F-4D97-AF65-F5344CB8AC3E}">
        <p14:creationId xmlns:p14="http://schemas.microsoft.com/office/powerpoint/2010/main" val="21031317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83</a:t>
            </a:fld>
            <a:endParaRPr lang="en-US" dirty="0"/>
          </a:p>
        </p:txBody>
      </p:sp>
    </p:spTree>
    <p:extLst>
      <p:ext uri="{BB962C8B-B14F-4D97-AF65-F5344CB8AC3E}">
        <p14:creationId xmlns:p14="http://schemas.microsoft.com/office/powerpoint/2010/main" val="1573492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84</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85</a:t>
            </a:fld>
            <a:endParaRPr lang="en-US" dirty="0"/>
          </a:p>
        </p:txBody>
      </p:sp>
    </p:spTree>
    <p:extLst>
      <p:ext uri="{BB962C8B-B14F-4D97-AF65-F5344CB8AC3E}">
        <p14:creationId xmlns:p14="http://schemas.microsoft.com/office/powerpoint/2010/main" val="331824340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86</a:t>
            </a:fld>
            <a:endParaRPr lang="en-US" dirty="0"/>
          </a:p>
        </p:txBody>
      </p:sp>
    </p:spTree>
    <p:extLst>
      <p:ext uri="{BB962C8B-B14F-4D97-AF65-F5344CB8AC3E}">
        <p14:creationId xmlns:p14="http://schemas.microsoft.com/office/powerpoint/2010/main" val="5489009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87</a:t>
            </a:fld>
            <a:endParaRPr lang="en-US" dirty="0"/>
          </a:p>
        </p:txBody>
      </p:sp>
    </p:spTree>
    <p:extLst>
      <p:ext uri="{BB962C8B-B14F-4D97-AF65-F5344CB8AC3E}">
        <p14:creationId xmlns:p14="http://schemas.microsoft.com/office/powerpoint/2010/main" val="261511385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88</a:t>
            </a:fld>
            <a:endParaRPr lang="en-US" dirty="0"/>
          </a:p>
        </p:txBody>
      </p:sp>
    </p:spTree>
    <p:extLst>
      <p:ext uri="{BB962C8B-B14F-4D97-AF65-F5344CB8AC3E}">
        <p14:creationId xmlns:p14="http://schemas.microsoft.com/office/powerpoint/2010/main" val="25190603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89</a:t>
            </a:fld>
            <a:endParaRPr lang="en-US" dirty="0"/>
          </a:p>
        </p:txBody>
      </p:sp>
    </p:spTree>
    <p:extLst>
      <p:ext uri="{BB962C8B-B14F-4D97-AF65-F5344CB8AC3E}">
        <p14:creationId xmlns:p14="http://schemas.microsoft.com/office/powerpoint/2010/main" val="4097450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a:t>
            </a:fld>
            <a:endParaRPr lang="en-US" dirty="0"/>
          </a:p>
        </p:txBody>
      </p:sp>
    </p:spTree>
    <p:extLst>
      <p:ext uri="{BB962C8B-B14F-4D97-AF65-F5344CB8AC3E}">
        <p14:creationId xmlns:p14="http://schemas.microsoft.com/office/powerpoint/2010/main" val="307332432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90</a:t>
            </a:fld>
            <a:endParaRPr lang="en-US" dirty="0"/>
          </a:p>
        </p:txBody>
      </p:sp>
    </p:spTree>
    <p:extLst>
      <p:ext uri="{BB962C8B-B14F-4D97-AF65-F5344CB8AC3E}">
        <p14:creationId xmlns:p14="http://schemas.microsoft.com/office/powerpoint/2010/main" val="21813920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91</a:t>
            </a:fld>
            <a:endParaRPr lang="en-US" dirty="0"/>
          </a:p>
        </p:txBody>
      </p:sp>
    </p:spTree>
    <p:extLst>
      <p:ext uri="{BB962C8B-B14F-4D97-AF65-F5344CB8AC3E}">
        <p14:creationId xmlns:p14="http://schemas.microsoft.com/office/powerpoint/2010/main" val="130484250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92</a:t>
            </a:fld>
            <a:endParaRPr lang="en-US" dirty="0"/>
          </a:p>
        </p:txBody>
      </p:sp>
    </p:spTree>
    <p:extLst>
      <p:ext uri="{BB962C8B-B14F-4D97-AF65-F5344CB8AC3E}">
        <p14:creationId xmlns:p14="http://schemas.microsoft.com/office/powerpoint/2010/main" val="20488748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93</a:t>
            </a:fld>
            <a:endParaRPr lang="en-US" dirty="0"/>
          </a:p>
        </p:txBody>
      </p:sp>
    </p:spTree>
    <p:extLst>
      <p:ext uri="{BB962C8B-B14F-4D97-AF65-F5344CB8AC3E}">
        <p14:creationId xmlns:p14="http://schemas.microsoft.com/office/powerpoint/2010/main" val="155016980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94</a:t>
            </a:fld>
            <a:endParaRPr lang="en-US" dirty="0"/>
          </a:p>
        </p:txBody>
      </p:sp>
    </p:spTree>
    <p:extLst>
      <p:ext uri="{BB962C8B-B14F-4D97-AF65-F5344CB8AC3E}">
        <p14:creationId xmlns:p14="http://schemas.microsoft.com/office/powerpoint/2010/main" val="337581156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95</a:t>
            </a:fld>
            <a:endParaRPr lang="en-US"/>
          </a:p>
        </p:txBody>
      </p:sp>
    </p:spTree>
    <p:extLst>
      <p:ext uri="{BB962C8B-B14F-4D97-AF65-F5344CB8AC3E}">
        <p14:creationId xmlns:p14="http://schemas.microsoft.com/office/powerpoint/2010/main" val="277791477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96</a:t>
            </a:fld>
            <a:endParaRPr lang="en-US" dirty="0"/>
          </a:p>
        </p:txBody>
      </p:sp>
    </p:spTree>
    <p:extLst>
      <p:ext uri="{BB962C8B-B14F-4D97-AF65-F5344CB8AC3E}">
        <p14:creationId xmlns:p14="http://schemas.microsoft.com/office/powerpoint/2010/main" val="18037351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97</a:t>
            </a:fld>
            <a:endParaRPr lang="en-US" dirty="0"/>
          </a:p>
        </p:txBody>
      </p:sp>
    </p:spTree>
    <p:extLst>
      <p:ext uri="{BB962C8B-B14F-4D97-AF65-F5344CB8AC3E}">
        <p14:creationId xmlns:p14="http://schemas.microsoft.com/office/powerpoint/2010/main" val="290620820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98</a:t>
            </a:fld>
            <a:endParaRPr lang="en-US" dirty="0"/>
          </a:p>
        </p:txBody>
      </p:sp>
    </p:spTree>
    <p:extLst>
      <p:ext uri="{BB962C8B-B14F-4D97-AF65-F5344CB8AC3E}">
        <p14:creationId xmlns:p14="http://schemas.microsoft.com/office/powerpoint/2010/main" val="33575799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99</a:t>
            </a:fld>
            <a:endParaRPr lang="en-US" dirty="0"/>
          </a:p>
        </p:txBody>
      </p:sp>
    </p:spTree>
    <p:extLst>
      <p:ext uri="{BB962C8B-B14F-4D97-AF65-F5344CB8AC3E}">
        <p14:creationId xmlns:p14="http://schemas.microsoft.com/office/powerpoint/2010/main" val="4099417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2/5/2016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pic>
        <p:nvPicPr>
          <p:cNvPr id="1026" name="Picture 2" descr="C:\Users\HP\Downloads\Arrow Blocks WB+LB Final 80 Percent (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264408"/>
            <a:ext cx="2798064"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The Application Form</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80159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96173"/>
            <a:ext cx="2962656" cy="3554819"/>
          </a:xfrm>
          <a:prstGeom prst="rect">
            <a:avLst/>
          </a:prstGeom>
        </p:spPr>
        <p:txBody>
          <a:bodyPr wrap="square">
            <a:spAutoFit/>
          </a:bodyPr>
          <a:lstStyle/>
          <a:p>
            <a:r>
              <a:rPr lang="en-US" sz="2500" dirty="0" smtClean="0">
                <a:latin typeface="Adobe calson pro bold"/>
                <a:ea typeface="Times New Roman" panose="02020603050405020304" pitchFamily="18" charset="0"/>
                <a:cs typeface="Times New Roman" panose="02020603050405020304" pitchFamily="18" charset="0"/>
              </a:rPr>
              <a:t>Finally, weighted </a:t>
            </a:r>
            <a:r>
              <a:rPr lang="en-US" sz="2500" dirty="0">
                <a:latin typeface="Adobe calson pro bold"/>
                <a:ea typeface="Times New Roman" panose="02020603050405020304" pitchFamily="18" charset="0"/>
                <a:cs typeface="Times New Roman" panose="02020603050405020304" pitchFamily="18" charset="0"/>
              </a:rPr>
              <a:t>application forms are developed using a statistically proven relationship between the application form item and </a:t>
            </a:r>
            <a:r>
              <a:rPr lang="en-US" sz="2500" dirty="0" smtClean="0">
                <a:latin typeface="Adobe calson pro bold"/>
                <a:ea typeface="Times New Roman" panose="02020603050405020304" pitchFamily="18" charset="0"/>
                <a:cs typeface="Times New Roman" panose="02020603050405020304" pitchFamily="18" charset="0"/>
              </a:rPr>
              <a:t>performance.</a:t>
            </a:r>
            <a:endParaRPr lang="en-GB" sz="25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60738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84212"/>
            <a:ext cx="2962656" cy="3649076"/>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Sifting at Fettercorn </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spcAft>
                <a:spcPts val="0"/>
              </a:spcAft>
            </a:pPr>
            <a:r>
              <a:rPr lang="en-GB" sz="2600" dirty="0">
                <a:latin typeface="Adobe Caslon Pro Bold"/>
                <a:ea typeface="Times New Roman" panose="02020603050405020304" pitchFamily="18" charset="0"/>
                <a:cs typeface="Times New Roman" panose="02020603050405020304" pitchFamily="18" charset="0"/>
              </a:rPr>
              <a:t>Ros and </a:t>
            </a:r>
            <a:r>
              <a:rPr lang="en-GB" sz="2600" dirty="0" smtClean="0">
                <a:latin typeface="Adobe Caslon Pro Bold"/>
                <a:ea typeface="Times New Roman" panose="02020603050405020304" pitchFamily="18" charset="0"/>
                <a:cs typeface="Times New Roman" panose="02020603050405020304" pitchFamily="18" charset="0"/>
              </a:rPr>
              <a:t>Jack </a:t>
            </a:r>
            <a:r>
              <a:rPr lang="en-GB" sz="2600" dirty="0">
                <a:latin typeface="Adobe Caslon Pro Bold"/>
                <a:ea typeface="Times New Roman" panose="02020603050405020304" pitchFamily="18" charset="0"/>
                <a:cs typeface="Times New Roman" panose="02020603050405020304" pitchFamily="18" charset="0"/>
              </a:rPr>
              <a:t>expected to receive two hundred completed application forms. </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6996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633472" cy="3089244"/>
          </a:xfrm>
          <a:prstGeom prst="rect">
            <a:avLst/>
          </a:prstGeom>
        </p:spPr>
        <p:txBody>
          <a:bodyPr wrap="square">
            <a:spAutoFit/>
          </a:bodyPr>
          <a:lstStyle/>
          <a:p>
            <a:pPr>
              <a:lnSpc>
                <a:spcPct val="107000"/>
              </a:lnSpc>
              <a:spcAft>
                <a:spcPts val="0"/>
              </a:spcAft>
            </a:pPr>
            <a:r>
              <a:rPr lang="en-GB" sz="2600" b="1" i="1" dirty="0" smtClean="0">
                <a:solidFill>
                  <a:srgbClr val="FF0000"/>
                </a:solidFill>
                <a:latin typeface="Adobe Caslon Pro Bold"/>
                <a:ea typeface="Times New Roman" panose="02020603050405020304" pitchFamily="18" charset="0"/>
                <a:cs typeface="Times New Roman" panose="02020603050405020304" pitchFamily="18" charset="0"/>
              </a:rPr>
              <a:t>Based </a:t>
            </a:r>
            <a:r>
              <a:rPr lang="en-GB" sz="2600" b="1" i="1" dirty="0">
                <a:solidFill>
                  <a:srgbClr val="FF0000"/>
                </a:solidFill>
                <a:latin typeface="Adobe Caslon Pro Bold"/>
                <a:ea typeface="Times New Roman" panose="02020603050405020304" pitchFamily="18" charset="0"/>
                <a:cs typeface="Times New Roman" panose="02020603050405020304" pitchFamily="18" charset="0"/>
              </a:rPr>
              <a:t>on a six competency form, their estimation for sifting time perform was as </a:t>
            </a:r>
            <a:r>
              <a:rPr lang="en-GB" sz="2600" b="1" i="1" dirty="0" smtClean="0">
                <a:solidFill>
                  <a:srgbClr val="FF0000"/>
                </a:solidFill>
                <a:latin typeface="Adobe Caslon Pro Bold"/>
                <a:ea typeface="Times New Roman" panose="02020603050405020304" pitchFamily="18" charset="0"/>
                <a:cs typeface="Times New Roman" panose="02020603050405020304" pitchFamily="18" charset="0"/>
              </a:rPr>
              <a:t>follow:-</a:t>
            </a:r>
            <a:endParaRPr lang="en-GB" sz="2600" b="1" i="1" dirty="0">
              <a:solidFill>
                <a:srgbClr val="FF0000"/>
              </a:solidFill>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08799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415713"/>
            <a:ext cx="2962656" cy="4893647"/>
          </a:xfrm>
          <a:prstGeom prst="rect">
            <a:avLst/>
          </a:prstGeom>
        </p:spPr>
        <p:txBody>
          <a:bodyPr wrap="square">
            <a:spAutoFit/>
          </a:bodyPr>
          <a:lstStyle/>
          <a:p>
            <a:pPr lvl="0">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1-</a:t>
            </a:r>
            <a:r>
              <a:rPr lang="en-GB" sz="2600" dirty="0" smtClean="0">
                <a:latin typeface="Adobe Caslon Pro Bold"/>
                <a:ea typeface="Times New Roman" panose="02020603050405020304" pitchFamily="18" charset="0"/>
                <a:cs typeface="Times New Roman" panose="02020603050405020304" pitchFamily="18" charset="0"/>
              </a:rPr>
              <a:t> Discarded </a:t>
            </a:r>
            <a:r>
              <a:rPr lang="en-GB" sz="2600" dirty="0">
                <a:latin typeface="Adobe Caslon Pro Bold"/>
                <a:ea typeface="Times New Roman" panose="02020603050405020304" pitchFamily="18" charset="0"/>
                <a:cs typeface="Times New Roman" panose="02020603050405020304" pitchFamily="18" charset="0"/>
              </a:rPr>
              <a:t>after one or two competencies – one minute</a:t>
            </a:r>
            <a:endParaRPr lang="en-GB" sz="2600" dirty="0">
              <a:latin typeface="Adobe Caslon Pro Bold"/>
              <a:ea typeface="Calibri" panose="020F0502020204030204" pitchFamily="34" charset="0"/>
              <a:cs typeface="Times New Roman" panose="02020603050405020304" pitchFamily="18" charset="0"/>
            </a:endParaRPr>
          </a:p>
          <a:p>
            <a:pPr lvl="0">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2-</a:t>
            </a:r>
            <a:r>
              <a:rPr lang="en-GB" sz="2600" dirty="0" smtClean="0">
                <a:latin typeface="Adobe Caslon Pro Bold"/>
                <a:ea typeface="Times New Roman" panose="02020603050405020304" pitchFamily="18" charset="0"/>
                <a:cs typeface="Times New Roman" panose="02020603050405020304" pitchFamily="18" charset="0"/>
              </a:rPr>
              <a:t> Discarded </a:t>
            </a:r>
            <a:r>
              <a:rPr lang="en-GB" sz="2600" dirty="0">
                <a:latin typeface="Adobe Caslon Pro Bold"/>
                <a:ea typeface="Times New Roman" panose="02020603050405020304" pitchFamily="18" charset="0"/>
                <a:cs typeface="Times New Roman" panose="02020603050405020304" pitchFamily="18" charset="0"/>
              </a:rPr>
              <a:t>after three or four competency – two minutes</a:t>
            </a:r>
            <a:endParaRPr lang="en-GB" sz="2600" dirty="0">
              <a:latin typeface="Adobe Caslon Pro Bold"/>
              <a:ea typeface="Calibri" panose="020F0502020204030204" pitchFamily="34" charset="0"/>
              <a:cs typeface="Times New Roman" panose="02020603050405020304" pitchFamily="18" charset="0"/>
            </a:endParaRPr>
          </a:p>
          <a:p>
            <a:pPr lvl="0">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3-</a:t>
            </a:r>
            <a:r>
              <a:rPr lang="en-GB" sz="2600" dirty="0" smtClean="0">
                <a:latin typeface="Adobe Caslon Pro Bold"/>
                <a:ea typeface="Times New Roman" panose="02020603050405020304" pitchFamily="18" charset="0"/>
                <a:cs typeface="Times New Roman" panose="02020603050405020304" pitchFamily="18" charset="0"/>
              </a:rPr>
              <a:t> Discarded </a:t>
            </a:r>
            <a:r>
              <a:rPr lang="en-GB" sz="2600" dirty="0">
                <a:latin typeface="Adobe Caslon Pro Bold"/>
                <a:ea typeface="Times New Roman" panose="02020603050405020304" pitchFamily="18" charset="0"/>
                <a:cs typeface="Times New Roman" panose="02020603050405020304" pitchFamily="18" charset="0"/>
              </a:rPr>
              <a:t>after five or six competencies – five minutes</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7245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r>
              <a:rPr lang="en-GB" sz="2600" dirty="0">
                <a:latin typeface="Adobe Caslon Pro Bold"/>
                <a:ea typeface="Times New Roman" panose="02020603050405020304" pitchFamily="18" charset="0"/>
              </a:rPr>
              <a:t>They expected </a:t>
            </a:r>
            <a:r>
              <a:rPr lang="en-GB" sz="2600" b="1" dirty="0">
                <a:solidFill>
                  <a:srgbClr val="FF0000"/>
                </a:solidFill>
                <a:latin typeface="Adobe Caslon Pro Bold"/>
                <a:ea typeface="Times New Roman" panose="02020603050405020304" pitchFamily="18" charset="0"/>
              </a:rPr>
              <a:t>40 percent</a:t>
            </a:r>
            <a:r>
              <a:rPr lang="en-GB" sz="2600" dirty="0">
                <a:latin typeface="Adobe Caslon Pro Bold"/>
                <a:ea typeface="Times New Roman" panose="02020603050405020304" pitchFamily="18" charset="0"/>
              </a:rPr>
              <a:t> of forms to be discarded after two competencies. </a:t>
            </a:r>
            <a:r>
              <a:rPr lang="en-GB" sz="2600" b="1" dirty="0">
                <a:solidFill>
                  <a:srgbClr val="FF0000"/>
                </a:solidFill>
                <a:latin typeface="Adobe Caslon Pro Bold"/>
                <a:ea typeface="Times New Roman" panose="02020603050405020304" pitchFamily="18" charset="0"/>
              </a:rPr>
              <a:t>40 percent</a:t>
            </a:r>
            <a:r>
              <a:rPr lang="en-GB" sz="2600" dirty="0">
                <a:latin typeface="Adobe Caslon Pro Bold"/>
                <a:ea typeface="Times New Roman" panose="02020603050405020304" pitchFamily="18" charset="0"/>
              </a:rPr>
              <a:t> to be discarded after four, and </a:t>
            </a:r>
            <a:r>
              <a:rPr lang="en-GB" sz="2600" b="1" dirty="0">
                <a:solidFill>
                  <a:srgbClr val="FF0000"/>
                </a:solidFill>
                <a:latin typeface="Adobe Caslon Pro Bold"/>
                <a:ea typeface="Times New Roman" panose="02020603050405020304" pitchFamily="18" charset="0"/>
              </a:rPr>
              <a:t>20 percent</a:t>
            </a:r>
            <a:r>
              <a:rPr lang="en-GB" sz="2600" dirty="0">
                <a:latin typeface="Adobe Caslon Pro Bold"/>
                <a:ea typeface="Times New Roman" panose="02020603050405020304" pitchFamily="18" charset="0"/>
              </a:rPr>
              <a:t> to make it to the </a:t>
            </a:r>
            <a:r>
              <a:rPr lang="en-GB" sz="2600" dirty="0" smtClean="0">
                <a:latin typeface="Adobe Caslon Pro Bold"/>
                <a:ea typeface="Times New Roman" panose="02020603050405020304" pitchFamily="18" charset="0"/>
              </a:rPr>
              <a:t>end</a:t>
            </a:r>
            <a:r>
              <a:rPr lang="en-GB" sz="2600" dirty="0">
                <a:latin typeface="Adobe Caslon Pro Bold"/>
                <a:ea typeface="Times New Roman" panose="02020603050405020304" pitchFamily="18" charset="0"/>
              </a:rPr>
              <a:t>.</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15370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33619"/>
            <a:ext cx="2962656" cy="3517373"/>
          </a:xfrm>
          <a:prstGeom prst="rect">
            <a:avLst/>
          </a:prstGeom>
        </p:spPr>
        <p:txBody>
          <a:bodyPr wrap="square">
            <a:spAutoFit/>
          </a:bodyPr>
          <a:lstStyle/>
          <a:p>
            <a:pPr>
              <a:lnSpc>
                <a:spcPct val="107000"/>
              </a:lnSpc>
              <a:spcAft>
                <a:spcPts val="0"/>
              </a:spcAft>
            </a:pPr>
            <a:r>
              <a:rPr lang="en-GB" sz="2600" dirty="0">
                <a:latin typeface="Adobe Caslon Pro Bold"/>
                <a:ea typeface="Times New Roman" panose="02020603050405020304" pitchFamily="18" charset="0"/>
                <a:cs typeface="Times New Roman" panose="02020603050405020304" pitchFamily="18" charset="0"/>
              </a:rPr>
              <a:t>Based on these figures, the total time required to </a:t>
            </a:r>
            <a:r>
              <a:rPr lang="en-GB" sz="2600" dirty="0" smtClean="0">
                <a:latin typeface="Adobe Caslon Pro Bold"/>
                <a:ea typeface="Times New Roman" panose="02020603050405020304" pitchFamily="18" charset="0"/>
                <a:cs typeface="Times New Roman" panose="02020603050405020304" pitchFamily="18" charset="0"/>
              </a:rPr>
              <a:t>sift </a:t>
            </a:r>
            <a:r>
              <a:rPr lang="en-GB" sz="2600" dirty="0">
                <a:latin typeface="Adobe Caslon Pro Bold"/>
                <a:ea typeface="Times New Roman" panose="02020603050405020304" pitchFamily="18" charset="0"/>
                <a:cs typeface="Times New Roman" panose="02020603050405020304" pitchFamily="18" charset="0"/>
              </a:rPr>
              <a:t>the forms would be six hours ten minutes, or one day of Ros’s Time</a:t>
            </a:r>
            <a:r>
              <a:rPr lang="en-GB" sz="2600" dirty="0" smtClean="0">
                <a:latin typeface="Adobe Caslon Pro Bold"/>
                <a:ea typeface="Times New Roman" panose="02020603050405020304" pitchFamily="18" charset="0"/>
                <a:cs typeface="Times New Roman" panose="02020603050405020304" pitchFamily="18" charset="0"/>
              </a:rPr>
              <a:t>.</a:t>
            </a:r>
            <a:endParaRPr lang="en-GB" sz="2600" dirty="0">
              <a:latin typeface="Adobe Casl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46454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551176" cy="3293209"/>
          </a:xfrm>
          <a:prstGeom prst="rect">
            <a:avLst/>
          </a:prstGeom>
        </p:spPr>
        <p:txBody>
          <a:bodyPr wrap="square">
            <a:spAutoFit/>
          </a:bodyPr>
          <a:lstStyle/>
          <a:p>
            <a:r>
              <a:rPr lang="en-US" sz="2600" dirty="0" smtClean="0">
                <a:latin typeface="Adobe calson pro bold"/>
                <a:ea typeface="Times New Roman" panose="02020603050405020304" pitchFamily="18" charset="0"/>
                <a:cs typeface="Times New Roman" panose="02020603050405020304" pitchFamily="18" charset="0"/>
              </a:rPr>
              <a:t>Item such as age, national origin, race, religion, sex or private school education may act as a red flag to EEO. </a:t>
            </a:r>
            <a:endParaRPr lang="en-GB" sz="2600" dirty="0"/>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25146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715768" cy="2893100"/>
          </a:xfrm>
          <a:prstGeom prst="rect">
            <a:avLst/>
          </a:prstGeom>
        </p:spPr>
        <p:txBody>
          <a:bodyPr wrap="square">
            <a:spAutoFit/>
          </a:bodyPr>
          <a:lstStyle/>
          <a:p>
            <a:r>
              <a:rPr lang="en-US" sz="2600" dirty="0" smtClean="0">
                <a:latin typeface="Adobe calson pro bold"/>
                <a:ea typeface="Times New Roman" panose="02020603050405020304" pitchFamily="18" charset="0"/>
                <a:cs typeface="Times New Roman" panose="02020603050405020304" pitchFamily="18" charset="0"/>
              </a:rPr>
              <a:t>Consistently, such item are best avoided by the HR manager when developing a weighted application form.</a:t>
            </a:r>
            <a:r>
              <a:rPr lang="en-US" sz="2600" dirty="0" smtClean="0">
                <a:latin typeface="Calibri" panose="020F0502020204030204" pitchFamily="34" charset="0"/>
                <a:ea typeface="Times New Roman" panose="02020603050405020304" pitchFamily="18" charset="0"/>
                <a:cs typeface="Times New Roman" panose="02020603050405020304" pitchFamily="18" charset="0"/>
              </a:rPr>
              <a:t> </a:t>
            </a:r>
            <a:endParaRPr lang="en-GB" sz="2600"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507099"/>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68002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264408"/>
            <a:ext cx="2798064"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Application Form and EEO 1</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9612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36"/>
            <a:ext cx="2962656" cy="3785652"/>
          </a:xfrm>
          <a:prstGeom prst="rect">
            <a:avLst/>
          </a:prstGeom>
        </p:spPr>
        <p:txBody>
          <a:bodyPr wrap="square">
            <a:spAutoFit/>
          </a:bodyPr>
          <a:lstStyle/>
          <a:p>
            <a:r>
              <a:rPr lang="en-US" sz="2400" dirty="0" smtClean="0">
                <a:latin typeface="Adobe calson pro bold"/>
                <a:ea typeface="Times New Roman" panose="02020603050405020304" pitchFamily="18" charset="0"/>
                <a:cs typeface="Times New Roman" panose="02020603050405020304" pitchFamily="18" charset="0"/>
              </a:rPr>
              <a:t>EEO </a:t>
            </a:r>
            <a:r>
              <a:rPr lang="en-US" sz="2400" dirty="0">
                <a:latin typeface="Adobe calson pro bold"/>
                <a:ea typeface="Times New Roman" panose="02020603050405020304" pitchFamily="18" charset="0"/>
                <a:cs typeface="Times New Roman" panose="02020603050405020304" pitchFamily="18" charset="0"/>
              </a:rPr>
              <a:t>bodies claim that many application forms and interview question discriminate against women and minorities because they are not job-related</a:t>
            </a:r>
            <a:endParaRPr lang="en-GB" sz="24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3868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386584" cy="3293209"/>
          </a:xfrm>
          <a:prstGeom prst="rect">
            <a:avLst/>
          </a:prstGeom>
        </p:spPr>
        <p:txBody>
          <a:bodyPr wrap="square">
            <a:spAutoFit/>
          </a:bodyPr>
          <a:lstStyle/>
          <a:p>
            <a:pPr>
              <a:spcAft>
                <a:spcPts val="0"/>
              </a:spcAft>
            </a:pPr>
            <a:r>
              <a:rPr lang="en-US" sz="2600" b="1" i="1" dirty="0" smtClean="0">
                <a:solidFill>
                  <a:srgbClr val="C00000"/>
                </a:solidFill>
                <a:latin typeface="Adobe calson pro bold"/>
                <a:ea typeface="Times New Roman" panose="02020603050405020304" pitchFamily="18" charset="0"/>
                <a:cs typeface="Times New Roman" panose="02020603050405020304" pitchFamily="18" charset="0"/>
              </a:rPr>
              <a:t>Such questions should </a:t>
            </a:r>
            <a:r>
              <a:rPr lang="en-US" sz="2600" b="1" i="1" dirty="0">
                <a:solidFill>
                  <a:srgbClr val="C00000"/>
                </a:solidFill>
                <a:latin typeface="Adobe calson pro bold"/>
                <a:ea typeface="Times New Roman" panose="02020603050405020304" pitchFamily="18" charset="0"/>
                <a:cs typeface="Times New Roman" panose="02020603050405020304" pitchFamily="18" charset="0"/>
              </a:rPr>
              <a:t>not be asked on the application form </a:t>
            </a:r>
            <a:r>
              <a:rPr lang="en-US" sz="2600" b="1" i="1" dirty="0" smtClean="0">
                <a:solidFill>
                  <a:srgbClr val="C00000"/>
                </a:solidFill>
                <a:latin typeface="Adobe calson pro bold"/>
                <a:ea typeface="Times New Roman" panose="02020603050405020304" pitchFamily="18" charset="0"/>
                <a:cs typeface="Times New Roman" panose="02020603050405020304" pitchFamily="18" charset="0"/>
              </a:rPr>
              <a:t>which include </a:t>
            </a:r>
            <a:r>
              <a:rPr lang="en-US" sz="2600" b="1" i="1" dirty="0">
                <a:solidFill>
                  <a:srgbClr val="C00000"/>
                </a:solidFill>
                <a:latin typeface="Adobe calson pro bold"/>
                <a:ea typeface="Times New Roman" panose="02020603050405020304" pitchFamily="18" charset="0"/>
                <a:cs typeface="Times New Roman" panose="02020603050405020304" pitchFamily="18" charset="0"/>
              </a:rPr>
              <a:t>the </a:t>
            </a:r>
            <a:r>
              <a:rPr lang="en-US" sz="2600" b="1" i="1" dirty="0" smtClean="0">
                <a:solidFill>
                  <a:srgbClr val="C00000"/>
                </a:solidFill>
                <a:latin typeface="Adobe calson pro bold"/>
                <a:ea typeface="Times New Roman" panose="02020603050405020304" pitchFamily="18" charset="0"/>
                <a:cs typeface="Times New Roman" panose="02020603050405020304" pitchFamily="18" charset="0"/>
              </a:rPr>
              <a:t>following:</a:t>
            </a:r>
            <a:endParaRPr lang="en-GB" sz="2600" b="1" i="1" dirty="0">
              <a:solidFill>
                <a:srgbClr val="C00000"/>
              </a:solidFill>
              <a:effectLst/>
              <a:latin typeface="Adobe calson pro bold"/>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92330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62516" y="1742896"/>
            <a:ext cx="2977396" cy="4154984"/>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Marital </a:t>
            </a:r>
            <a:r>
              <a:rPr lang="en-US" sz="30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Status</a:t>
            </a:r>
            <a:r>
              <a:rPr lang="en-US" sz="3000" dirty="0" smtClean="0">
                <a:latin typeface="Calibri" panose="020F0502020204030204" pitchFamily="34" charset="0"/>
                <a:ea typeface="Times New Roman" panose="02020603050405020304" pitchFamily="18" charset="0"/>
                <a:cs typeface="Times New Roman" panose="02020603050405020304" pitchFamily="18" charset="0"/>
              </a:rPr>
              <a:t> </a:t>
            </a:r>
            <a:r>
              <a:rPr lang="en-US" sz="2600" dirty="0" smtClean="0">
                <a:latin typeface="Adobe calson pro bold"/>
                <a:ea typeface="Times New Roman" panose="02020603050405020304" pitchFamily="18" charset="0"/>
                <a:cs typeface="Times New Roman" panose="02020603050405020304" pitchFamily="18" charset="0"/>
              </a:rPr>
              <a:t>Inquiries </a:t>
            </a:r>
            <a:r>
              <a:rPr lang="en-US" sz="2600" dirty="0">
                <a:latin typeface="Adobe calson pro bold"/>
                <a:ea typeface="Times New Roman" panose="02020603050405020304" pitchFamily="18" charset="0"/>
                <a:cs typeface="Times New Roman" panose="02020603050405020304" pitchFamily="18" charset="0"/>
              </a:rPr>
              <a:t>into family circumstances relationship spouse situation family planning or any related circumstances are not </a:t>
            </a:r>
            <a:r>
              <a:rPr lang="en-US" sz="2600" dirty="0" smtClean="0">
                <a:latin typeface="Adobe calson pro bold"/>
                <a:ea typeface="Times New Roman" panose="02020603050405020304" pitchFamily="18" charset="0"/>
                <a:cs typeface="Times New Roman" panose="02020603050405020304" pitchFamily="18" charset="0"/>
              </a:rPr>
              <a:t>acceptable. </a:t>
            </a:r>
            <a:endParaRPr lang="en-GB" sz="2600" dirty="0">
              <a:effectLst/>
              <a:latin typeface="Adobe calson pro bold"/>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59968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62516" y="1865376"/>
            <a:ext cx="2977396" cy="4093428"/>
          </a:xfrm>
          <a:prstGeom prst="rect">
            <a:avLst/>
          </a:prstGeom>
        </p:spPr>
        <p:txBody>
          <a:bodyPr wrap="square">
            <a:spAutoFit/>
          </a:bodyPr>
          <a:lstStyle/>
          <a:p>
            <a:pPr>
              <a:spcAft>
                <a:spcPts val="0"/>
              </a:spcAft>
            </a:pPr>
            <a:r>
              <a:rPr lang="en-US" sz="2600" dirty="0">
                <a:latin typeface="Adobe calson pro bold"/>
                <a:ea typeface="Times New Roman" panose="02020603050405020304" pitchFamily="18" charset="0"/>
                <a:cs typeface="Times New Roman" panose="02020603050405020304" pitchFamily="18" charset="0"/>
              </a:rPr>
              <a:t>T</a:t>
            </a:r>
            <a:r>
              <a:rPr lang="en-US" sz="2600" dirty="0" smtClean="0">
                <a:latin typeface="Adobe calson pro bold"/>
                <a:ea typeface="Times New Roman" panose="02020603050405020304" pitchFamily="18" charset="0"/>
                <a:cs typeface="Times New Roman" panose="02020603050405020304" pitchFamily="18" charset="0"/>
              </a:rPr>
              <a:t>he </a:t>
            </a:r>
            <a:r>
              <a:rPr lang="en-US" sz="2600" dirty="0">
                <a:latin typeface="Adobe calson pro bold"/>
                <a:ea typeface="Times New Roman" panose="02020603050405020304" pitchFamily="18" charset="0"/>
                <a:cs typeface="Times New Roman" panose="02020603050405020304" pitchFamily="18" charset="0"/>
              </a:rPr>
              <a:t>applicant may be asked if they are willing and able to be transferred to travel and  or to work </a:t>
            </a:r>
            <a:r>
              <a:rPr lang="en-US" sz="2600" dirty="0" smtClean="0">
                <a:latin typeface="Adobe calson pro bold"/>
                <a:ea typeface="Times New Roman" panose="02020603050405020304" pitchFamily="18" charset="0"/>
                <a:cs typeface="Times New Roman" panose="02020603050405020304" pitchFamily="18" charset="0"/>
              </a:rPr>
              <a:t>weekends, shift or overtime and under what conditions.</a:t>
            </a:r>
            <a:endParaRPr lang="en-GB" sz="2600" dirty="0">
              <a:effectLst/>
              <a:latin typeface="Adobe calson pro bold"/>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3952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52376"/>
            <a:ext cx="2715768" cy="3416320"/>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Residency </a:t>
            </a:r>
            <a:r>
              <a:rPr lang="en-US" sz="30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Status </a:t>
            </a:r>
          </a:p>
          <a:p>
            <a:pPr>
              <a:spcAft>
                <a:spcPts val="0"/>
              </a:spcAft>
            </a:pPr>
            <a:r>
              <a:rPr lang="en-US" sz="2600" dirty="0">
                <a:latin typeface="Adobe calson pro bold"/>
                <a:ea typeface="Times New Roman" panose="02020603050405020304" pitchFamily="18" charset="0"/>
                <a:cs typeface="Times New Roman" panose="02020603050405020304" pitchFamily="18" charset="0"/>
              </a:rPr>
              <a:t>A</a:t>
            </a:r>
            <a:r>
              <a:rPr lang="en-US" sz="2600" dirty="0" smtClean="0">
                <a:latin typeface="Adobe calson pro bold"/>
                <a:ea typeface="Times New Roman" panose="02020603050405020304" pitchFamily="18" charset="0"/>
                <a:cs typeface="Times New Roman" panose="02020603050405020304" pitchFamily="18" charset="0"/>
              </a:rPr>
              <a:t>pplicants </a:t>
            </a:r>
            <a:r>
              <a:rPr lang="en-US" sz="2600" dirty="0">
                <a:latin typeface="Adobe calson pro bold"/>
                <a:ea typeface="Times New Roman" panose="02020603050405020304" pitchFamily="18" charset="0"/>
                <a:cs typeface="Times New Roman" panose="02020603050405020304" pitchFamily="18" charset="0"/>
              </a:rPr>
              <a:t>may be asked their residency status if </a:t>
            </a:r>
            <a:r>
              <a:rPr lang="en-US" sz="2600" dirty="0" smtClean="0">
                <a:latin typeface="Adobe calson pro bold"/>
                <a:ea typeface="Times New Roman" panose="02020603050405020304" pitchFamily="18" charset="0"/>
                <a:cs typeface="Times New Roman" panose="02020603050405020304" pitchFamily="18" charset="0"/>
              </a:rPr>
              <a:t>legal residency </a:t>
            </a:r>
            <a:r>
              <a:rPr lang="en-US" sz="2600" dirty="0">
                <a:latin typeface="Adobe calson pro bold"/>
                <a:ea typeface="Times New Roman" panose="02020603050405020304" pitchFamily="18" charset="0"/>
                <a:cs typeface="Times New Roman" panose="02020603050405020304" pitchFamily="18" charset="0"/>
              </a:rPr>
              <a:t>is a job requirement </a:t>
            </a:r>
            <a:endParaRPr lang="en-GB" sz="2600" dirty="0">
              <a:effectLst/>
              <a:latin typeface="Adobe calson pro bold"/>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70987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1405719"/>
            <a:ext cx="2962656" cy="4862870"/>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National or </a:t>
            </a:r>
            <a:r>
              <a:rPr lang="en-US" sz="30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Ethnic Origin</a:t>
            </a:r>
          </a:p>
          <a:p>
            <a:pPr>
              <a:spcAft>
                <a:spcPts val="0"/>
              </a:spcAft>
            </a:pPr>
            <a:r>
              <a:rPr lang="en-US" sz="2500" dirty="0" smtClean="0">
                <a:latin typeface="Adobe calson pro bold"/>
                <a:ea typeface="Times New Roman" panose="02020603050405020304" pitchFamily="18" charset="0"/>
                <a:cs typeface="Times New Roman" panose="02020603050405020304" pitchFamily="18" charset="0"/>
              </a:rPr>
              <a:t>No </a:t>
            </a:r>
            <a:r>
              <a:rPr lang="en-US" sz="2500" dirty="0">
                <a:latin typeface="Adobe calson pro bold"/>
                <a:ea typeface="Times New Roman" panose="02020603050405020304" pitchFamily="18" charset="0"/>
                <a:cs typeface="Times New Roman" panose="02020603050405020304" pitchFamily="18" charset="0"/>
              </a:rPr>
              <a:t>inquiry is seeking information about national or ethnic origin may </a:t>
            </a:r>
            <a:r>
              <a:rPr lang="en-US" sz="2500" dirty="0" smtClean="0">
                <a:latin typeface="Adobe calson pro bold"/>
                <a:ea typeface="Times New Roman" panose="02020603050405020304" pitchFamily="18" charset="0"/>
                <a:cs typeface="Times New Roman" panose="02020603050405020304" pitchFamily="18" charset="0"/>
              </a:rPr>
              <a:t>be made </a:t>
            </a:r>
            <a:r>
              <a:rPr lang="en-US" sz="2500" dirty="0">
                <a:latin typeface="Adobe calson pro bold"/>
                <a:ea typeface="Times New Roman" panose="02020603050405020304" pitchFamily="18" charset="0"/>
                <a:cs typeface="Times New Roman" panose="02020603050405020304" pitchFamily="18" charset="0"/>
              </a:rPr>
              <a:t>this includes reference to birthplace first language nationality or foreign </a:t>
            </a:r>
            <a:r>
              <a:rPr lang="en-US" sz="2500" dirty="0" smtClean="0">
                <a:latin typeface="Adobe calson pro bold"/>
                <a:ea typeface="Times New Roman" panose="02020603050405020304" pitchFamily="18" charset="0"/>
                <a:cs typeface="Times New Roman" panose="02020603050405020304" pitchFamily="18" charset="0"/>
              </a:rPr>
              <a:t>resident. </a:t>
            </a:r>
            <a:endParaRPr lang="en-GB" sz="2500" dirty="0">
              <a:effectLst/>
              <a:latin typeface="Adobe calson pro bold"/>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57050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1783080"/>
            <a:ext cx="2962656" cy="4093428"/>
          </a:xfrm>
          <a:prstGeom prst="rect">
            <a:avLst/>
          </a:prstGeom>
        </p:spPr>
        <p:txBody>
          <a:bodyPr wrap="square">
            <a:spAutoFit/>
          </a:bodyPr>
          <a:lstStyle/>
          <a:p>
            <a:pPr>
              <a:spcAft>
                <a:spcPts val="0"/>
              </a:spcAft>
            </a:pPr>
            <a:r>
              <a:rPr lang="en-US" sz="26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The application form </a:t>
            </a:r>
            <a:endParaRPr lang="en-GB" sz="2600"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r>
              <a:rPr lang="en-US" sz="2600" dirty="0">
                <a:latin typeface="Adobe calson pro bold"/>
                <a:ea typeface="Times New Roman" panose="02020603050405020304" pitchFamily="18" charset="0"/>
                <a:cs typeface="Times New Roman" panose="02020603050405020304" pitchFamily="18" charset="0"/>
              </a:rPr>
              <a:t>The application form is the basic source of all employment information for use in later steps of the selection </a:t>
            </a:r>
            <a:r>
              <a:rPr lang="en-US" sz="2600" dirty="0" smtClean="0">
                <a:latin typeface="Adobe calson pro bold"/>
                <a:ea typeface="Times New Roman" panose="02020603050405020304" pitchFamily="18" charset="0"/>
                <a:cs typeface="Times New Roman" panose="02020603050405020304" pitchFamily="18" charset="0"/>
              </a:rPr>
              <a:t>process</a:t>
            </a:r>
            <a:r>
              <a:rPr lang="en-US" dirty="0" smtClean="0">
                <a:latin typeface="Calibri" panose="020F0502020204030204" pitchFamily="34" charset="0"/>
                <a:ea typeface="Times New Roman" panose="02020603050405020304" pitchFamily="18" charset="0"/>
                <a:cs typeface="Times New Roman" panose="02020603050405020304" pitchFamily="18" charset="0"/>
              </a:rPr>
              <a:t>.</a:t>
            </a:r>
            <a:endParaRPr lang="en-GB" dirty="0"/>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84178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80805" y="2359152"/>
            <a:ext cx="2712219" cy="2893100"/>
          </a:xfrm>
          <a:prstGeom prst="rect">
            <a:avLst/>
          </a:prstGeom>
        </p:spPr>
        <p:txBody>
          <a:bodyPr wrap="square">
            <a:spAutoFit/>
          </a:bodyPr>
          <a:lstStyle/>
          <a:p>
            <a:pPr>
              <a:spcAft>
                <a:spcPts val="0"/>
              </a:spcAft>
            </a:pPr>
            <a:r>
              <a:rPr lang="en-US" sz="2600" dirty="0">
                <a:latin typeface="Adobe calson pro bold"/>
                <a:ea typeface="Times New Roman" panose="02020603050405020304" pitchFamily="18" charset="0"/>
                <a:cs typeface="Times New Roman" panose="02020603050405020304" pitchFamily="18" charset="0"/>
              </a:rPr>
              <a:t>A</a:t>
            </a:r>
            <a:r>
              <a:rPr lang="en-US" sz="2600" dirty="0" smtClean="0">
                <a:latin typeface="Adobe calson pro bold"/>
                <a:ea typeface="Times New Roman" panose="02020603050405020304" pitchFamily="18" charset="0"/>
                <a:cs typeface="Times New Roman" panose="02020603050405020304" pitchFamily="18" charset="0"/>
              </a:rPr>
              <a:t>pplication </a:t>
            </a:r>
            <a:r>
              <a:rPr lang="en-US" sz="2600" dirty="0">
                <a:latin typeface="Adobe calson pro bold"/>
                <a:ea typeface="Times New Roman" panose="02020603050405020304" pitchFamily="18" charset="0"/>
                <a:cs typeface="Times New Roman" panose="02020603050405020304" pitchFamily="18" charset="0"/>
              </a:rPr>
              <a:t>may, however, be asked to provide evidence of their eligibility to work legally in the country </a:t>
            </a:r>
            <a:endParaRPr lang="en-GB" sz="2600" dirty="0">
              <a:effectLst/>
              <a:latin typeface="Adobe calson pro bold"/>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75309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31306"/>
            <a:ext cx="2633472" cy="3155094"/>
          </a:xfrm>
          <a:prstGeom prst="rect">
            <a:avLst/>
          </a:prstGeom>
        </p:spPr>
        <p:txBody>
          <a:bodyPr wrap="square">
            <a:spAutoFit/>
          </a:bodyPr>
          <a:lstStyle/>
          <a:p>
            <a:pPr>
              <a:lnSpc>
                <a:spcPct val="107000"/>
              </a:lnSpc>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Organization</a:t>
            </a:r>
            <a:r>
              <a:rPr lang="en-US" dirty="0">
                <a:latin typeface="Calibri" panose="020F0502020204030204" pitchFamily="34" charset="0"/>
                <a:ea typeface="Times New Roman" panose="02020603050405020304" pitchFamily="18" charset="0"/>
                <a:cs typeface="Times New Roman" panose="02020603050405020304" pitchFamily="18" charset="0"/>
              </a:rPr>
              <a:t> </a:t>
            </a:r>
            <a:r>
              <a:rPr lang="en-US" sz="2600" dirty="0" smtClean="0">
                <a:latin typeface="Adobe calson pro bold"/>
                <a:ea typeface="Times New Roman" panose="02020603050405020304" pitchFamily="18" charset="0"/>
                <a:cs typeface="Times New Roman" panose="02020603050405020304" pitchFamily="18" charset="0"/>
              </a:rPr>
              <a:t>Application </a:t>
            </a:r>
            <a:r>
              <a:rPr lang="en-US" sz="2600" dirty="0">
                <a:latin typeface="Adobe calson pro bold"/>
                <a:ea typeface="Times New Roman" panose="02020603050405020304" pitchFamily="18" charset="0"/>
                <a:cs typeface="Times New Roman" panose="02020603050405020304" pitchFamily="18" charset="0"/>
              </a:rPr>
              <a:t>may not be asked to list all the clubs and organization to which they </a:t>
            </a:r>
            <a:r>
              <a:rPr lang="en-US" sz="2600" dirty="0" smtClean="0">
                <a:latin typeface="Adobe calson pro bold"/>
                <a:ea typeface="Times New Roman" panose="02020603050405020304" pitchFamily="18" charset="0"/>
                <a:cs typeface="Times New Roman" panose="02020603050405020304" pitchFamily="18" charset="0"/>
              </a:rPr>
              <a:t>belong. </a:t>
            </a:r>
            <a:endParaRPr lang="en-GB" sz="2600" dirty="0">
              <a:effectLst/>
              <a:latin typeface="Adobe calson pro bold"/>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34000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54157"/>
            <a:ext cx="2962656" cy="4955203"/>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Photographs</a:t>
            </a:r>
            <a:r>
              <a:rPr lang="en-US" dirty="0">
                <a:latin typeface="Calibri" panose="020F0502020204030204" pitchFamily="34" charset="0"/>
                <a:ea typeface="Times New Roman" panose="02020603050405020304" pitchFamily="18" charset="0"/>
                <a:cs typeface="Times New Roman" panose="02020603050405020304" pitchFamily="18" charset="0"/>
              </a:rPr>
              <a:t> </a:t>
            </a:r>
            <a:r>
              <a:rPr lang="en-US" sz="2600" dirty="0">
                <a:latin typeface="Adobe calson pro bold"/>
                <a:ea typeface="Times New Roman" panose="02020603050405020304" pitchFamily="18" charset="0"/>
                <a:cs typeface="Times New Roman" panose="02020603050405020304" pitchFamily="18" charset="0"/>
              </a:rPr>
              <a:t>T</a:t>
            </a:r>
            <a:r>
              <a:rPr lang="en-US" sz="2600" dirty="0" smtClean="0">
                <a:latin typeface="Adobe calson pro bold"/>
                <a:ea typeface="Times New Roman" panose="02020603050405020304" pitchFamily="18" charset="0"/>
                <a:cs typeface="Times New Roman" panose="02020603050405020304" pitchFamily="18" charset="0"/>
              </a:rPr>
              <a:t>hese may not be requested prior to interview except where job-related example acting and modeling. Photographs may be required for identification purpose after the appointment.</a:t>
            </a:r>
            <a:endParaRPr lang="en-GB" sz="2600" dirty="0">
              <a:effectLst/>
              <a:latin typeface="Adobe calson pro bold"/>
              <a:ea typeface="Times New Roman" panose="02020603050405020304" pitchFamily="18" charset="0"/>
              <a:cs typeface="Times New Roman" panose="02020603050405020304" pitchFamily="18" charset="0"/>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973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798064" cy="3354765"/>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Race or Color</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r>
              <a:rPr lang="en-US" sz="2600" dirty="0">
                <a:latin typeface="Adobe calson pro"/>
                <a:ea typeface="Times New Roman" panose="02020603050405020304" pitchFamily="18" charset="0"/>
                <a:cs typeface="Times New Roman" panose="02020603050405020304" pitchFamily="18" charset="0"/>
              </a:rPr>
              <a:t>Information about a person race, color, gender, complexion, or color of eyes, hair or skin may not be </a:t>
            </a:r>
            <a:r>
              <a:rPr lang="en-US" sz="2600" dirty="0" smtClean="0">
                <a:latin typeface="Adobe calson pro"/>
                <a:ea typeface="Times New Roman" panose="02020603050405020304" pitchFamily="18" charset="0"/>
                <a:cs typeface="Times New Roman" panose="02020603050405020304" pitchFamily="18" charset="0"/>
              </a:rPr>
              <a:t>sought.</a:t>
            </a:r>
            <a:endParaRPr lang="en-GB" sz="2600" dirty="0">
              <a:latin typeface="Adobe calson pro"/>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1103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78414"/>
            <a:ext cx="2715768" cy="3754874"/>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Relatives</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a:latin typeface="Adobe calson pro"/>
                <a:ea typeface="Times New Roman" panose="02020603050405020304" pitchFamily="18" charset="0"/>
                <a:cs typeface="Times New Roman" panose="02020603050405020304" pitchFamily="18" charset="0"/>
              </a:rPr>
              <a:t>No information about relatives, including names, addresses, and relationships, may be required of the </a:t>
            </a:r>
            <a:r>
              <a:rPr lang="en-US" sz="2600" dirty="0" smtClean="0">
                <a:latin typeface="Adobe calson pro"/>
                <a:ea typeface="Times New Roman" panose="02020603050405020304" pitchFamily="18" charset="0"/>
                <a:cs typeface="Times New Roman" panose="02020603050405020304" pitchFamily="18" charset="0"/>
              </a:rPr>
              <a:t>applicants……</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70126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798064" cy="4493538"/>
          </a:xfrm>
          <a:prstGeom prst="rect">
            <a:avLst/>
          </a:prstGeom>
        </p:spPr>
        <p:txBody>
          <a:bodyPr wrap="square">
            <a:spAutoFit/>
          </a:bodyPr>
          <a:lstStyle/>
          <a:p>
            <a:pPr>
              <a:spcAft>
                <a:spcPts val="0"/>
              </a:spcAft>
            </a:pPr>
            <a:r>
              <a:rPr lang="en-US" sz="2600" dirty="0" smtClean="0">
                <a:latin typeface="Adobe calson pro"/>
                <a:ea typeface="Times New Roman" panose="02020603050405020304" pitchFamily="18" charset="0"/>
                <a:cs typeface="Times New Roman" panose="02020603050405020304" pitchFamily="18" charset="0"/>
              </a:rPr>
              <a:t>….The </a:t>
            </a:r>
            <a:r>
              <a:rPr lang="en-US" sz="2600" dirty="0">
                <a:latin typeface="Adobe calson pro"/>
                <a:ea typeface="Times New Roman" panose="02020603050405020304" pitchFamily="18" charset="0"/>
                <a:cs typeface="Times New Roman" panose="02020603050405020304" pitchFamily="18" charset="0"/>
              </a:rPr>
              <a:t>names and address of persons or person to be notified in the case of any emergency may be required after the selection decision has been </a:t>
            </a:r>
            <a:r>
              <a:rPr lang="en-US" sz="2600" dirty="0" smtClean="0">
                <a:latin typeface="Adobe calson pro"/>
                <a:ea typeface="Times New Roman" panose="02020603050405020304" pitchFamily="18" charset="0"/>
                <a:cs typeface="Times New Roman" panose="02020603050405020304" pitchFamily="18" charset="0"/>
              </a:rPr>
              <a:t>made.</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60165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62870"/>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Job </a:t>
            </a:r>
            <a:r>
              <a:rPr lang="en-US" sz="30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Related Information</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500" dirty="0">
                <a:latin typeface="Adobe calson pro"/>
                <a:ea typeface="Times New Roman" panose="02020603050405020304" pitchFamily="18" charset="0"/>
                <a:cs typeface="Times New Roman" panose="02020603050405020304" pitchFamily="18" charset="0"/>
              </a:rPr>
              <a:t>Involving the applicant's criminal record and or traffic convictions and accidents should not be requested on the application form but should be asked during the </a:t>
            </a:r>
            <a:r>
              <a:rPr lang="en-US" sz="2500" dirty="0" smtClean="0">
                <a:latin typeface="Adobe calson pro"/>
                <a:ea typeface="Times New Roman" panose="02020603050405020304" pitchFamily="18" charset="0"/>
                <a:cs typeface="Times New Roman" panose="02020603050405020304" pitchFamily="18" charset="0"/>
              </a:rPr>
              <a:t>interview.</a:t>
            </a:r>
            <a:endParaRPr lang="en-GB" sz="2500" dirty="0">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1</a:t>
            </a:r>
            <a:endParaRPr lang="en-US" sz="3800" dirty="0">
              <a:latin typeface="Britannic Bold" panose="020B0903060703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507099"/>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099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264408"/>
            <a:ext cx="2798064"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Application Form and EEO 2</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17472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68719"/>
            <a:ext cx="2715768" cy="2853089"/>
          </a:xfrm>
          <a:prstGeom prst="rect">
            <a:avLst/>
          </a:prstGeom>
        </p:spPr>
        <p:txBody>
          <a:bodyPr wrap="square">
            <a:spAutoFit/>
          </a:bodyPr>
          <a:lstStyle/>
          <a:p>
            <a:pPr>
              <a:lnSpc>
                <a:spcPct val="115000"/>
              </a:lnSpc>
              <a:spcAft>
                <a:spcPts val="0"/>
              </a:spcAft>
            </a:pPr>
            <a:r>
              <a:rPr lang="en-US" sz="2600" b="1" i="1" dirty="0" smtClean="0">
                <a:solidFill>
                  <a:srgbClr val="C00000"/>
                </a:solidFill>
                <a:latin typeface="Adobe calson pro"/>
                <a:ea typeface="Times New Roman" panose="02020603050405020304" pitchFamily="18" charset="0"/>
                <a:cs typeface="Times New Roman" panose="02020603050405020304" pitchFamily="18" charset="0"/>
              </a:rPr>
              <a:t>The </a:t>
            </a:r>
            <a:r>
              <a:rPr lang="en-US" sz="2600" b="1" i="1" dirty="0">
                <a:solidFill>
                  <a:srgbClr val="C00000"/>
                </a:solidFill>
                <a:latin typeface="Adobe calson pro"/>
                <a:ea typeface="Times New Roman" panose="02020603050405020304" pitchFamily="18" charset="0"/>
                <a:cs typeface="Times New Roman" panose="02020603050405020304" pitchFamily="18" charset="0"/>
              </a:rPr>
              <a:t>following additional information may be job-related in some </a:t>
            </a:r>
            <a:r>
              <a:rPr lang="en-US" sz="2600" b="1" i="1" dirty="0" smtClean="0">
                <a:solidFill>
                  <a:srgbClr val="C00000"/>
                </a:solidFill>
                <a:latin typeface="Adobe calson pro"/>
                <a:ea typeface="Times New Roman" panose="02020603050405020304" pitchFamily="18" charset="0"/>
                <a:cs typeface="Times New Roman" panose="02020603050405020304" pitchFamily="18" charset="0"/>
              </a:rPr>
              <a:t>circumstances:</a:t>
            </a:r>
            <a:endParaRPr lang="en-GB" sz="2600" b="1" i="1" dirty="0">
              <a:solidFill>
                <a:srgbClr val="C00000"/>
              </a:solidFill>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06724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4985980"/>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Age</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400" dirty="0">
                <a:latin typeface="Adobe calson pro"/>
                <a:ea typeface="Times New Roman" panose="02020603050405020304" pitchFamily="18" charset="0"/>
                <a:cs typeface="Times New Roman" panose="02020603050405020304" pitchFamily="18" charset="0"/>
              </a:rPr>
              <a:t>Applicants may be asked only to indicate whether they have reached </a:t>
            </a:r>
            <a:r>
              <a:rPr lang="en-US" sz="2400" dirty="0" smtClean="0">
                <a:latin typeface="Adobe calson pro"/>
                <a:ea typeface="Times New Roman" panose="02020603050405020304" pitchFamily="18" charset="0"/>
                <a:cs typeface="Times New Roman" panose="02020603050405020304" pitchFamily="18" charset="0"/>
              </a:rPr>
              <a:t>minimum </a:t>
            </a:r>
            <a:r>
              <a:rPr lang="en-US" sz="2400" dirty="0">
                <a:latin typeface="Adobe calson pro"/>
                <a:ea typeface="Times New Roman" panose="02020603050405020304" pitchFamily="18" charset="0"/>
                <a:cs typeface="Times New Roman" panose="02020603050405020304" pitchFamily="18" charset="0"/>
              </a:rPr>
              <a:t>age or are below any maximum age that may apply to law to employment. Verification of age may be obtained during the interview </a:t>
            </a:r>
            <a:endParaRPr lang="en-GB" sz="24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6043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07008"/>
            <a:ext cx="2962656" cy="5093702"/>
          </a:xfrm>
          <a:prstGeom prst="rect">
            <a:avLst/>
          </a:prstGeom>
        </p:spPr>
        <p:txBody>
          <a:bodyPr wrap="square">
            <a:spAutoFit/>
          </a:bodyPr>
          <a:lstStyle/>
          <a:p>
            <a:r>
              <a:rPr lang="en-US" sz="2500" dirty="0" smtClean="0">
                <a:latin typeface="Adobe calson pro bold"/>
                <a:ea typeface="Times New Roman" panose="02020603050405020304" pitchFamily="18" charset="0"/>
                <a:cs typeface="Times New Roman" panose="02020603050405020304" pitchFamily="18" charset="0"/>
              </a:rPr>
              <a:t>It </a:t>
            </a:r>
            <a:r>
              <a:rPr lang="en-US" sz="2500" dirty="0">
                <a:latin typeface="Adobe calson pro bold"/>
                <a:ea typeface="Times New Roman" panose="02020603050405020304" pitchFamily="18" charset="0"/>
                <a:cs typeface="Times New Roman" panose="02020603050405020304" pitchFamily="18" charset="0"/>
              </a:rPr>
              <a:t>is </a:t>
            </a:r>
            <a:r>
              <a:rPr lang="en-US" sz="2500" dirty="0" smtClean="0">
                <a:latin typeface="Adobe calson pro bold"/>
                <a:ea typeface="Times New Roman" panose="02020603050405020304" pitchFamily="18" charset="0"/>
                <a:cs typeface="Times New Roman" panose="02020603050405020304" pitchFamily="18" charset="0"/>
              </a:rPr>
              <a:t>a </a:t>
            </a:r>
            <a:r>
              <a:rPr lang="en-US" sz="2500" dirty="0">
                <a:latin typeface="Adobe calson pro bold"/>
                <a:ea typeface="Times New Roman" panose="02020603050405020304" pitchFamily="18" charset="0"/>
                <a:cs typeface="Times New Roman" panose="02020603050405020304" pitchFamily="18" charset="0"/>
              </a:rPr>
              <a:t>valuable tool for screening out unqualified </a:t>
            </a:r>
            <a:r>
              <a:rPr lang="en-US" sz="2500" dirty="0" smtClean="0">
                <a:latin typeface="Adobe calson pro bold"/>
                <a:ea typeface="Times New Roman" panose="02020603050405020304" pitchFamily="18" charset="0"/>
                <a:cs typeface="Times New Roman" panose="02020603050405020304" pitchFamily="18" charset="0"/>
              </a:rPr>
              <a:t>application, for example, </a:t>
            </a:r>
            <a:r>
              <a:rPr lang="en-US" sz="2500" dirty="0">
                <a:latin typeface="Adobe calson pro bold"/>
                <a:ea typeface="Times New Roman" panose="02020603050405020304" pitchFamily="18" charset="0"/>
                <a:cs typeface="Times New Roman" panose="02020603050405020304" pitchFamily="18" charset="0"/>
              </a:rPr>
              <a:t>if the jobs require a trade qualification and the applicant indicates that they do not have one there is no need to process the application </a:t>
            </a:r>
            <a:r>
              <a:rPr lang="en-US" sz="2500" dirty="0" smtClean="0">
                <a:latin typeface="Adobe calson pro bold"/>
                <a:ea typeface="Times New Roman" panose="02020603050405020304" pitchFamily="18" charset="0"/>
                <a:cs typeface="Times New Roman" panose="02020603050405020304" pitchFamily="18" charset="0"/>
              </a:rPr>
              <a:t>further. </a:t>
            </a:r>
            <a:endParaRPr lang="en-GB" sz="25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13126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207008"/>
            <a:ext cx="2962656" cy="4985980"/>
          </a:xfrm>
          <a:prstGeom prst="rect">
            <a:avLst/>
          </a:prstGeom>
        </p:spPr>
        <p:txBody>
          <a:bodyPr wrap="square">
            <a:spAutoFit/>
          </a:bodyPr>
          <a:lstStyle/>
          <a:p>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Sex</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r>
              <a:rPr lang="en-US" sz="2400" dirty="0">
                <a:latin typeface="Adobe calson pro"/>
                <a:ea typeface="Times New Roman" panose="02020603050405020304" pitchFamily="18" charset="0"/>
                <a:cs typeface="Times New Roman" panose="02020603050405020304" pitchFamily="18" charset="0"/>
              </a:rPr>
              <a:t>Information as to a person’s gender should not be requested unless it is an inherent job requirement. However, some organization seeks the applicants preferred form of address at the interview </a:t>
            </a:r>
            <a:r>
              <a:rPr lang="en-US" sz="2400" dirty="0" smtClean="0">
                <a:latin typeface="Adobe calson pro"/>
                <a:ea typeface="Times New Roman" panose="02020603050405020304" pitchFamily="18" charset="0"/>
                <a:cs typeface="Times New Roman" panose="02020603050405020304" pitchFamily="18" charset="0"/>
              </a:rPr>
              <a:t>stage. </a:t>
            </a:r>
            <a:endParaRPr lang="en-GB" sz="2400" dirty="0">
              <a:latin typeface="Adobe calson pro"/>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18400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1207008"/>
            <a:ext cx="2962656" cy="5016758"/>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National or Ethnic Origin </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smtClean="0">
                <a:latin typeface="Adobe calson pro"/>
                <a:ea typeface="Times New Roman" panose="02020603050405020304" pitchFamily="18" charset="0"/>
                <a:cs typeface="Times New Roman" panose="02020603050405020304" pitchFamily="18" charset="0"/>
              </a:rPr>
              <a:t>The </a:t>
            </a:r>
            <a:r>
              <a:rPr lang="en-US" sz="2600" dirty="0">
                <a:latin typeface="Adobe calson pro"/>
                <a:ea typeface="Times New Roman" panose="02020603050405020304" pitchFamily="18" charset="0"/>
                <a:cs typeface="Times New Roman" panose="02020603050405020304" pitchFamily="18" charset="0"/>
              </a:rPr>
              <a:t>employer may ask whether the applicants is legally entitled to </a:t>
            </a:r>
            <a:r>
              <a:rPr lang="en-US" sz="2600" dirty="0" smtClean="0">
                <a:latin typeface="Adobe calson pro"/>
                <a:ea typeface="Times New Roman" panose="02020603050405020304" pitchFamily="18" charset="0"/>
                <a:cs typeface="Times New Roman" panose="02020603050405020304" pitchFamily="18" charset="0"/>
              </a:rPr>
              <a:t>work. </a:t>
            </a:r>
            <a:r>
              <a:rPr lang="en-US" sz="2600" dirty="0">
                <a:latin typeface="Adobe calson pro"/>
                <a:ea typeface="Times New Roman" panose="02020603050405020304" pitchFamily="18" charset="0"/>
                <a:cs typeface="Times New Roman" panose="02020603050405020304" pitchFamily="18" charset="0"/>
              </a:rPr>
              <a:t>Documentary proof of this eligibility may be asked for at shortlisting </a:t>
            </a:r>
            <a:r>
              <a:rPr lang="en-US" sz="2600" dirty="0" smtClean="0">
                <a:latin typeface="Adobe calson pro"/>
                <a:ea typeface="Times New Roman" panose="02020603050405020304" pitchFamily="18" charset="0"/>
                <a:cs typeface="Times New Roman" panose="02020603050405020304" pitchFamily="18" charset="0"/>
              </a:rPr>
              <a:t>stage.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95678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78414"/>
            <a:ext cx="2715768" cy="3754874"/>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Name</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smtClean="0">
                <a:latin typeface="Adobe calson pro"/>
                <a:ea typeface="Times New Roman" panose="02020603050405020304" pitchFamily="18" charset="0"/>
                <a:cs typeface="Times New Roman" panose="02020603050405020304" pitchFamily="18" charset="0"/>
              </a:rPr>
              <a:t>If </a:t>
            </a:r>
            <a:r>
              <a:rPr lang="en-US" sz="2600" dirty="0">
                <a:latin typeface="Adobe calson pro"/>
                <a:ea typeface="Times New Roman" panose="02020603050405020304" pitchFamily="18" charset="0"/>
                <a:cs typeface="Times New Roman" panose="02020603050405020304" pitchFamily="18" charset="0"/>
              </a:rPr>
              <a:t>the applicant was previously </a:t>
            </a:r>
            <a:r>
              <a:rPr lang="en-US" sz="2600" dirty="0" smtClean="0">
                <a:latin typeface="Adobe calson pro"/>
                <a:ea typeface="Times New Roman" panose="02020603050405020304" pitchFamily="18" charset="0"/>
                <a:cs typeface="Times New Roman" panose="02020603050405020304" pitchFamily="18" charset="0"/>
              </a:rPr>
              <a:t>employed under </a:t>
            </a:r>
            <a:r>
              <a:rPr lang="en-US" sz="2600" dirty="0">
                <a:latin typeface="Adobe calson pro"/>
                <a:ea typeface="Times New Roman" panose="02020603050405020304" pitchFamily="18" charset="0"/>
                <a:cs typeface="Times New Roman" panose="02020603050405020304" pitchFamily="18" charset="0"/>
              </a:rPr>
              <a:t>a different name it is relevant </a:t>
            </a:r>
            <a:r>
              <a:rPr lang="en-US" sz="2600" dirty="0" smtClean="0">
                <a:latin typeface="Adobe calson pro"/>
                <a:ea typeface="Times New Roman" panose="02020603050405020304" pitchFamily="18" charset="0"/>
                <a:cs typeface="Times New Roman" panose="02020603050405020304" pitchFamily="18" charset="0"/>
              </a:rPr>
              <a:t>to employment </a:t>
            </a:r>
            <a:r>
              <a:rPr lang="en-US" sz="2600" dirty="0">
                <a:latin typeface="Adobe calson pro"/>
                <a:ea typeface="Times New Roman" panose="02020603050405020304" pitchFamily="18" charset="0"/>
                <a:cs typeface="Times New Roman" panose="02020603050405020304" pitchFamily="18" charset="0"/>
              </a:rPr>
              <a:t>history may be </a:t>
            </a:r>
            <a:r>
              <a:rPr lang="en-US" sz="2600" dirty="0" smtClean="0">
                <a:latin typeface="Adobe calson pro"/>
                <a:ea typeface="Times New Roman" panose="02020603050405020304" pitchFamily="18" charset="0"/>
                <a:cs typeface="Times New Roman" panose="02020603050405020304" pitchFamily="18" charset="0"/>
              </a:rPr>
              <a:t>requested.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452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78414"/>
            <a:ext cx="2798064" cy="3754874"/>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Language</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smtClean="0">
                <a:latin typeface="Adobe calson pro"/>
                <a:ea typeface="Times New Roman" panose="02020603050405020304" pitchFamily="18" charset="0"/>
                <a:cs typeface="Times New Roman" panose="02020603050405020304" pitchFamily="18" charset="0"/>
              </a:rPr>
              <a:t>Question on which language the applicant speaks, read or write should be made only if language skill is job-related.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54392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71861"/>
            <a:ext cx="2962656" cy="4955203"/>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Religion</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a:latin typeface="Adobe calson pro"/>
                <a:ea typeface="Times New Roman" panose="02020603050405020304" pitchFamily="18" charset="0"/>
                <a:cs typeface="Times New Roman" panose="02020603050405020304" pitchFamily="18" charset="0"/>
              </a:rPr>
              <a:t>No details of religion affiliation or practice may be sought unless a job requirement exist. The employer may inquire if the applicant is willing to work a specified work </a:t>
            </a:r>
            <a:r>
              <a:rPr lang="en-US" sz="2600" dirty="0" smtClean="0">
                <a:latin typeface="Adobe calson pro"/>
                <a:ea typeface="Times New Roman" panose="02020603050405020304" pitchFamily="18" charset="0"/>
                <a:cs typeface="Times New Roman" panose="02020603050405020304" pitchFamily="18" charset="0"/>
              </a:rPr>
              <a:t>schedule.</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20118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633472" cy="3016210"/>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Military </a:t>
            </a:r>
            <a:r>
              <a:rPr lang="en-US" sz="30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Service </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a:latin typeface="Adobe calson pro"/>
                <a:ea typeface="Times New Roman" panose="02020603050405020304" pitchFamily="18" charset="0"/>
                <a:cs typeface="Times New Roman" panose="02020603050405020304" pitchFamily="18" charset="0"/>
              </a:rPr>
              <a:t>Question on military services should be asked only if they are </a:t>
            </a:r>
            <a:r>
              <a:rPr lang="en-US" sz="2600" dirty="0" smtClean="0">
                <a:latin typeface="Adobe calson pro"/>
                <a:ea typeface="Times New Roman" panose="02020603050405020304" pitchFamily="18" charset="0"/>
                <a:cs typeface="Times New Roman" panose="02020603050405020304" pitchFamily="18" charset="0"/>
              </a:rPr>
              <a:t>job-related.</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8541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616648"/>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Physical </a:t>
            </a:r>
            <a:r>
              <a:rPr lang="en-US" sz="30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Disability </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a:latin typeface="Adobe calson pro"/>
                <a:ea typeface="Times New Roman" panose="02020603050405020304" pitchFamily="18" charset="0"/>
                <a:cs typeface="Times New Roman" panose="02020603050405020304" pitchFamily="18" charset="0"/>
              </a:rPr>
              <a:t>The application form </a:t>
            </a:r>
            <a:r>
              <a:rPr lang="en-US" sz="2600" dirty="0" smtClean="0">
                <a:latin typeface="Adobe calson pro"/>
                <a:ea typeface="Times New Roman" panose="02020603050405020304" pitchFamily="18" charset="0"/>
                <a:cs typeface="Times New Roman" panose="02020603050405020304" pitchFamily="18" charset="0"/>
              </a:rPr>
              <a:t>may ask </a:t>
            </a:r>
            <a:r>
              <a:rPr lang="en-US" sz="2600" dirty="0">
                <a:latin typeface="Adobe calson pro"/>
                <a:ea typeface="Times New Roman" panose="02020603050405020304" pitchFamily="18" charset="0"/>
                <a:cs typeface="Times New Roman" panose="02020603050405020304" pitchFamily="18" charset="0"/>
              </a:rPr>
              <a:t>about a physical disability only if it is relevant to the job. If it would be precluded the applicant from </a:t>
            </a:r>
            <a:r>
              <a:rPr lang="en-US" sz="2600" dirty="0" smtClean="0">
                <a:latin typeface="Adobe calson pro"/>
                <a:ea typeface="Times New Roman" panose="02020603050405020304" pitchFamily="18" charset="0"/>
                <a:cs typeface="Times New Roman" panose="02020603050405020304" pitchFamily="18" charset="0"/>
              </a:rPr>
              <a:t>performing….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80851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798064" cy="3293209"/>
          </a:xfrm>
          <a:prstGeom prst="rect">
            <a:avLst/>
          </a:prstGeom>
        </p:spPr>
        <p:txBody>
          <a:bodyPr wrap="square">
            <a:spAutoFit/>
          </a:bodyPr>
          <a:lstStyle/>
          <a:p>
            <a:pPr>
              <a:spcAft>
                <a:spcPts val="0"/>
              </a:spcAft>
            </a:pPr>
            <a:r>
              <a:rPr lang="en-US" sz="2600" dirty="0" smtClean="0">
                <a:latin typeface="Adobe calson pro"/>
                <a:ea typeface="Times New Roman" panose="02020603050405020304" pitchFamily="18" charset="0"/>
                <a:cs typeface="Times New Roman" panose="02020603050405020304" pitchFamily="18" charset="0"/>
              </a:rPr>
              <a:t>…. </a:t>
            </a:r>
            <a:r>
              <a:rPr lang="en-US" sz="2600" dirty="0">
                <a:latin typeface="Adobe calson pro"/>
                <a:ea typeface="Times New Roman" panose="02020603050405020304" pitchFamily="18" charset="0"/>
                <a:cs typeface="Times New Roman" panose="02020603050405020304" pitchFamily="18" charset="0"/>
              </a:rPr>
              <a:t>the duties of the job satisfactorily or </a:t>
            </a:r>
            <a:r>
              <a:rPr lang="en-US" sz="2600" dirty="0" smtClean="0">
                <a:latin typeface="Adobe calson pro"/>
                <a:ea typeface="Times New Roman" panose="02020603050405020304" pitchFamily="18" charset="0"/>
                <a:cs typeface="Times New Roman" panose="02020603050405020304" pitchFamily="18" charset="0"/>
              </a:rPr>
              <a:t>it </a:t>
            </a:r>
            <a:r>
              <a:rPr lang="en-US" sz="2600" dirty="0">
                <a:latin typeface="Adobe calson pro"/>
                <a:ea typeface="Times New Roman" panose="02020603050405020304" pitchFamily="18" charset="0"/>
                <a:cs typeface="Times New Roman" panose="02020603050405020304" pitchFamily="18" charset="0"/>
              </a:rPr>
              <a:t>would be hazardous to the safety of the applicant or colleagues.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3221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77256" y="1783080"/>
            <a:ext cx="2962656" cy="4216539"/>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Medical Information</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a:latin typeface="Adobe calson pro"/>
                <a:ea typeface="Times New Roman" panose="02020603050405020304" pitchFamily="18" charset="0"/>
                <a:cs typeface="Times New Roman" panose="02020603050405020304" pitchFamily="18" charset="0"/>
              </a:rPr>
              <a:t>Application forms may indicate a job offer is conditional on the passing of medical exam if there is a </a:t>
            </a:r>
            <a:r>
              <a:rPr lang="en-US" sz="2600" dirty="0" smtClean="0">
                <a:latin typeface="Adobe calson pro"/>
                <a:ea typeface="Times New Roman" panose="02020603050405020304" pitchFamily="18" charset="0"/>
                <a:cs typeface="Times New Roman" panose="02020603050405020304" pitchFamily="18" charset="0"/>
              </a:rPr>
              <a:t>bona-fide </a:t>
            </a:r>
            <a:r>
              <a:rPr lang="en-US" sz="2600" dirty="0">
                <a:latin typeface="Adobe calson pro"/>
                <a:ea typeface="Times New Roman" panose="02020603050405020304" pitchFamily="18" charset="0"/>
                <a:cs typeface="Times New Roman" panose="02020603050405020304" pitchFamily="18" charset="0"/>
              </a:rPr>
              <a:t>occupational requirement for it.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8224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77256" y="2194560"/>
            <a:ext cx="2798064" cy="3293209"/>
          </a:xfrm>
          <a:prstGeom prst="rect">
            <a:avLst/>
          </a:prstGeom>
        </p:spPr>
        <p:txBody>
          <a:bodyPr wrap="square">
            <a:spAutoFit/>
          </a:bodyPr>
          <a:lstStyle/>
          <a:p>
            <a:pPr>
              <a:spcAft>
                <a:spcPts val="0"/>
              </a:spcAft>
            </a:pPr>
            <a:r>
              <a:rPr lang="en-US" sz="2600" dirty="0" smtClean="0">
                <a:latin typeface="Adobe calson pro"/>
                <a:ea typeface="Times New Roman" panose="02020603050405020304" pitchFamily="18" charset="0"/>
                <a:cs typeface="Times New Roman" panose="02020603050405020304" pitchFamily="18" charset="0"/>
              </a:rPr>
              <a:t>A </a:t>
            </a:r>
            <a:r>
              <a:rPr lang="en-US" sz="2600" dirty="0">
                <a:latin typeface="Adobe calson pro"/>
                <a:ea typeface="Times New Roman" panose="02020603050405020304" pitchFamily="18" charset="0"/>
                <a:cs typeface="Times New Roman" panose="02020603050405020304" pitchFamily="18" charset="0"/>
              </a:rPr>
              <a:t>medical exam should be conducted only after the selection </a:t>
            </a:r>
            <a:r>
              <a:rPr lang="en-US" sz="2600" dirty="0" smtClean="0">
                <a:latin typeface="Adobe calson pro"/>
                <a:ea typeface="Times New Roman" panose="02020603050405020304" pitchFamily="18" charset="0"/>
                <a:cs typeface="Times New Roman" panose="02020603050405020304" pitchFamily="18" charset="0"/>
              </a:rPr>
              <a:t>decision </a:t>
            </a:r>
            <a:r>
              <a:rPr lang="en-US" sz="2600" dirty="0">
                <a:latin typeface="Adobe calson pro"/>
                <a:ea typeface="Times New Roman" panose="02020603050405020304" pitchFamily="18" charset="0"/>
                <a:cs typeface="Times New Roman" panose="02020603050405020304" pitchFamily="18" charset="0"/>
              </a:rPr>
              <a:t>has been made and only where required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37041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715768" cy="4893647"/>
          </a:xfrm>
          <a:prstGeom prst="rect">
            <a:avLst/>
          </a:prstGeom>
        </p:spPr>
        <p:txBody>
          <a:bodyPr wrap="square">
            <a:spAutoFit/>
          </a:bodyPr>
          <a:lstStyle/>
          <a:p>
            <a:pPr>
              <a:spcAft>
                <a:spcPts val="0"/>
              </a:spcAft>
            </a:pPr>
            <a:r>
              <a:rPr lang="en-US" sz="2600" dirty="0" smtClean="0">
                <a:latin typeface="Adobe calson pro bold"/>
                <a:ea typeface="Times New Roman" panose="02020603050405020304" pitchFamily="18" charset="0"/>
                <a:cs typeface="Times New Roman" panose="02020603050405020304" pitchFamily="18" charset="0"/>
              </a:rPr>
              <a:t>Biographical data </a:t>
            </a:r>
            <a:r>
              <a:rPr lang="en-US" sz="2600" dirty="0">
                <a:latin typeface="Adobe calson pro bold"/>
                <a:ea typeface="Times New Roman" panose="02020603050405020304" pitchFamily="18" charset="0"/>
                <a:cs typeface="Times New Roman" panose="02020603050405020304" pitchFamily="18" charset="0"/>
              </a:rPr>
              <a:t>are considered by many types of </a:t>
            </a:r>
            <a:r>
              <a:rPr lang="en-US" sz="2600" dirty="0" smtClean="0">
                <a:latin typeface="Adobe calson pro bold"/>
                <a:ea typeface="Times New Roman" panose="02020603050405020304" pitchFamily="18" charset="0"/>
                <a:cs typeface="Times New Roman" panose="02020603050405020304" pitchFamily="18" charset="0"/>
              </a:rPr>
              <a:t>research, and it is </a:t>
            </a:r>
            <a:r>
              <a:rPr lang="en-US" sz="2600" dirty="0">
                <a:latin typeface="Adobe calson pro bold"/>
                <a:ea typeface="Times New Roman" panose="02020603050405020304" pitchFamily="18" charset="0"/>
                <a:cs typeface="Times New Roman" panose="02020603050405020304" pitchFamily="18" charset="0"/>
              </a:rPr>
              <a:t>to be the best </a:t>
            </a:r>
            <a:r>
              <a:rPr lang="en-US" sz="2600" dirty="0" smtClean="0">
                <a:latin typeface="Adobe calson pro bold"/>
                <a:ea typeface="Times New Roman" panose="02020603050405020304" pitchFamily="18" charset="0"/>
                <a:cs typeface="Times New Roman" panose="02020603050405020304" pitchFamily="18" charset="0"/>
              </a:rPr>
              <a:t>predictor available, however, </a:t>
            </a:r>
            <a:r>
              <a:rPr lang="en-US" sz="2600" dirty="0">
                <a:latin typeface="Adobe calson pro bold"/>
                <a:ea typeface="Times New Roman" panose="02020603050405020304" pitchFamily="18" charset="0"/>
                <a:cs typeface="Times New Roman" panose="02020603050405020304" pitchFamily="18" charset="0"/>
              </a:rPr>
              <a:t>they are often used in a subjective and haphazard </a:t>
            </a:r>
            <a:r>
              <a:rPr lang="en-US" sz="2600" dirty="0" smtClean="0">
                <a:latin typeface="Adobe calson pro bold"/>
                <a:ea typeface="Times New Roman" panose="02020603050405020304" pitchFamily="18" charset="0"/>
                <a:cs typeface="Times New Roman" panose="02020603050405020304" pitchFamily="18" charset="0"/>
              </a:rPr>
              <a:t>way.</a:t>
            </a:r>
            <a:endParaRPr lang="en-GB" sz="2600" dirty="0">
              <a:effectLst/>
              <a:latin typeface="Adobe calson pro bold"/>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20060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28120"/>
            <a:ext cx="2962656" cy="4616648"/>
          </a:xfrm>
          <a:prstGeom prst="rect">
            <a:avLst/>
          </a:prstGeom>
        </p:spPr>
        <p:txBody>
          <a:bodyPr wrap="square">
            <a:spAutoFit/>
          </a:bodyPr>
          <a:lstStyle/>
          <a:p>
            <a:pPr>
              <a:spcAft>
                <a:spcPts val="0"/>
              </a:spcAft>
            </a:pPr>
            <a:r>
              <a:rPr lang="en-US"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Height and weight</a:t>
            </a:r>
            <a:endPar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smtClean="0">
                <a:latin typeface="Adobe calson pro"/>
                <a:ea typeface="Times New Roman" panose="02020603050405020304" pitchFamily="18" charset="0"/>
                <a:cs typeface="Times New Roman" panose="02020603050405020304" pitchFamily="18" charset="0"/>
              </a:rPr>
              <a:t>Questions </a:t>
            </a:r>
            <a:r>
              <a:rPr lang="en-US" sz="2600" dirty="0">
                <a:latin typeface="Adobe calson pro"/>
                <a:ea typeface="Times New Roman" panose="02020603050405020304" pitchFamily="18" charset="0"/>
                <a:cs typeface="Times New Roman" panose="02020603050405020304" pitchFamily="18" charset="0"/>
              </a:rPr>
              <a:t>on height and weight may be </a:t>
            </a:r>
            <a:r>
              <a:rPr lang="en-US" sz="2600" dirty="0" smtClean="0">
                <a:latin typeface="Adobe calson pro"/>
                <a:ea typeface="Times New Roman" panose="02020603050405020304" pitchFamily="18" charset="0"/>
                <a:cs typeface="Times New Roman" panose="02020603050405020304" pitchFamily="18" charset="0"/>
              </a:rPr>
              <a:t>asked only </a:t>
            </a:r>
            <a:r>
              <a:rPr lang="en-US" sz="2600" dirty="0">
                <a:latin typeface="Adobe calson pro"/>
                <a:ea typeface="Times New Roman" panose="02020603050405020304" pitchFamily="18" charset="0"/>
                <a:cs typeface="Times New Roman" panose="02020603050405020304" pitchFamily="18" charset="0"/>
              </a:rPr>
              <a:t>if they are relevant to the </a:t>
            </a:r>
            <a:r>
              <a:rPr lang="en-US" sz="2600" dirty="0" smtClean="0">
                <a:latin typeface="Adobe calson pro"/>
                <a:ea typeface="Times New Roman" panose="02020603050405020304" pitchFamily="18" charset="0"/>
                <a:cs typeface="Times New Roman" panose="02020603050405020304" pitchFamily="18" charset="0"/>
              </a:rPr>
              <a:t>job Consequently </a:t>
            </a:r>
            <a:r>
              <a:rPr lang="en-US" sz="2600" dirty="0">
                <a:latin typeface="Adobe calson pro"/>
                <a:ea typeface="Times New Roman" panose="02020603050405020304" pitchFamily="18" charset="0"/>
                <a:cs typeface="Times New Roman" panose="02020603050405020304" pitchFamily="18" charset="0"/>
              </a:rPr>
              <a:t>considerable care and </a:t>
            </a:r>
            <a:r>
              <a:rPr lang="en-US" sz="2600" dirty="0" smtClean="0">
                <a:latin typeface="Adobe calson pro"/>
                <a:ea typeface="Times New Roman" panose="02020603050405020304" pitchFamily="18" charset="0"/>
                <a:cs typeface="Times New Roman" panose="02020603050405020304" pitchFamily="18" charset="0"/>
              </a:rPr>
              <a:t>attention must </a:t>
            </a:r>
            <a:r>
              <a:rPr lang="en-US" sz="2600" dirty="0">
                <a:latin typeface="Adobe calson pro"/>
                <a:ea typeface="Times New Roman" panose="02020603050405020304" pitchFamily="18" charset="0"/>
                <a:cs typeface="Times New Roman" panose="02020603050405020304" pitchFamily="18" charset="0"/>
              </a:rPr>
              <a:t>be </a:t>
            </a:r>
            <a:r>
              <a:rPr lang="en-US" sz="2600" dirty="0" smtClean="0">
                <a:latin typeface="Adobe calson pro"/>
                <a:ea typeface="Times New Roman" panose="02020603050405020304" pitchFamily="18" charset="0"/>
                <a:cs typeface="Times New Roman" panose="02020603050405020304" pitchFamily="18" charset="0"/>
              </a:rPr>
              <a:t>given….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84835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715768" cy="3293209"/>
          </a:xfrm>
          <a:prstGeom prst="rect">
            <a:avLst/>
          </a:prstGeom>
        </p:spPr>
        <p:txBody>
          <a:bodyPr wrap="square">
            <a:spAutoFit/>
          </a:bodyPr>
          <a:lstStyle/>
          <a:p>
            <a:pPr>
              <a:spcAft>
                <a:spcPts val="0"/>
              </a:spcAft>
            </a:pPr>
            <a:r>
              <a:rPr lang="en-US" sz="2600" dirty="0" smtClean="0">
                <a:latin typeface="Adobe calson pro"/>
                <a:ea typeface="Times New Roman" panose="02020603050405020304" pitchFamily="18" charset="0"/>
                <a:cs typeface="Times New Roman" panose="02020603050405020304" pitchFamily="18" charset="0"/>
              </a:rPr>
              <a:t>…. </a:t>
            </a:r>
            <a:r>
              <a:rPr lang="en-US" sz="2600" dirty="0">
                <a:latin typeface="Adobe calson pro"/>
                <a:ea typeface="Times New Roman" panose="02020603050405020304" pitchFamily="18" charset="0"/>
                <a:cs typeface="Times New Roman" panose="02020603050405020304" pitchFamily="18" charset="0"/>
              </a:rPr>
              <a:t>to the design of the employment application form if charges of discrimination are to be avoided.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6715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042416"/>
            <a:ext cx="9144000" cy="58155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963940" y="1536192"/>
            <a:ext cx="7242049" cy="4524315"/>
          </a:xfrm>
          <a:prstGeom prst="rect">
            <a:avLst/>
          </a:prstGeom>
          <a:noFill/>
        </p:spPr>
        <p:txBody>
          <a:bodyPr wrap="square" rtlCol="0">
            <a:spAutoFit/>
          </a:bodyPr>
          <a:lstStyle/>
          <a:p>
            <a:r>
              <a:rPr lang="en-US" sz="2200" b="1" dirty="0" smtClean="0">
                <a:solidFill>
                  <a:srgbClr val="FF0000"/>
                </a:solidFill>
                <a:latin typeface="Cambria" panose="02040503050406030204" pitchFamily="18" charset="0"/>
                <a:cs typeface="Arial" pitchFamily="34" charset="0"/>
              </a:rPr>
              <a:t>Educational Qualification: </a:t>
            </a:r>
            <a:r>
              <a:rPr lang="en-US" sz="2200" dirty="0" smtClean="0">
                <a:latin typeface="Adobe calson pro"/>
                <a:cs typeface="Arial" pitchFamily="34" charset="0"/>
              </a:rPr>
              <a:t>For example, any technical secondary, tertiary qualification and or special skills, training undertaken etc.</a:t>
            </a:r>
          </a:p>
          <a:p>
            <a:r>
              <a:rPr lang="en-US" sz="2200" b="1" dirty="0" smtClean="0">
                <a:solidFill>
                  <a:srgbClr val="FF0000"/>
                </a:solidFill>
                <a:latin typeface="Cambria" panose="02040503050406030204" pitchFamily="18" charset="0"/>
                <a:cs typeface="Arial" pitchFamily="34" charset="0"/>
              </a:rPr>
              <a:t>Pervious Employment: </a:t>
            </a:r>
            <a:r>
              <a:rPr lang="en-US" sz="2200" dirty="0" smtClean="0">
                <a:latin typeface="Adobe calson pro"/>
                <a:cs typeface="Arial" pitchFamily="34" charset="0"/>
              </a:rPr>
              <a:t>For example pervious employers, position held and length of time position held and name under which the applicant was employed </a:t>
            </a:r>
          </a:p>
          <a:p>
            <a:r>
              <a:rPr lang="en-US" sz="2200" b="1" dirty="0" smtClean="0">
                <a:solidFill>
                  <a:srgbClr val="FF0000"/>
                </a:solidFill>
                <a:latin typeface="Cambria" panose="02040503050406030204" pitchFamily="18" charset="0"/>
                <a:cs typeface="Arial" pitchFamily="34" charset="0"/>
              </a:rPr>
              <a:t>Referees:</a:t>
            </a:r>
            <a:r>
              <a:rPr lang="en-US" sz="2200" b="1" dirty="0" smtClean="0">
                <a:solidFill>
                  <a:srgbClr val="FF0000"/>
                </a:solidFill>
                <a:latin typeface="Adobe calson pro"/>
                <a:cs typeface="Arial" pitchFamily="34" charset="0"/>
              </a:rPr>
              <a:t> </a:t>
            </a:r>
            <a:r>
              <a:rPr lang="en-US" sz="2200" dirty="0" smtClean="0">
                <a:latin typeface="Adobe calson pro"/>
                <a:cs typeface="Arial" pitchFamily="34" charset="0"/>
              </a:rPr>
              <a:t>For example, names and telephone numbers of at least three people who can be contacted.</a:t>
            </a:r>
          </a:p>
          <a:p>
            <a:r>
              <a:rPr lang="en-US" sz="2200" b="1" dirty="0" smtClean="0">
                <a:solidFill>
                  <a:srgbClr val="FF0000"/>
                </a:solidFill>
                <a:latin typeface="Cambria" panose="02040503050406030204" pitchFamily="18" charset="0"/>
                <a:cs typeface="Arial" pitchFamily="34" charset="0"/>
              </a:rPr>
              <a:t>Any Further information: </a:t>
            </a:r>
            <a:r>
              <a:rPr lang="en-US" sz="2200" dirty="0" smtClean="0">
                <a:latin typeface="Adobe calson pro"/>
                <a:cs typeface="Arial" pitchFamily="34" charset="0"/>
              </a:rPr>
              <a:t>The applicant may wish to provide, appointment to this position may require a medical examination. If this is so the applicant will be advised of this condition by the interviewing officer.</a:t>
            </a:r>
            <a:endParaRPr lang="en-US" sz="2200" b="1" dirty="0" smtClean="0">
              <a:solidFill>
                <a:srgbClr val="FF0000"/>
              </a:solidFill>
              <a:latin typeface="Cambria" panose="02040503050406030204" pitchFamily="18" charset="0"/>
              <a:cs typeface="Arial" pitchFamily="34" charset="0"/>
            </a:endParaRPr>
          </a:p>
          <a:p>
            <a:endParaRPr lang="en-GB" sz="2400" dirty="0" smtClean="0">
              <a:latin typeface="Arial" pitchFamily="34" charset="0"/>
              <a:cs typeface="Arial" pitchFamily="34" charset="0"/>
            </a:endParaRPr>
          </a:p>
        </p:txBody>
      </p:sp>
      <p:sp>
        <p:nvSpPr>
          <p:cNvPr id="7" name="Rectangle 6"/>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sp>
        <p:nvSpPr>
          <p:cNvPr id="3" name="Rectangle 2"/>
          <p:cNvSpPr/>
          <p:nvPr/>
        </p:nvSpPr>
        <p:spPr>
          <a:xfrm>
            <a:off x="0" y="1042416"/>
            <a:ext cx="9144000" cy="58155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119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715768" cy="4093428"/>
          </a:xfrm>
          <a:prstGeom prst="rect">
            <a:avLst/>
          </a:prstGeom>
        </p:spPr>
        <p:txBody>
          <a:bodyPr wrap="square">
            <a:spAutoFit/>
          </a:bodyPr>
          <a:lstStyle/>
          <a:p>
            <a:pPr>
              <a:spcAft>
                <a:spcPts val="0"/>
              </a:spcAft>
            </a:pPr>
            <a:r>
              <a:rPr lang="en-US" sz="2600" dirty="0" smtClean="0">
                <a:latin typeface="Adobe calson pro"/>
                <a:ea typeface="Times New Roman" panose="02020603050405020304" pitchFamily="18" charset="0"/>
                <a:cs typeface="Times New Roman" panose="02020603050405020304" pitchFamily="18" charset="0"/>
              </a:rPr>
              <a:t>In conclusion, </a:t>
            </a:r>
            <a:r>
              <a:rPr lang="en-US" sz="2600" dirty="0">
                <a:latin typeface="Adobe calson pro"/>
                <a:ea typeface="Times New Roman" panose="02020603050405020304" pitchFamily="18" charset="0"/>
                <a:cs typeface="Times New Roman" panose="02020603050405020304" pitchFamily="18" charset="0"/>
              </a:rPr>
              <a:t>the </a:t>
            </a:r>
            <a:r>
              <a:rPr lang="en-US" sz="2600" dirty="0" smtClean="0">
                <a:latin typeface="Adobe calson pro"/>
                <a:ea typeface="Times New Roman" panose="02020603050405020304" pitchFamily="18" charset="0"/>
                <a:cs typeface="Times New Roman" panose="02020603050405020304" pitchFamily="18" charset="0"/>
              </a:rPr>
              <a:t>EEO components must need to be considered in Application forms for effectiveness of selection procedures. </a:t>
            </a:r>
            <a:endParaRPr lang="en-GB" sz="2600" dirty="0">
              <a:effectLst/>
              <a:latin typeface="Adobe calson pro"/>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and EEO 2</a:t>
            </a:r>
            <a:endParaRPr lang="en-US" sz="3800" dirty="0">
              <a:latin typeface="Britannic Bold" panose="020B0903060703020204" pitchFamily="34" charset="0"/>
              <a:cs typeface="Arial" panose="020B0604020202020204" pitchFamily="34"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507099"/>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715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264408"/>
            <a:ext cx="2798064"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Application Form Design</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88573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477256" y="2152376"/>
            <a:ext cx="2715768" cy="3554819"/>
          </a:xfrm>
          <a:prstGeom prst="rect">
            <a:avLst/>
          </a:prstGeom>
        </p:spPr>
        <p:txBody>
          <a:bodyPr wrap="square">
            <a:spAutoFit/>
          </a:bodyPr>
          <a:lstStyle/>
          <a:p>
            <a:r>
              <a:rPr lang="en-GB" sz="2500" dirty="0" smtClean="0">
                <a:latin typeface="Adobe Caslon Pro Bold"/>
              </a:rPr>
              <a:t>According </a:t>
            </a:r>
            <a:r>
              <a:rPr lang="en-GB" sz="2500" dirty="0">
                <a:latin typeface="Adobe Caslon Pro Bold"/>
              </a:rPr>
              <a:t>to </a:t>
            </a:r>
            <a:r>
              <a:rPr lang="en-GB" sz="2500" dirty="0" smtClean="0">
                <a:latin typeface="Adobe Caslon Pro Bold"/>
              </a:rPr>
              <a:t>a survey</a:t>
            </a:r>
            <a:r>
              <a:rPr lang="en-GB" sz="2500" dirty="0">
                <a:latin typeface="Adobe Caslon Pro Bold"/>
              </a:rPr>
              <a:t>, </a:t>
            </a:r>
            <a:r>
              <a:rPr lang="en-GB" sz="2500" dirty="0" smtClean="0">
                <a:latin typeface="Adobe Caslon Pro Bold"/>
              </a:rPr>
              <a:t>the </a:t>
            </a:r>
            <a:r>
              <a:rPr lang="en-GB" sz="2500" dirty="0">
                <a:latin typeface="Adobe Caslon Pro Bold"/>
              </a:rPr>
              <a:t>application form is seen as the </a:t>
            </a:r>
            <a:r>
              <a:rPr lang="en-GB" sz="2500" b="1" dirty="0">
                <a:solidFill>
                  <a:srgbClr val="FF0000"/>
                </a:solidFill>
                <a:latin typeface="Adobe Caslon Pro Bold"/>
              </a:rPr>
              <a:t>second most </a:t>
            </a:r>
            <a:r>
              <a:rPr lang="en-GB" sz="2500" dirty="0">
                <a:latin typeface="Adobe Caslon Pro Bold"/>
              </a:rPr>
              <a:t>influential tool in the selection process after the interview. </a:t>
            </a:r>
            <a:endParaRPr lang="en-GB" sz="2500" dirty="0">
              <a:solidFill>
                <a:srgbClr val="FF0000"/>
              </a:solidFill>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8976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798064" cy="4093428"/>
          </a:xfrm>
          <a:prstGeom prst="rect">
            <a:avLst/>
          </a:prstGeom>
        </p:spPr>
        <p:txBody>
          <a:bodyPr wrap="square">
            <a:spAutoFit/>
          </a:bodyPr>
          <a:lstStyle/>
          <a:p>
            <a:r>
              <a:rPr lang="en-GB" sz="2600" dirty="0" smtClean="0">
                <a:latin typeface="Adobe Caslon Pro Bold"/>
                <a:ea typeface="Times New Roman" panose="02020603050405020304" pitchFamily="18" charset="0"/>
              </a:rPr>
              <a:t>It is among </a:t>
            </a:r>
            <a:r>
              <a:rPr lang="en-GB" sz="2600" dirty="0">
                <a:latin typeface="Adobe Caslon Pro Bold"/>
                <a:ea typeface="Times New Roman" panose="02020603050405020304" pitchFamily="18" charset="0"/>
              </a:rPr>
              <a:t>the top three methods for selection ranged from </a:t>
            </a:r>
            <a:r>
              <a:rPr lang="en-GB" sz="2600" b="1" dirty="0">
                <a:solidFill>
                  <a:srgbClr val="FF0000"/>
                </a:solidFill>
                <a:latin typeface="Adobe Caslon Pro Bold"/>
                <a:ea typeface="Times New Roman" panose="02020603050405020304" pitchFamily="18" charset="0"/>
              </a:rPr>
              <a:t>35.7 percent </a:t>
            </a:r>
            <a:r>
              <a:rPr lang="en-GB" sz="2600" dirty="0">
                <a:latin typeface="Adobe Caslon Pro Bold"/>
                <a:ea typeface="Times New Roman" panose="02020603050405020304" pitchFamily="18" charset="0"/>
              </a:rPr>
              <a:t>for the managerial post to </a:t>
            </a:r>
            <a:r>
              <a:rPr lang="en-GB" sz="2600" b="1" dirty="0">
                <a:solidFill>
                  <a:srgbClr val="FF0000"/>
                </a:solidFill>
                <a:latin typeface="Adobe Caslon Pro Bold"/>
                <a:ea typeface="Times New Roman" panose="02020603050405020304" pitchFamily="18" charset="0"/>
              </a:rPr>
              <a:t>58.6 percent </a:t>
            </a:r>
            <a:r>
              <a:rPr lang="en-GB" sz="2600" dirty="0">
                <a:latin typeface="Adobe Caslon Pro Bold"/>
                <a:ea typeface="Times New Roman" panose="02020603050405020304" pitchFamily="18" charset="0"/>
              </a:rPr>
              <a:t>for manual craft job.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73340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880360" cy="4493538"/>
          </a:xfrm>
          <a:prstGeom prst="rect">
            <a:avLst/>
          </a:prstGeom>
        </p:spPr>
        <p:txBody>
          <a:bodyPr wrap="square">
            <a:spAutoFit/>
          </a:bodyPr>
          <a:lstStyle/>
          <a:p>
            <a:r>
              <a:rPr lang="en-GB" sz="2600" dirty="0">
                <a:latin typeface="Adobe Caslon Pro Bold"/>
                <a:ea typeface="Times New Roman" panose="02020603050405020304" pitchFamily="18" charset="0"/>
              </a:rPr>
              <a:t>The CV which is of course which is a free form application form where the applicants decide the format, was interesting, rated as the third most important selection method.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65890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99155"/>
            <a:ext cx="2962656" cy="3816429"/>
          </a:xfrm>
          <a:prstGeom prst="rect">
            <a:avLst/>
          </a:prstGeom>
        </p:spPr>
        <p:txBody>
          <a:bodyPr wrap="square">
            <a:spAutoFit/>
          </a:bodyPr>
          <a:lstStyle/>
          <a:p>
            <a:pPr>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The Current </a:t>
            </a:r>
            <a:r>
              <a:rPr lang="en-GB" sz="30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State of Affair</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GB" sz="2600" dirty="0">
                <a:latin typeface="Adobe Caslon Pro Bold"/>
                <a:ea typeface="Times New Roman" panose="02020603050405020304" pitchFamily="18" charset="0"/>
              </a:rPr>
              <a:t>A recent survey of 536 high volume recruiters produce some frightening statistics about the use of application form.</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9399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24712"/>
            <a:ext cx="2962656" cy="5093702"/>
          </a:xfrm>
          <a:prstGeom prst="rect">
            <a:avLst/>
          </a:prstGeom>
        </p:spPr>
        <p:txBody>
          <a:bodyPr wrap="square">
            <a:spAutoFit/>
          </a:bodyPr>
          <a:lstStyle/>
          <a:p>
            <a:r>
              <a:rPr lang="en-GB" sz="2500" b="1" dirty="0" smtClean="0">
                <a:solidFill>
                  <a:srgbClr val="FF0000"/>
                </a:solidFill>
                <a:latin typeface="Adobe Caslon Pro Bold"/>
                <a:ea typeface="Times New Roman" panose="02020603050405020304" pitchFamily="18" charset="0"/>
              </a:rPr>
              <a:t>Ninety four </a:t>
            </a:r>
            <a:r>
              <a:rPr lang="en-GB" sz="2500" b="1" dirty="0">
                <a:solidFill>
                  <a:srgbClr val="FF0000"/>
                </a:solidFill>
                <a:latin typeface="Adobe Caslon Pro Bold"/>
                <a:ea typeface="Times New Roman" panose="02020603050405020304" pitchFamily="18" charset="0"/>
              </a:rPr>
              <a:t>(94) </a:t>
            </a:r>
            <a:r>
              <a:rPr lang="en-GB" sz="2500" dirty="0">
                <a:latin typeface="Adobe Caslon Pro Bold"/>
                <a:ea typeface="Times New Roman" panose="02020603050405020304" pitchFamily="18" charset="0"/>
              </a:rPr>
              <a:t>percent of respondents indicated that application forms were used to screen out applicants. Organization varied in the proportion of applicants that were rejected using this method. </a:t>
            </a:r>
            <a:endParaRPr lang="en-GB" sz="25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4652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798064" cy="4493538"/>
          </a:xfrm>
          <a:prstGeom prst="rect">
            <a:avLst/>
          </a:prstGeom>
        </p:spPr>
        <p:txBody>
          <a:bodyPr wrap="square">
            <a:spAutoFit/>
          </a:bodyPr>
          <a:lstStyle/>
          <a:p>
            <a:pPr>
              <a:spcAft>
                <a:spcPts val="0"/>
              </a:spcAft>
            </a:pPr>
            <a:r>
              <a:rPr lang="en-US" sz="26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Weighted forms </a:t>
            </a:r>
            <a:endParaRPr lang="en-GB" sz="2600" dirty="0">
              <a:solidFill>
                <a:srgbClr val="C00000"/>
              </a:solidFill>
              <a:latin typeface="Cambria" panose="02040503050406030204" pitchFamily="18" charset="0"/>
              <a:ea typeface="Times New Roman" panose="02020603050405020304" pitchFamily="18" charset="0"/>
              <a:cs typeface="Times New Roman" panose="02020603050405020304" pitchFamily="18" charset="0"/>
            </a:endParaRPr>
          </a:p>
          <a:p>
            <a:pPr>
              <a:spcAft>
                <a:spcPts val="0"/>
              </a:spcAft>
            </a:pPr>
            <a:r>
              <a:rPr lang="en-US" sz="2600" dirty="0" smtClean="0">
                <a:latin typeface="Adobe calson pro bold"/>
                <a:ea typeface="Times New Roman" panose="02020603050405020304" pitchFamily="18" charset="0"/>
                <a:cs typeface="Times New Roman" panose="02020603050405020304" pitchFamily="18" charset="0"/>
              </a:rPr>
              <a:t>Although, it is </a:t>
            </a:r>
            <a:r>
              <a:rPr lang="en-US" sz="2600" dirty="0">
                <a:latin typeface="Adobe calson pro bold"/>
                <a:ea typeface="Times New Roman" panose="02020603050405020304" pitchFamily="18" charset="0"/>
                <a:cs typeface="Times New Roman" panose="02020603050405020304" pitchFamily="18" charset="0"/>
              </a:rPr>
              <a:t>design to overcome interviewer subjectivity caused by an implicit weighting of factors that the interviewer thinks are </a:t>
            </a:r>
            <a:r>
              <a:rPr lang="en-US" sz="2600" dirty="0" smtClean="0">
                <a:latin typeface="Adobe calson pro bold"/>
                <a:ea typeface="Times New Roman" panose="02020603050405020304" pitchFamily="18" charset="0"/>
                <a:cs typeface="Times New Roman" panose="02020603050405020304" pitchFamily="18" charset="0"/>
              </a:rPr>
              <a:t>important</a:t>
            </a:r>
            <a:r>
              <a:rPr lang="en-US" sz="2600" dirty="0">
                <a:latin typeface="Adobe calson pro bold"/>
                <a:ea typeface="Times New Roman" panose="02020603050405020304" pitchFamily="18" charset="0"/>
                <a:cs typeface="Times New Roman" panose="02020603050405020304" pitchFamily="18" charset="0"/>
              </a:rPr>
              <a:t>.</a:t>
            </a:r>
            <a:endParaRPr lang="en-GB" sz="2600" dirty="0">
              <a:effectLst/>
              <a:latin typeface="Adobe calson pro bold"/>
              <a:ea typeface="Times New Roman" panose="02020603050405020304" pitchFamily="18"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95391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798064" cy="4093428"/>
          </a:xfrm>
          <a:prstGeom prst="rect">
            <a:avLst/>
          </a:prstGeom>
        </p:spPr>
        <p:txBody>
          <a:bodyPr wrap="square">
            <a:spAutoFit/>
          </a:bodyPr>
          <a:lstStyle/>
          <a:p>
            <a:r>
              <a:rPr lang="en-GB" sz="2600" dirty="0">
                <a:latin typeface="Adobe Caslon Pro Bold"/>
                <a:ea typeface="Times New Roman" panose="02020603050405020304" pitchFamily="18" charset="0"/>
              </a:rPr>
              <a:t>At one extreme </a:t>
            </a:r>
            <a:r>
              <a:rPr lang="en-GB" sz="2600" b="1" dirty="0" smtClean="0">
                <a:solidFill>
                  <a:srgbClr val="FF0000"/>
                </a:solidFill>
                <a:latin typeface="Adobe Caslon Pro Bold"/>
                <a:ea typeface="Times New Roman" panose="02020603050405020304" pitchFamily="18" charset="0"/>
              </a:rPr>
              <a:t>30 percent </a:t>
            </a:r>
            <a:r>
              <a:rPr lang="en-GB" sz="2600" dirty="0">
                <a:latin typeface="Adobe Caslon Pro Bold"/>
                <a:ea typeface="Times New Roman" panose="02020603050405020304" pitchFamily="18" charset="0"/>
              </a:rPr>
              <a:t>of organization screened out less than one in three. At the other- </a:t>
            </a:r>
            <a:r>
              <a:rPr lang="en-GB" sz="2600" b="1" dirty="0">
                <a:solidFill>
                  <a:srgbClr val="FF0000"/>
                </a:solidFill>
                <a:latin typeface="Adobe Caslon Pro Bold"/>
                <a:ea typeface="Times New Roman" panose="02020603050405020304" pitchFamily="18" charset="0"/>
              </a:rPr>
              <a:t>fifteen percent </a:t>
            </a:r>
            <a:r>
              <a:rPr lang="en-GB" sz="2600" dirty="0">
                <a:latin typeface="Adobe Caslon Pro Bold"/>
                <a:ea typeface="Times New Roman" panose="02020603050405020304" pitchFamily="18" charset="0"/>
              </a:rPr>
              <a:t>rejected more than 7 out of ten applicants.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80184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715768" cy="4493538"/>
          </a:xfrm>
          <a:prstGeom prst="rect">
            <a:avLst/>
          </a:prstGeom>
        </p:spPr>
        <p:txBody>
          <a:bodyPr wrap="square">
            <a:spAutoFit/>
          </a:bodyPr>
          <a:lstStyle/>
          <a:p>
            <a:r>
              <a:rPr lang="en-GB" sz="2600" dirty="0">
                <a:latin typeface="Adobe Caslon Pro Bold"/>
                <a:ea typeface="Times New Roman" panose="02020603050405020304" pitchFamily="18" charset="0"/>
              </a:rPr>
              <a:t>This clearly a high proportion. One would have to be very confident of the validity of the application form as a screen – and of the skill of the people doing the </a:t>
            </a:r>
            <a:r>
              <a:rPr lang="en-GB" sz="2600" dirty="0" smtClean="0">
                <a:latin typeface="Adobe Caslon Pro Bold"/>
                <a:ea typeface="Times New Roman" panose="02020603050405020304" pitchFamily="18" charset="0"/>
              </a:rPr>
              <a:t>sifting</a:t>
            </a:r>
            <a:r>
              <a:rPr lang="en-GB" dirty="0">
                <a:latin typeface="Arial" panose="020B0604020202020204" pitchFamily="34" charset="0"/>
                <a:ea typeface="Times New Roman" panose="02020603050405020304" pitchFamily="18" charset="0"/>
              </a:rPr>
              <a:t>.</a:t>
            </a:r>
            <a:endParaRPr lang="en-GB" dirty="0"/>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69718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880360" cy="4493538"/>
          </a:xfrm>
          <a:prstGeom prst="rect">
            <a:avLst/>
          </a:prstGeom>
        </p:spPr>
        <p:txBody>
          <a:bodyPr wrap="square">
            <a:spAutoFit/>
          </a:bodyPr>
          <a:lstStyle/>
          <a:p>
            <a:r>
              <a:rPr lang="en-GB" sz="2600" dirty="0">
                <a:latin typeface="Adobe Caslon Pro Bold"/>
                <a:ea typeface="Times New Roman" panose="02020603050405020304" pitchFamily="18" charset="0"/>
              </a:rPr>
              <a:t>However, and this is the scariest fact, </a:t>
            </a:r>
            <a:r>
              <a:rPr lang="en-GB" sz="2600" b="1" dirty="0">
                <a:solidFill>
                  <a:srgbClr val="FF0000"/>
                </a:solidFill>
                <a:latin typeface="Adobe Caslon Pro Bold"/>
                <a:ea typeface="Times New Roman" panose="02020603050405020304" pitchFamily="18" charset="0"/>
              </a:rPr>
              <a:t>82 percent </a:t>
            </a:r>
            <a:r>
              <a:rPr lang="en-GB" sz="2600" dirty="0">
                <a:latin typeface="Adobe Caslon Pro Bold"/>
                <a:ea typeface="Times New Roman" panose="02020603050405020304" pitchFamily="18" charset="0"/>
              </a:rPr>
              <a:t>of organizations failed to provide any guidelines for the screeners on how to interpret the information n the application </a:t>
            </a:r>
            <a:r>
              <a:rPr lang="en-GB" sz="2600" dirty="0" smtClean="0">
                <a:latin typeface="Adobe Caslon Pro Bold"/>
                <a:ea typeface="Times New Roman" panose="02020603050405020304" pitchFamily="18" charset="0"/>
              </a:rPr>
              <a:t>form.</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42242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468880" cy="2893100"/>
          </a:xfrm>
          <a:prstGeom prst="rect">
            <a:avLst/>
          </a:prstGeom>
        </p:spPr>
        <p:txBody>
          <a:bodyPr wrap="square">
            <a:spAutoFit/>
          </a:bodyPr>
          <a:lstStyle/>
          <a:p>
            <a:r>
              <a:rPr lang="en-GB" sz="2600" dirty="0" smtClean="0">
                <a:latin typeface="Adobe Caslon Pro Bold"/>
                <a:ea typeface="Times New Roman" panose="02020603050405020304" pitchFamily="18" charset="0"/>
              </a:rPr>
              <a:t>Only </a:t>
            </a:r>
            <a:r>
              <a:rPr lang="en-GB" sz="2600" dirty="0">
                <a:latin typeface="Adobe Caslon Pro Bold"/>
                <a:ea typeface="Times New Roman" panose="02020603050405020304" pitchFamily="18" charset="0"/>
              </a:rPr>
              <a:t>just over half of the organization provided any formal training to those people.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7768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1371600"/>
            <a:ext cx="2962656" cy="4893647"/>
          </a:xfrm>
          <a:prstGeom prst="rect">
            <a:avLst/>
          </a:prstGeom>
        </p:spPr>
        <p:txBody>
          <a:bodyPr wrap="square">
            <a:spAutoFit/>
          </a:bodyPr>
          <a:lstStyle/>
          <a:p>
            <a:r>
              <a:rPr lang="en-GB" sz="2600" dirty="0">
                <a:latin typeface="Adobe Caslon Pro Bold"/>
                <a:ea typeface="Times New Roman" panose="02020603050405020304" pitchFamily="18" charset="0"/>
              </a:rPr>
              <a:t>Not only that, but those screening out higher proportions of applicants were less likely to provide guidelines or training, and in third of cases the screen was carried out by only one person.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80899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945504"/>
          </a:xfrm>
          <a:prstGeom prst="rect">
            <a:avLst/>
          </a:prstGeom>
        </p:spPr>
        <p:txBody>
          <a:bodyPr wrap="square">
            <a:spAutoFit/>
          </a:bodyPr>
          <a:lstStyle/>
          <a:p>
            <a:pPr>
              <a:lnSpc>
                <a:spcPct val="107000"/>
              </a:lnSpc>
              <a:spcAft>
                <a:spcPts val="0"/>
              </a:spcAft>
            </a:pPr>
            <a:r>
              <a:rPr lang="en-GB" sz="2600" dirty="0" smtClean="0">
                <a:latin typeface="Adobe Caslon Pro Bold"/>
                <a:ea typeface="Times New Roman" panose="02020603050405020304" pitchFamily="18" charset="0"/>
                <a:cs typeface="Times New Roman" panose="02020603050405020304" pitchFamily="18" charset="0"/>
              </a:rPr>
              <a:t>Finally</a:t>
            </a:r>
            <a:r>
              <a:rPr lang="en-GB" sz="2600" dirty="0">
                <a:latin typeface="Adobe Caslon Pro Bold"/>
                <a:ea typeface="Times New Roman" panose="02020603050405020304" pitchFamily="18" charset="0"/>
                <a:cs typeface="Times New Roman" panose="02020603050405020304" pitchFamily="18" charset="0"/>
              </a:rPr>
              <a:t>, one-half the organization reported using a specially designed application form, and of these, only fourteen had contacted any of pilot study.</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7170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dirty="0">
                <a:latin typeface="Adobe Caslon Pro Bold"/>
                <a:ea typeface="Times New Roman" panose="02020603050405020304" pitchFamily="18" charset="0"/>
              </a:rPr>
              <a:t>These results are particularly distressing. At the point in the requirement process were the most candidates are rejected, organizations are using either of the shelf or untested application forms,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28953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715768" cy="4342535"/>
          </a:xfrm>
          <a:prstGeom prst="rect">
            <a:avLst/>
          </a:prstGeom>
        </p:spPr>
        <p:txBody>
          <a:bodyPr wrap="square">
            <a:spAutoFit/>
          </a:bodyPr>
          <a:lstStyle/>
          <a:p>
            <a:pPr>
              <a:lnSpc>
                <a:spcPct val="107000"/>
              </a:lnSpc>
              <a:spcAft>
                <a:spcPts val="0"/>
              </a:spcAft>
            </a:pPr>
            <a:r>
              <a:rPr lang="en-GB" sz="2600" dirty="0" smtClean="0">
                <a:latin typeface="Adobe Caslon Pro Bold"/>
                <a:ea typeface="Times New Roman" panose="02020603050405020304" pitchFamily="18" charset="0"/>
                <a:cs typeface="Times New Roman" panose="02020603050405020304" pitchFamily="18" charset="0"/>
              </a:rPr>
              <a:t>Asking </a:t>
            </a:r>
            <a:r>
              <a:rPr lang="en-GB" sz="2600" dirty="0">
                <a:latin typeface="Adobe Caslon Pro Bold"/>
                <a:ea typeface="Times New Roman" panose="02020603050405020304" pitchFamily="18" charset="0"/>
                <a:cs typeface="Times New Roman" panose="02020603050405020304" pitchFamily="18" charset="0"/>
              </a:rPr>
              <a:t>people with no training to make significant decision, the damage that this could </a:t>
            </a:r>
            <a:r>
              <a:rPr lang="en-GB" sz="2600" dirty="0" smtClean="0">
                <a:latin typeface="Adobe Caslon Pro Bold"/>
                <a:ea typeface="Times New Roman" panose="02020603050405020304" pitchFamily="18" charset="0"/>
                <a:cs typeface="Times New Roman" panose="02020603050405020304" pitchFamily="18" charset="0"/>
              </a:rPr>
              <a:t>reduce your </a:t>
            </a:r>
            <a:r>
              <a:rPr lang="en-GB" sz="2600" dirty="0">
                <a:latin typeface="Adobe Caslon Pro Bold"/>
                <a:ea typeface="Times New Roman" panose="02020603050405020304" pitchFamily="18" charset="0"/>
                <a:cs typeface="Times New Roman" panose="02020603050405020304" pitchFamily="18" charset="0"/>
              </a:rPr>
              <a:t>chances of </a:t>
            </a:r>
            <a:r>
              <a:rPr lang="en-GB" sz="2600" dirty="0" smtClean="0">
                <a:latin typeface="Adobe Caslon Pro Bold"/>
                <a:ea typeface="Times New Roman" panose="02020603050405020304" pitchFamily="18" charset="0"/>
                <a:cs typeface="Times New Roman" panose="02020603050405020304" pitchFamily="18" charset="0"/>
              </a:rPr>
              <a:t>lending </a:t>
            </a:r>
            <a:r>
              <a:rPr lang="en-GB" sz="2600" dirty="0">
                <a:latin typeface="Adobe Caslon Pro Bold"/>
                <a:ea typeface="Times New Roman" panose="02020603050405020304" pitchFamily="18" charset="0"/>
                <a:cs typeface="Times New Roman" panose="02020603050405020304" pitchFamily="18" charset="0"/>
              </a:rPr>
              <a:t>the best recruits is clear</a:t>
            </a:r>
            <a:r>
              <a:rPr lang="en-GB" sz="2600" dirty="0" smtClean="0">
                <a:latin typeface="Adobe Caslon Pro Bold"/>
                <a:ea typeface="Times New Roman" panose="02020603050405020304" pitchFamily="18" charset="0"/>
                <a:cs typeface="Times New Roman" panose="02020603050405020304" pitchFamily="18" charset="0"/>
              </a:rPr>
              <a:t>.</a:t>
            </a:r>
            <a:endParaRPr lang="en-GB" sz="2600" dirty="0">
              <a:latin typeface="Adobe Casl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47395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Application Form Design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12481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264408"/>
            <a:ext cx="2798064"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Structuring Application Form</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55833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77256" y="2173117"/>
            <a:ext cx="2962656" cy="3385542"/>
          </a:xfrm>
          <a:prstGeom prst="rect">
            <a:avLst/>
          </a:prstGeom>
          <a:noFill/>
        </p:spPr>
        <p:txBody>
          <a:bodyPr wrap="square" rtlCol="0">
            <a:spAutoFit/>
          </a:bodyPr>
          <a:lstStyle/>
          <a:p>
            <a:r>
              <a:rPr lang="en-US" sz="2800" b="1" dirty="0" smtClean="0">
                <a:solidFill>
                  <a:srgbClr val="C00000"/>
                </a:solidFill>
                <a:latin typeface="Cambria" panose="02040503050406030204" pitchFamily="18" charset="0"/>
                <a:cs typeface="Arial" pitchFamily="34" charset="0"/>
              </a:rPr>
              <a:t>Three ways of structuring Applications</a:t>
            </a:r>
          </a:p>
          <a:p>
            <a:r>
              <a:rPr lang="en-US" sz="2600" dirty="0" smtClean="0">
                <a:solidFill>
                  <a:srgbClr val="C00000"/>
                </a:solidFill>
                <a:latin typeface="Adobe Caslon Pro Bold"/>
                <a:cs typeface="Arial" pitchFamily="34" charset="0"/>
              </a:rPr>
              <a:t>1- </a:t>
            </a:r>
            <a:r>
              <a:rPr lang="en-US" sz="2600" dirty="0" smtClean="0">
                <a:latin typeface="Adobe Caslon Pro Bold"/>
                <a:cs typeface="Arial" pitchFamily="34" charset="0"/>
              </a:rPr>
              <a:t>Competency-based </a:t>
            </a:r>
            <a:r>
              <a:rPr lang="en-US" sz="2600" dirty="0">
                <a:latin typeface="Adobe Caslon Pro Bold"/>
                <a:cs typeface="Arial" pitchFamily="34" charset="0"/>
              </a:rPr>
              <a:t>A</a:t>
            </a:r>
            <a:r>
              <a:rPr lang="en-US" sz="2600" dirty="0" smtClean="0">
                <a:latin typeface="Adobe Caslon Pro Bold"/>
                <a:cs typeface="Arial" pitchFamily="34" charset="0"/>
              </a:rPr>
              <a:t>pplication Forms</a:t>
            </a:r>
          </a:p>
          <a:p>
            <a:r>
              <a:rPr lang="en-US" sz="2600" dirty="0" smtClean="0">
                <a:solidFill>
                  <a:srgbClr val="C00000"/>
                </a:solidFill>
                <a:latin typeface="Adobe Caslon Pro Bold"/>
                <a:cs typeface="Arial" pitchFamily="34" charset="0"/>
              </a:rPr>
              <a:t>2-</a:t>
            </a:r>
            <a:r>
              <a:rPr lang="en-US" sz="2600" dirty="0" smtClean="0">
                <a:latin typeface="Adobe Caslon Pro Bold"/>
                <a:cs typeface="Arial" pitchFamily="34" charset="0"/>
              </a:rPr>
              <a:t> Bio-data</a:t>
            </a:r>
          </a:p>
          <a:p>
            <a:r>
              <a:rPr lang="en-US" sz="2600" dirty="0" smtClean="0">
                <a:solidFill>
                  <a:srgbClr val="C00000"/>
                </a:solidFill>
                <a:latin typeface="Adobe Caslon Pro Bold"/>
                <a:cs typeface="Arial" pitchFamily="34" charset="0"/>
              </a:rPr>
              <a:t>3-</a:t>
            </a:r>
            <a:r>
              <a:rPr lang="en-US" sz="2600" dirty="0" smtClean="0">
                <a:latin typeface="Adobe Caslon Pro Bold"/>
                <a:cs typeface="Arial" pitchFamily="34" charset="0"/>
              </a:rPr>
              <a:t> CV’s </a:t>
            </a:r>
            <a:endParaRPr lang="en-GB" sz="2600" dirty="0" smtClean="0">
              <a:latin typeface="Adobe Caslon Pro Bold"/>
              <a:cs typeface="Arial" pitchFamily="34"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15886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old"/>
                <a:ea typeface="Times New Roman" panose="02020603050405020304" pitchFamily="18" charset="0"/>
                <a:cs typeface="Times New Roman" panose="02020603050405020304" pitchFamily="18" charset="0"/>
              </a:rPr>
              <a:t>Developing a weighted application form basically involves identifying the relationship between an application form item and job performance </a:t>
            </a:r>
            <a:r>
              <a:rPr lang="en-US" sz="2600" dirty="0" smtClean="0">
                <a:latin typeface="Adobe calson pro bold"/>
                <a:ea typeface="Times New Roman" panose="02020603050405020304" pitchFamily="18" charset="0"/>
                <a:cs typeface="Times New Roman" panose="02020603050405020304" pitchFamily="18" charset="0"/>
              </a:rPr>
              <a:t>measure.</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99240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585871"/>
          </a:xfrm>
          <a:prstGeom prst="rect">
            <a:avLst/>
          </a:prstGeom>
        </p:spPr>
        <p:txBody>
          <a:bodyPr wrap="square">
            <a:spAutoFit/>
          </a:bodyPr>
          <a:lstStyle/>
          <a:p>
            <a:pPr>
              <a:spcAft>
                <a:spcPts val="0"/>
              </a:spcAft>
            </a:pPr>
            <a:r>
              <a:rPr lang="en-GB" sz="28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Competency-based application form</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GB" sz="2600" dirty="0">
                <a:latin typeface="Adobe Caslon Pro Bold"/>
                <a:ea typeface="Times New Roman" panose="02020603050405020304" pitchFamily="18" charset="0"/>
              </a:rPr>
              <a:t>The competency based application form requires the applicant to provide evidence, which means examples from their </a:t>
            </a:r>
            <a:r>
              <a:rPr lang="en-GB" sz="2600" dirty="0" smtClean="0">
                <a:latin typeface="Adobe Caslon Pro Bold"/>
                <a:ea typeface="Times New Roman" panose="02020603050405020304" pitchFamily="18" charset="0"/>
              </a:rPr>
              <a:t>experience.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0547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633472" cy="4093428"/>
          </a:xfrm>
          <a:prstGeom prst="rect">
            <a:avLst/>
          </a:prstGeom>
        </p:spPr>
        <p:txBody>
          <a:bodyPr wrap="square">
            <a:spAutoFit/>
          </a:bodyPr>
          <a:lstStyle/>
          <a:p>
            <a:r>
              <a:rPr lang="en-GB" sz="2600" dirty="0" smtClean="0">
                <a:latin typeface="Adobe Caslon Pro Bold"/>
                <a:ea typeface="Times New Roman" panose="02020603050405020304" pitchFamily="18" charset="0"/>
              </a:rPr>
              <a:t>They </a:t>
            </a:r>
            <a:r>
              <a:rPr lang="en-GB" sz="2600" dirty="0">
                <a:latin typeface="Adobe Caslon Pro Bold"/>
                <a:ea typeface="Times New Roman" panose="02020603050405020304" pitchFamily="18" charset="0"/>
              </a:rPr>
              <a:t>will be able to demonstrate the competency when required, the response format is written usually 100 words or so in the </a:t>
            </a:r>
            <a:r>
              <a:rPr lang="en-GB" sz="2600" dirty="0" smtClean="0">
                <a:latin typeface="Adobe Caslon Pro Bold"/>
                <a:ea typeface="Times New Roman" panose="02020603050405020304" pitchFamily="18" charset="0"/>
              </a:rPr>
              <a:t>box</a:t>
            </a:r>
            <a:r>
              <a:rPr lang="en-GB" dirty="0" smtClean="0">
                <a:latin typeface="Arial" panose="020B0604020202020204" pitchFamily="34" charset="0"/>
                <a:ea typeface="Times New Roman" panose="02020603050405020304" pitchFamily="18" charset="0"/>
              </a:rPr>
              <a:t>. </a:t>
            </a:r>
            <a:endParaRPr lang="en-GB" dirty="0"/>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8350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96173"/>
            <a:ext cx="2798064" cy="3554819"/>
          </a:xfrm>
          <a:prstGeom prst="rect">
            <a:avLst/>
          </a:prstGeom>
        </p:spPr>
        <p:txBody>
          <a:bodyPr wrap="square">
            <a:spAutoFit/>
          </a:bodyPr>
          <a:lstStyle/>
          <a:p>
            <a:r>
              <a:rPr lang="en-GB" sz="2500" dirty="0" smtClean="0">
                <a:latin typeface="Adobe Caslon Pro Bold"/>
                <a:ea typeface="Times New Roman" panose="02020603050405020304" pitchFamily="18" charset="0"/>
              </a:rPr>
              <a:t>The </a:t>
            </a:r>
            <a:r>
              <a:rPr lang="en-GB" sz="2500" dirty="0">
                <a:latin typeface="Adobe Caslon Pro Bold"/>
                <a:ea typeface="Times New Roman" panose="02020603050405020304" pitchFamily="18" charset="0"/>
              </a:rPr>
              <a:t>space allowed </a:t>
            </a:r>
            <a:r>
              <a:rPr lang="en-GB" sz="2500" dirty="0" smtClean="0">
                <a:latin typeface="Adobe Caslon Pro Bold"/>
                <a:ea typeface="Times New Roman" panose="02020603050405020304" pitchFamily="18" charset="0"/>
              </a:rPr>
              <a:t>would </a:t>
            </a:r>
            <a:r>
              <a:rPr lang="en-GB" sz="2500" dirty="0">
                <a:latin typeface="Adobe Caslon Pro Bold"/>
                <a:ea typeface="Times New Roman" panose="02020603050405020304" pitchFamily="18" charset="0"/>
              </a:rPr>
              <a:t>be appropriate for graduate recruitment but for more experienced recruitment you may need to offer more. </a:t>
            </a:r>
            <a:endParaRPr lang="en-GB" sz="25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03569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GB" sz="2600" dirty="0" smtClean="0">
                <a:latin typeface="Adobe Caslon Pro Bold"/>
                <a:ea typeface="Times New Roman" panose="02020603050405020304" pitchFamily="18" charset="0"/>
              </a:rPr>
              <a:t>The applications </a:t>
            </a:r>
            <a:r>
              <a:rPr lang="en-GB" sz="2600" dirty="0">
                <a:latin typeface="Adobe Caslon Pro Bold"/>
                <a:ea typeface="Times New Roman" panose="02020603050405020304" pitchFamily="18" charset="0"/>
              </a:rPr>
              <a:t>forms ensure that the information required by the employer is presented in a uniform way.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90847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78399"/>
            <a:ext cx="2551176" cy="2661113"/>
          </a:xfrm>
          <a:prstGeom prst="rect">
            <a:avLst/>
          </a:prstGeom>
        </p:spPr>
        <p:txBody>
          <a:bodyPr wrap="square">
            <a:spAutoFit/>
          </a:bodyPr>
          <a:lstStyle/>
          <a:p>
            <a:pPr>
              <a:lnSpc>
                <a:spcPct val="107000"/>
              </a:lnSpc>
              <a:spcAft>
                <a:spcPts val="0"/>
              </a:spcAft>
            </a:pPr>
            <a:r>
              <a:rPr lang="en-GB" sz="2600" dirty="0">
                <a:latin typeface="Adobe Caslon Pro Bold"/>
                <a:ea typeface="Times New Roman" panose="02020603050405020304" pitchFamily="18" charset="0"/>
                <a:cs typeface="Times New Roman" panose="02020603050405020304" pitchFamily="18" charset="0"/>
              </a:rPr>
              <a:t>Competencies are but one way of providing the structure which will deliver </a:t>
            </a:r>
            <a:r>
              <a:rPr lang="en-GB" sz="2600" dirty="0" smtClean="0">
                <a:latin typeface="Adobe Caslon Pro Bold"/>
                <a:ea typeface="Times New Roman" panose="02020603050405020304" pitchFamily="18" charset="0"/>
                <a:cs typeface="Times New Roman" panose="02020603050405020304" pitchFamily="18" charset="0"/>
              </a:rPr>
              <a:t>uniformity.</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2289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73633"/>
          </a:xfrm>
          <a:prstGeom prst="rect">
            <a:avLst/>
          </a:prstGeom>
        </p:spPr>
        <p:txBody>
          <a:bodyPr wrap="square">
            <a:spAutoFit/>
          </a:bodyPr>
          <a:lstStyle/>
          <a:p>
            <a:pPr>
              <a:lnSpc>
                <a:spcPct val="107000"/>
              </a:lnSpc>
              <a:spcAft>
                <a:spcPts val="0"/>
              </a:spcAft>
            </a:pPr>
            <a:r>
              <a:rPr lang="en-GB" sz="2600" dirty="0">
                <a:latin typeface="Adobe Caslon Pro Bold"/>
                <a:ea typeface="Times New Roman" panose="02020603050405020304" pitchFamily="18" charset="0"/>
                <a:cs typeface="Times New Roman" panose="02020603050405020304" pitchFamily="18" charset="0"/>
              </a:rPr>
              <a:t>A</a:t>
            </a:r>
            <a:r>
              <a:rPr lang="en-GB" sz="2600" dirty="0" smtClean="0">
                <a:latin typeface="Adobe Caslon Pro Bold"/>
                <a:ea typeface="Times New Roman" panose="02020603050405020304" pitchFamily="18" charset="0"/>
                <a:cs typeface="Times New Roman" panose="02020603050405020304" pitchFamily="18" charset="0"/>
              </a:rPr>
              <a:t>lthough</a:t>
            </a:r>
            <a:r>
              <a:rPr lang="en-GB" sz="2600" dirty="0">
                <a:latin typeface="Adobe Caslon Pro Bold"/>
                <a:ea typeface="Times New Roman" panose="02020603050405020304" pitchFamily="18" charset="0"/>
                <a:cs typeface="Times New Roman" panose="02020603050405020304" pitchFamily="18" charset="0"/>
              </a:rPr>
              <a:t>, of course, that can never be granted, we have all come across applicants who can subvert any application form, self defeating </a:t>
            </a:r>
            <a:r>
              <a:rPr lang="en-GB" sz="2600" dirty="0" smtClean="0">
                <a:latin typeface="Adobe Caslon Pro Bold"/>
                <a:ea typeface="Times New Roman" panose="02020603050405020304" pitchFamily="18" charset="0"/>
                <a:cs typeface="Times New Roman" panose="02020603050405020304" pitchFamily="18" charset="0"/>
              </a:rPr>
              <a:t>through </a:t>
            </a:r>
            <a:r>
              <a:rPr lang="en-GB" sz="2600" dirty="0">
                <a:latin typeface="Adobe Caslon Pro Bold"/>
                <a:ea typeface="Times New Roman" panose="02020603050405020304" pitchFamily="18" charset="0"/>
                <a:cs typeface="Times New Roman" panose="02020603050405020304" pitchFamily="18" charset="0"/>
              </a:rPr>
              <a:t>it is to do </a:t>
            </a:r>
            <a:r>
              <a:rPr lang="en-GB" sz="2600" dirty="0" smtClean="0">
                <a:latin typeface="Adobe Caslon Pro Bold"/>
                <a:ea typeface="Times New Roman" panose="02020603050405020304" pitchFamily="18" charset="0"/>
                <a:cs typeface="Times New Roman" panose="02020603050405020304" pitchFamily="18" charset="0"/>
              </a:rPr>
              <a:t>so.</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8892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GB" sz="2600" dirty="0" smtClean="0">
                <a:latin typeface="Adobe Caslon Pro Bold"/>
                <a:ea typeface="Times New Roman" panose="02020603050405020304" pitchFamily="18" charset="0"/>
              </a:rPr>
              <a:t>A way </a:t>
            </a:r>
            <a:r>
              <a:rPr lang="en-GB" sz="2600" dirty="0">
                <a:latin typeface="Adobe Caslon Pro Bold"/>
                <a:ea typeface="Times New Roman" panose="02020603050405020304" pitchFamily="18" charset="0"/>
              </a:rPr>
              <a:t>of structuring the answer </a:t>
            </a:r>
            <a:r>
              <a:rPr lang="en-GB" sz="2600" dirty="0" smtClean="0">
                <a:latin typeface="Adobe Caslon Pro Bold"/>
                <a:ea typeface="Times New Roman" panose="02020603050405020304" pitchFamily="18" charset="0"/>
              </a:rPr>
              <a:t>must be suggested</a:t>
            </a:r>
            <a:r>
              <a:rPr lang="en-GB" sz="2600" dirty="0">
                <a:latin typeface="Adobe Caslon Pro Bold"/>
                <a:ea typeface="Times New Roman" panose="02020603050405020304" pitchFamily="18" charset="0"/>
              </a:rPr>
              <a:t>, through the points to cover, the structure was implicit rather than explicit.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95242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880360" cy="4373633"/>
          </a:xfrm>
          <a:prstGeom prst="rect">
            <a:avLst/>
          </a:prstGeom>
        </p:spPr>
        <p:txBody>
          <a:bodyPr wrap="square">
            <a:spAutoFit/>
          </a:bodyPr>
          <a:lstStyle/>
          <a:p>
            <a:pPr>
              <a:lnSpc>
                <a:spcPct val="107000"/>
              </a:lnSpc>
              <a:spcAft>
                <a:spcPts val="0"/>
              </a:spcAft>
            </a:pPr>
            <a:r>
              <a:rPr lang="en-GB" sz="2600" dirty="0">
                <a:latin typeface="Adobe Caslon Pro Bold"/>
                <a:ea typeface="Times New Roman" panose="02020603050405020304" pitchFamily="18" charset="0"/>
                <a:cs typeface="Times New Roman" panose="02020603050405020304" pitchFamily="18" charset="0"/>
              </a:rPr>
              <a:t>If it is thought that applicants need an </a:t>
            </a:r>
            <a:r>
              <a:rPr lang="en-GB" sz="2600" dirty="0" smtClean="0">
                <a:latin typeface="Adobe Caslon Pro Bold"/>
                <a:ea typeface="Times New Roman" panose="02020603050405020304" pitchFamily="18" charset="0"/>
                <a:cs typeface="Times New Roman" panose="02020603050405020304" pitchFamily="18" charset="0"/>
              </a:rPr>
              <a:t>explicit </a:t>
            </a:r>
            <a:r>
              <a:rPr lang="en-GB" sz="2600" dirty="0">
                <a:latin typeface="Adobe Caslon Pro Bold"/>
                <a:ea typeface="Times New Roman" panose="02020603050405020304" pitchFamily="18" charset="0"/>
                <a:cs typeface="Times New Roman" panose="02020603050405020304" pitchFamily="18" charset="0"/>
              </a:rPr>
              <a:t>structure in order that they can express them selves more clearly, then an overtly structured format</a:t>
            </a:r>
            <a:r>
              <a:rPr lang="en-GB" dirty="0">
                <a:latin typeface="Arial" panose="020B0604020202020204" pitchFamily="34" charset="0"/>
                <a:ea typeface="Times New Roman" panose="02020603050405020304" pitchFamily="18" charset="0"/>
                <a:cs typeface="Times New Roman" panose="02020603050405020304" pitchFamily="18" charset="0"/>
              </a:rPr>
              <a: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16734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12264"/>
            <a:ext cx="2962656" cy="3480953"/>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Decision Making</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GB" sz="2600" dirty="0">
                <a:latin typeface="Adobe Caslon Pro Bold"/>
                <a:ea typeface="Times New Roman" panose="02020603050405020304" pitchFamily="18" charset="0"/>
              </a:rPr>
              <a:t>You need to be able to take responsibility for, and be prepared to define, your </a:t>
            </a:r>
            <a:r>
              <a:rPr lang="en-GB" sz="2600" dirty="0" smtClean="0">
                <a:latin typeface="Adobe Caslon Pro Bold"/>
                <a:ea typeface="Times New Roman" panose="02020603050405020304" pitchFamily="18" charset="0"/>
              </a:rPr>
              <a:t>decision.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9944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14860"/>
            <a:ext cx="2715768" cy="3089244"/>
          </a:xfrm>
          <a:prstGeom prst="rect">
            <a:avLst/>
          </a:prstGeom>
        </p:spPr>
        <p:txBody>
          <a:bodyPr wrap="square">
            <a:spAutoFit/>
          </a:bodyPr>
          <a:lstStyle/>
          <a:p>
            <a:pPr>
              <a:lnSpc>
                <a:spcPct val="107000"/>
              </a:lnSpc>
              <a:spcAft>
                <a:spcPts val="0"/>
              </a:spcAft>
            </a:pPr>
            <a:r>
              <a:rPr lang="en-GB" sz="2600" dirty="0" smtClean="0">
                <a:latin typeface="Adobe Caslon Pro Bold"/>
                <a:ea typeface="Times New Roman" panose="02020603050405020304" pitchFamily="18" charset="0"/>
                <a:cs typeface="Times New Roman" panose="02020603050405020304" pitchFamily="18" charset="0"/>
              </a:rPr>
              <a:t>Please </a:t>
            </a:r>
            <a:r>
              <a:rPr lang="en-GB" sz="2600" dirty="0">
                <a:latin typeface="Adobe Caslon Pro Bold"/>
                <a:ea typeface="Times New Roman" panose="02020603050405020304" pitchFamily="18" charset="0"/>
                <a:cs typeface="Times New Roman" panose="02020603050405020304" pitchFamily="18" charset="0"/>
              </a:rPr>
              <a:t>describe a situation where you have had to make a difficult decision and explained it to other people</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19600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1518083"/>
            <a:ext cx="2962656" cy="4708981"/>
          </a:xfrm>
          <a:prstGeom prst="rect">
            <a:avLst/>
          </a:prstGeom>
        </p:spPr>
        <p:txBody>
          <a:bodyPr wrap="square">
            <a:spAutoFit/>
          </a:bodyPr>
          <a:lstStyle/>
          <a:p>
            <a:r>
              <a:rPr lang="en-US" sz="2500" dirty="0" smtClean="0">
                <a:latin typeface="Adobe calson pro bold"/>
                <a:ea typeface="Times New Roman" panose="02020603050405020304" pitchFamily="18" charset="0"/>
                <a:cs typeface="Times New Roman" panose="02020603050405020304" pitchFamily="18" charset="0"/>
              </a:rPr>
              <a:t>An explicit </a:t>
            </a:r>
            <a:r>
              <a:rPr lang="en-US" sz="2500" dirty="0">
                <a:latin typeface="Adobe calson pro bold"/>
                <a:ea typeface="Times New Roman" panose="02020603050405020304" pitchFamily="18" charset="0"/>
                <a:cs typeface="Times New Roman" panose="02020603050405020304" pitchFamily="18" charset="0"/>
              </a:rPr>
              <a:t>weight </a:t>
            </a:r>
            <a:r>
              <a:rPr lang="en-US" sz="2500" dirty="0" smtClean="0">
                <a:latin typeface="Adobe calson pro bold"/>
                <a:ea typeface="Times New Roman" panose="02020603050405020304" pitchFamily="18" charset="0"/>
                <a:cs typeface="Times New Roman" panose="02020603050405020304" pitchFamily="18" charset="0"/>
              </a:rPr>
              <a:t>is </a:t>
            </a:r>
            <a:r>
              <a:rPr lang="en-US" sz="2500" dirty="0">
                <a:latin typeface="Adobe calson pro bold"/>
                <a:ea typeface="Times New Roman" panose="02020603050405020304" pitchFamily="18" charset="0"/>
                <a:cs typeface="Times New Roman" panose="02020603050405020304" pitchFamily="18" charset="0"/>
              </a:rPr>
              <a:t>assigned to the points of level of </a:t>
            </a:r>
            <a:r>
              <a:rPr lang="en-US" sz="2500" dirty="0" smtClean="0">
                <a:latin typeface="Adobe calson pro bold"/>
                <a:ea typeface="Times New Roman" panose="02020603050405020304" pitchFamily="18" charset="0"/>
                <a:cs typeface="Times New Roman" panose="02020603050405020304" pitchFamily="18" charset="0"/>
              </a:rPr>
              <a:t>education, number </a:t>
            </a:r>
            <a:r>
              <a:rPr lang="en-US" sz="2500" dirty="0">
                <a:latin typeface="Adobe calson pro bold"/>
                <a:ea typeface="Times New Roman" panose="02020603050405020304" pitchFamily="18" charset="0"/>
                <a:cs typeface="Times New Roman" panose="02020603050405020304" pitchFamily="18" charset="0"/>
              </a:rPr>
              <a:t>of previous </a:t>
            </a:r>
            <a:r>
              <a:rPr lang="en-US" sz="2500" dirty="0" smtClean="0">
                <a:latin typeface="Adobe calson pro bold"/>
                <a:ea typeface="Times New Roman" panose="02020603050405020304" pitchFamily="18" charset="0"/>
                <a:cs typeface="Times New Roman" panose="02020603050405020304" pitchFamily="18" charset="0"/>
              </a:rPr>
              <a:t>job, </a:t>
            </a:r>
            <a:r>
              <a:rPr lang="en-US" sz="2500" dirty="0">
                <a:latin typeface="Adobe calson pro bold"/>
                <a:ea typeface="Times New Roman" panose="02020603050405020304" pitchFamily="18" charset="0"/>
                <a:cs typeface="Times New Roman" panose="02020603050405020304" pitchFamily="18" charset="0"/>
              </a:rPr>
              <a:t>specific work </a:t>
            </a:r>
            <a:r>
              <a:rPr lang="en-US" sz="2500" dirty="0" smtClean="0">
                <a:latin typeface="Adobe calson pro bold"/>
                <a:ea typeface="Times New Roman" panose="02020603050405020304" pitchFamily="18" charset="0"/>
                <a:cs typeface="Times New Roman" panose="02020603050405020304" pitchFamily="18" charset="0"/>
              </a:rPr>
              <a:t>experience, </a:t>
            </a:r>
            <a:r>
              <a:rPr lang="en-US" sz="2500" dirty="0">
                <a:latin typeface="Adobe calson pro bold"/>
                <a:ea typeface="Times New Roman" panose="02020603050405020304" pitchFamily="18" charset="0"/>
                <a:cs typeface="Times New Roman" panose="02020603050405020304" pitchFamily="18" charset="0"/>
              </a:rPr>
              <a:t>military </a:t>
            </a:r>
            <a:r>
              <a:rPr lang="en-US" sz="2500" dirty="0" smtClean="0">
                <a:latin typeface="Adobe calson pro bold"/>
                <a:ea typeface="Times New Roman" panose="02020603050405020304" pitchFamily="18" charset="0"/>
                <a:cs typeface="Times New Roman" panose="02020603050405020304" pitchFamily="18" charset="0"/>
              </a:rPr>
              <a:t>service, </a:t>
            </a:r>
            <a:r>
              <a:rPr lang="en-US" sz="2500" dirty="0">
                <a:latin typeface="Adobe calson pro bold"/>
                <a:ea typeface="Times New Roman" panose="02020603050405020304" pitchFamily="18" charset="0"/>
                <a:cs typeface="Times New Roman" panose="02020603050405020304" pitchFamily="18" charset="0"/>
              </a:rPr>
              <a:t>and other nominated application form item to produce a weight </a:t>
            </a:r>
            <a:r>
              <a:rPr lang="en-US" sz="2500" dirty="0" smtClean="0">
                <a:latin typeface="Adobe calson pro bold"/>
                <a:ea typeface="Times New Roman" panose="02020603050405020304" pitchFamily="18" charset="0"/>
                <a:cs typeface="Times New Roman" panose="02020603050405020304" pitchFamily="18" charset="0"/>
              </a:rPr>
              <a:t>score. </a:t>
            </a:r>
            <a:endParaRPr lang="en-GB" sz="25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44158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945504"/>
          </a:xfrm>
          <a:prstGeom prst="rect">
            <a:avLst/>
          </a:prstGeom>
        </p:spPr>
        <p:txBody>
          <a:bodyPr wrap="square">
            <a:spAutoFit/>
          </a:bodyPr>
          <a:lstStyle/>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1-</a:t>
            </a:r>
            <a:r>
              <a:rPr lang="en-GB" sz="2600" dirty="0" smtClean="0">
                <a:latin typeface="Adobe Caslon Pro Bold"/>
                <a:ea typeface="Times New Roman" panose="02020603050405020304" pitchFamily="18" charset="0"/>
                <a:cs typeface="Times New Roman" panose="02020603050405020304" pitchFamily="18" charset="0"/>
              </a:rPr>
              <a:t> What </a:t>
            </a:r>
            <a:r>
              <a:rPr lang="en-GB" sz="2600" dirty="0">
                <a:latin typeface="Adobe Caslon Pro Bold"/>
                <a:ea typeface="Times New Roman" panose="02020603050405020304" pitchFamily="18" charset="0"/>
                <a:cs typeface="Times New Roman" panose="02020603050405020304" pitchFamily="18" charset="0"/>
              </a:rPr>
              <a:t>were the situation and factors affecting it</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2-</a:t>
            </a:r>
            <a:r>
              <a:rPr lang="en-GB" sz="2600" dirty="0" smtClean="0">
                <a:latin typeface="Adobe Caslon Pro Bold"/>
                <a:ea typeface="Times New Roman" panose="02020603050405020304" pitchFamily="18" charset="0"/>
                <a:cs typeface="Times New Roman" panose="02020603050405020304" pitchFamily="18" charset="0"/>
              </a:rPr>
              <a:t> What </a:t>
            </a:r>
            <a:r>
              <a:rPr lang="en-GB" sz="2600" dirty="0">
                <a:latin typeface="Adobe Caslon Pro Bold"/>
                <a:ea typeface="Times New Roman" panose="02020603050405020304" pitchFamily="18" charset="0"/>
                <a:cs typeface="Times New Roman" panose="02020603050405020304" pitchFamily="18" charset="0"/>
              </a:rPr>
              <a:t>were the consequences </a:t>
            </a:r>
            <a:r>
              <a:rPr lang="en-GB" sz="2600" dirty="0" smtClean="0">
                <a:latin typeface="Adobe Caslon Pro Bold"/>
                <a:ea typeface="Times New Roman" panose="02020603050405020304" pitchFamily="18" charset="0"/>
                <a:cs typeface="Times New Roman" panose="02020603050405020304" pitchFamily="18" charset="0"/>
              </a:rPr>
              <a:t>of </a:t>
            </a:r>
            <a:r>
              <a:rPr lang="en-GB" sz="2600" dirty="0">
                <a:latin typeface="Adobe Caslon Pro Bold"/>
                <a:ea typeface="Times New Roman" panose="02020603050405020304" pitchFamily="18" charset="0"/>
                <a:cs typeface="Times New Roman" panose="02020603050405020304" pitchFamily="18" charset="0"/>
              </a:rPr>
              <a:t>getting it wrong or avoiding it</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3-</a:t>
            </a:r>
            <a:r>
              <a:rPr lang="en-GB" sz="2600" dirty="0" smtClean="0">
                <a:latin typeface="Adobe Caslon Pro Bold"/>
                <a:ea typeface="Times New Roman" panose="02020603050405020304" pitchFamily="18" charset="0"/>
                <a:cs typeface="Times New Roman" panose="02020603050405020304" pitchFamily="18" charset="0"/>
              </a:rPr>
              <a:t> How </a:t>
            </a:r>
            <a:r>
              <a:rPr lang="en-GB" sz="2600" dirty="0">
                <a:latin typeface="Adobe Caslon Pro Bold"/>
                <a:ea typeface="Times New Roman" panose="02020603050405020304" pitchFamily="18" charset="0"/>
                <a:cs typeface="Times New Roman" panose="02020603050405020304" pitchFamily="18" charset="0"/>
              </a:rPr>
              <a:t>did you explain it</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23464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59640"/>
            <a:ext cx="2715768" cy="2232984"/>
          </a:xfrm>
          <a:prstGeom prst="rect">
            <a:avLst/>
          </a:prstGeom>
        </p:spPr>
        <p:txBody>
          <a:bodyPr wrap="square">
            <a:spAutoFit/>
          </a:bodyPr>
          <a:lstStyle/>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4- </a:t>
            </a:r>
            <a:r>
              <a:rPr lang="en-GB" sz="2600" dirty="0" smtClean="0">
                <a:latin typeface="Adobe Caslon Pro Bold"/>
                <a:ea typeface="Times New Roman" panose="02020603050405020304" pitchFamily="18" charset="0"/>
                <a:cs typeface="Times New Roman" panose="02020603050405020304" pitchFamily="18" charset="0"/>
              </a:rPr>
              <a:t>How </a:t>
            </a:r>
            <a:r>
              <a:rPr lang="en-GB" sz="2600" dirty="0">
                <a:latin typeface="Adobe Caslon Pro Bold"/>
                <a:ea typeface="Times New Roman" panose="02020603050405020304" pitchFamily="18" charset="0"/>
                <a:cs typeface="Times New Roman" panose="02020603050405020304" pitchFamily="18" charset="0"/>
              </a:rPr>
              <a:t>did you deal with any resistance </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5-</a:t>
            </a:r>
            <a:r>
              <a:rPr lang="en-GB" sz="2600" dirty="0" smtClean="0">
                <a:latin typeface="Adobe Caslon Pro Bold"/>
                <a:ea typeface="Times New Roman" panose="02020603050405020304" pitchFamily="18" charset="0"/>
                <a:cs typeface="Times New Roman" panose="02020603050405020304" pitchFamily="18" charset="0"/>
              </a:rPr>
              <a:t> What </a:t>
            </a:r>
            <a:r>
              <a:rPr lang="en-GB" sz="2600" dirty="0">
                <a:latin typeface="Adobe Caslon Pro Bold"/>
                <a:ea typeface="Times New Roman" panose="02020603050405020304" pitchFamily="18" charset="0"/>
                <a:cs typeface="Times New Roman" panose="02020603050405020304" pitchFamily="18" charset="0"/>
              </a:rPr>
              <a:t>were the results</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2686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798064" cy="3693319"/>
          </a:xfrm>
          <a:prstGeom prst="rect">
            <a:avLst/>
          </a:prstGeom>
        </p:spPr>
        <p:txBody>
          <a:bodyPr wrap="square">
            <a:spAutoFit/>
          </a:bodyPr>
          <a:lstStyle/>
          <a:p>
            <a:r>
              <a:rPr lang="en-GB" sz="2600" dirty="0">
                <a:latin typeface="Adobe Caslon Pro Bold"/>
                <a:ea typeface="Times New Roman" panose="02020603050405020304" pitchFamily="18" charset="0"/>
              </a:rPr>
              <a:t>Finally, it is important to remember that a </a:t>
            </a:r>
            <a:r>
              <a:rPr lang="en-GB" sz="2600" dirty="0" smtClean="0">
                <a:latin typeface="Adobe Caslon Pro Bold"/>
                <a:ea typeface="Times New Roman" panose="02020603050405020304" pitchFamily="18" charset="0"/>
              </a:rPr>
              <a:t>competency-based </a:t>
            </a:r>
            <a:r>
              <a:rPr lang="en-GB" sz="2600" dirty="0">
                <a:latin typeface="Adobe Caslon Pro Bold"/>
                <a:ea typeface="Times New Roman" panose="02020603050405020304" pitchFamily="18" charset="0"/>
              </a:rPr>
              <a:t>application form should also ask for other information deemed relevant,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21914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77256" y="2039969"/>
            <a:ext cx="2962656" cy="3693319"/>
          </a:xfrm>
          <a:prstGeom prst="rect">
            <a:avLst/>
          </a:prstGeom>
        </p:spPr>
        <p:txBody>
          <a:bodyPr wrap="square">
            <a:spAutoFit/>
          </a:bodyPr>
          <a:lstStyle/>
          <a:p>
            <a:r>
              <a:rPr lang="en-GB" sz="2600" b="1" dirty="0">
                <a:solidFill>
                  <a:srgbClr val="C00000"/>
                </a:solidFill>
                <a:latin typeface="Cambria" panose="02040503050406030204" pitchFamily="18" charset="0"/>
                <a:ea typeface="Times New Roman" panose="02020603050405020304" pitchFamily="18" charset="0"/>
              </a:rPr>
              <a:t>F</a:t>
            </a:r>
            <a:r>
              <a:rPr lang="en-GB" sz="2600" b="1" dirty="0" smtClean="0">
                <a:solidFill>
                  <a:srgbClr val="C00000"/>
                </a:solidFill>
                <a:latin typeface="Cambria" panose="02040503050406030204" pitchFamily="18" charset="0"/>
                <a:ea typeface="Times New Roman" panose="02020603050405020304" pitchFamily="18" charset="0"/>
              </a:rPr>
              <a:t>or example, </a:t>
            </a:r>
            <a:r>
              <a:rPr lang="en-GB" sz="2600" dirty="0">
                <a:latin typeface="Adobe Caslon Pro Bold"/>
                <a:ea typeface="Times New Roman" panose="02020603050405020304" pitchFamily="18" charset="0"/>
              </a:rPr>
              <a:t>whether the applicants </a:t>
            </a:r>
            <a:r>
              <a:rPr lang="en-GB" sz="2600" dirty="0">
                <a:latin typeface="Adobe Caslon Pro Bold"/>
              </a:rPr>
              <a:t>requires a work permit holds a driving license or has particular skills such as language skills</a:t>
            </a:r>
            <a:r>
              <a:rPr lang="en-GB" sz="2600" dirty="0" smtClean="0">
                <a:latin typeface="Adobe Caslon Pro Bold"/>
              </a:rPr>
              <a:t>.</a:t>
            </a:r>
            <a:endParaRPr lang="en-GB" sz="2600" dirty="0">
              <a:latin typeface="Adobe Caslon Pro Bold"/>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507099"/>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Structuring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96806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264408"/>
            <a:ext cx="2798064"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Applications</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46641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958340"/>
            <a:ext cx="2962656" cy="4216539"/>
          </a:xfrm>
          <a:prstGeom prst="rect">
            <a:avLst/>
          </a:prstGeom>
        </p:spPr>
        <p:txBody>
          <a:bodyPr wrap="square">
            <a:spAutoFit/>
          </a:bodyPr>
          <a:lstStyle/>
          <a:p>
            <a:pPr>
              <a:spcAft>
                <a:spcPts val="0"/>
              </a:spcAft>
            </a:pPr>
            <a:r>
              <a:rPr lang="en-GB" sz="28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Competency </a:t>
            </a:r>
            <a:r>
              <a:rPr lang="en-GB" sz="28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based application forms</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GB" sz="2600" dirty="0" smtClean="0">
                <a:latin typeface="Adobe Caslon Pro Bold"/>
                <a:ea typeface="Times New Roman" panose="02020603050405020304" pitchFamily="18" charset="0"/>
              </a:rPr>
              <a:t>Just assume that </a:t>
            </a:r>
            <a:r>
              <a:rPr lang="en-GB" sz="2600" dirty="0">
                <a:latin typeface="Adobe Caslon Pro Bold"/>
                <a:ea typeface="Times New Roman" panose="02020603050405020304" pitchFamily="18" charset="0"/>
              </a:rPr>
              <a:t>you are faced with 500 completed  </a:t>
            </a:r>
            <a:r>
              <a:rPr lang="en-GB" sz="2600" dirty="0" smtClean="0">
                <a:latin typeface="Adobe Caslon Pro Bold"/>
                <a:ea typeface="Times New Roman" panose="02020603050405020304" pitchFamily="18" charset="0"/>
              </a:rPr>
              <a:t>competency-based </a:t>
            </a:r>
            <a:r>
              <a:rPr lang="en-GB" sz="2600" dirty="0">
                <a:latin typeface="Adobe Caslon Pro Bold"/>
                <a:ea typeface="Times New Roman" panose="02020603050405020304" pitchFamily="18" charset="0"/>
              </a:rPr>
              <a:t>application </a:t>
            </a:r>
            <a:r>
              <a:rPr lang="en-GB" sz="2600" dirty="0" smtClean="0">
                <a:latin typeface="Adobe Caslon Pro Bold"/>
                <a:ea typeface="Times New Roman" panose="02020603050405020304" pitchFamily="18" charset="0"/>
              </a:rPr>
              <a:t>forms.</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5766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715768" cy="3693319"/>
          </a:xfrm>
          <a:prstGeom prst="rect">
            <a:avLst/>
          </a:prstGeom>
        </p:spPr>
        <p:txBody>
          <a:bodyPr wrap="square">
            <a:spAutoFit/>
          </a:bodyPr>
          <a:lstStyle/>
          <a:p>
            <a:r>
              <a:rPr lang="en-GB" sz="2600" dirty="0" smtClean="0">
                <a:latin typeface="Adobe Caslon Pro Bold"/>
                <a:ea typeface="Times New Roman" panose="02020603050405020304" pitchFamily="18" charset="0"/>
              </a:rPr>
              <a:t>May </a:t>
            </a:r>
            <a:r>
              <a:rPr lang="en-GB" sz="2600" dirty="0">
                <a:latin typeface="Adobe Caslon Pro Bold"/>
                <a:ea typeface="Times New Roman" panose="02020603050405020304" pitchFamily="18" charset="0"/>
              </a:rPr>
              <a:t>be the RJP didn't work but apart from </a:t>
            </a:r>
            <a:r>
              <a:rPr lang="en-GB" sz="2600" dirty="0" smtClean="0">
                <a:latin typeface="Adobe Caslon Pro Bold"/>
                <a:ea typeface="Times New Roman" panose="02020603050405020304" pitchFamily="18" charset="0"/>
              </a:rPr>
              <a:t>screening </a:t>
            </a:r>
            <a:r>
              <a:rPr lang="en-GB" sz="2600" dirty="0">
                <a:latin typeface="Adobe Caslon Pro Bold"/>
                <a:ea typeface="Times New Roman" panose="02020603050405020304" pitchFamily="18" charset="0"/>
              </a:rPr>
              <a:t>what do you do to reduce the numbers to manageable proportion?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8657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r>
              <a:rPr lang="en-GB" sz="2600" dirty="0">
                <a:latin typeface="Adobe Caslon Pro Bold"/>
                <a:ea typeface="Times New Roman" panose="02020603050405020304" pitchFamily="18" charset="0"/>
              </a:rPr>
              <a:t>The screening process is one of matching the evidence given to the </a:t>
            </a:r>
            <a:r>
              <a:rPr lang="en-GB" sz="2600" dirty="0" smtClean="0">
                <a:latin typeface="Adobe Caslon Pro Bold"/>
                <a:ea typeface="Times New Roman" panose="02020603050405020304" pitchFamily="18" charset="0"/>
              </a:rPr>
              <a:t>behavioural </a:t>
            </a:r>
            <a:r>
              <a:rPr lang="en-GB" sz="2600" dirty="0">
                <a:latin typeface="Adobe Caslon Pro Bold"/>
                <a:ea typeface="Times New Roman" panose="02020603050405020304" pitchFamily="18" charset="0"/>
              </a:rPr>
              <a:t>indicators you are looking for. This involved reading entire application </a:t>
            </a:r>
            <a:r>
              <a:rPr lang="en-GB" sz="2600" dirty="0" smtClean="0">
                <a:latin typeface="Adobe Caslon Pro Bold"/>
                <a:ea typeface="Times New Roman" panose="02020603050405020304" pitchFamily="18" charset="0"/>
              </a:rPr>
              <a:t>form</a:t>
            </a:r>
            <a:r>
              <a:rPr lang="en-GB" sz="2600" dirty="0">
                <a:latin typeface="Adobe Caslon Pro Bold"/>
                <a:ea typeface="Times New Roman" panose="02020603050405020304" pitchFamily="18" charset="0"/>
              </a:rPr>
              <a:t>.</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65850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453896"/>
            <a:ext cx="2962656" cy="4801764"/>
          </a:xfrm>
          <a:prstGeom prst="rect">
            <a:avLst/>
          </a:prstGeom>
        </p:spPr>
        <p:txBody>
          <a:bodyPr wrap="square">
            <a:spAutoFit/>
          </a:bodyPr>
          <a:lstStyle/>
          <a:p>
            <a:pPr>
              <a:lnSpc>
                <a:spcPct val="107000"/>
              </a:lnSpc>
              <a:spcAft>
                <a:spcPts val="0"/>
              </a:spcAft>
            </a:pPr>
            <a:r>
              <a:rPr lang="en-GB" sz="2600" dirty="0">
                <a:latin typeface="Adobe Caslon Pro Bold"/>
                <a:ea typeface="Times New Roman" panose="02020603050405020304" pitchFamily="18" charset="0"/>
                <a:cs typeface="Times New Roman" panose="02020603050405020304" pitchFamily="18" charset="0"/>
              </a:rPr>
              <a:t>C</a:t>
            </a:r>
            <a:r>
              <a:rPr lang="en-GB" sz="2600" dirty="0" smtClean="0">
                <a:latin typeface="Adobe Caslon Pro Bold"/>
                <a:ea typeface="Times New Roman" panose="02020603050405020304" pitchFamily="18" charset="0"/>
                <a:cs typeface="Times New Roman" panose="02020603050405020304" pitchFamily="18" charset="0"/>
              </a:rPr>
              <a:t>andidates </a:t>
            </a:r>
            <a:r>
              <a:rPr lang="en-GB" sz="2600" dirty="0">
                <a:latin typeface="Adobe Caslon Pro Bold"/>
                <a:ea typeface="Times New Roman" panose="02020603050405020304" pitchFamily="18" charset="0"/>
                <a:cs typeface="Times New Roman" panose="02020603050405020304" pitchFamily="18" charset="0"/>
              </a:rPr>
              <a:t>may give you great evidence for </a:t>
            </a:r>
            <a:r>
              <a:rPr lang="en-GB" sz="2600" dirty="0" smtClean="0">
                <a:latin typeface="Adobe Caslon Pro Bold"/>
                <a:ea typeface="Times New Roman" panose="02020603050405020304" pitchFamily="18" charset="0"/>
                <a:cs typeface="Times New Roman" panose="02020603050405020304" pitchFamily="18" charset="0"/>
              </a:rPr>
              <a:t>influencing in </a:t>
            </a:r>
            <a:r>
              <a:rPr lang="en-GB" sz="2600" dirty="0">
                <a:latin typeface="Adobe Caslon Pro Bold"/>
                <a:ea typeface="Times New Roman" panose="02020603050405020304" pitchFamily="18" charset="0"/>
                <a:cs typeface="Times New Roman" panose="02020603050405020304" pitchFamily="18" charset="0"/>
              </a:rPr>
              <a:t>the box marked interpersonal </a:t>
            </a:r>
            <a:r>
              <a:rPr lang="en-GB" sz="2600" dirty="0" smtClean="0">
                <a:latin typeface="Adobe Caslon Pro Bold"/>
                <a:ea typeface="Times New Roman" panose="02020603050405020304" pitchFamily="18" charset="0"/>
                <a:cs typeface="Times New Roman" panose="02020603050405020304" pitchFamily="18" charset="0"/>
              </a:rPr>
              <a:t>skills, </a:t>
            </a:r>
            <a:r>
              <a:rPr lang="en-GB" sz="2600" dirty="0">
                <a:latin typeface="Adobe Caslon Pro Bold"/>
                <a:ea typeface="Times New Roman" panose="02020603050405020304" pitchFamily="18" charset="0"/>
                <a:cs typeface="Times New Roman" panose="02020603050405020304" pitchFamily="18" charset="0"/>
              </a:rPr>
              <a:t>and then making a judgment on the quality of the evidence given.</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860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20674"/>
            <a:ext cx="2962656" cy="4077206"/>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Typical </a:t>
            </a:r>
            <a:r>
              <a:rPr lang="en-GB" sz="30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Sifting Rules</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spcAft>
                <a:spcPts val="0"/>
              </a:spcAft>
            </a:pPr>
            <a:r>
              <a:rPr lang="en-GB" sz="2600" dirty="0">
                <a:latin typeface="Adobe Caslon Pro Bold"/>
                <a:ea typeface="Times New Roman" panose="02020603050405020304" pitchFamily="18" charset="0"/>
                <a:cs typeface="Times New Roman" panose="02020603050405020304" pitchFamily="18" charset="0"/>
              </a:rPr>
              <a:t>Each applicant should be given a rating on each competency of A, B or C according to the following </a:t>
            </a:r>
            <a:r>
              <a:rPr lang="en-GB" sz="2600" dirty="0" smtClean="0">
                <a:latin typeface="Adobe Caslon Pro Bold"/>
                <a:ea typeface="Times New Roman" panose="02020603050405020304" pitchFamily="18" charset="0"/>
                <a:cs typeface="Times New Roman" panose="02020603050405020304" pitchFamily="18" charset="0"/>
              </a:rPr>
              <a:t>rules.</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1142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715768" cy="4093428"/>
          </a:xfrm>
          <a:prstGeom prst="rect">
            <a:avLst/>
          </a:prstGeom>
        </p:spPr>
        <p:txBody>
          <a:bodyPr wrap="square">
            <a:spAutoFit/>
          </a:bodyPr>
          <a:lstStyle/>
          <a:p>
            <a:pPr>
              <a:spcAft>
                <a:spcPts val="0"/>
              </a:spcAft>
            </a:pPr>
            <a:r>
              <a:rPr lang="en-US" sz="2600" dirty="0" smtClean="0">
                <a:latin typeface="Adobe calson pro bold"/>
                <a:ea typeface="Times New Roman" panose="02020603050405020304" pitchFamily="18" charset="0"/>
                <a:cs typeface="Times New Roman" panose="02020603050405020304" pitchFamily="18" charset="0"/>
              </a:rPr>
              <a:t>Applications </a:t>
            </a:r>
            <a:r>
              <a:rPr lang="en-US" sz="2600" dirty="0">
                <a:latin typeface="Adobe calson pro bold"/>
                <a:ea typeface="Times New Roman" panose="02020603050405020304" pitchFamily="18" charset="0"/>
                <a:cs typeface="Times New Roman" panose="02020603050405020304" pitchFamily="18" charset="0"/>
              </a:rPr>
              <a:t>with the highest point score are deemed to be the best </a:t>
            </a:r>
            <a:r>
              <a:rPr lang="en-US" sz="2600" dirty="0" smtClean="0">
                <a:latin typeface="Adobe calson pro bold"/>
                <a:ea typeface="Times New Roman" panose="02020603050405020304" pitchFamily="18" charset="0"/>
                <a:cs typeface="Times New Roman" panose="02020603050405020304" pitchFamily="18" charset="0"/>
              </a:rPr>
              <a:t>candidates.</a:t>
            </a:r>
            <a:endParaRPr lang="en-GB" sz="2600" dirty="0">
              <a:latin typeface="Adobe calson pro bold"/>
              <a:ea typeface="Times New Roman" panose="02020603050405020304" pitchFamily="18" charset="0"/>
              <a:cs typeface="Times New Roman" panose="02020603050405020304" pitchFamily="18" charset="0"/>
            </a:endParaRPr>
          </a:p>
          <a:p>
            <a:r>
              <a:rPr lang="en-US" sz="2600" dirty="0" smtClean="0">
                <a:latin typeface="Adobe calson pro bold"/>
                <a:ea typeface="Times New Roman" panose="02020603050405020304" pitchFamily="18" charset="0"/>
                <a:cs typeface="Times New Roman" panose="02020603050405020304" pitchFamily="18" charset="0"/>
              </a:rPr>
              <a:t>While </a:t>
            </a:r>
            <a:r>
              <a:rPr lang="en-US" sz="2600" dirty="0">
                <a:latin typeface="Adobe calson pro bold"/>
                <a:ea typeface="Times New Roman" panose="02020603050405020304" pitchFamily="18" charset="0"/>
                <a:cs typeface="Times New Roman" panose="02020603050405020304" pitchFamily="18" charset="0"/>
              </a:rPr>
              <a:t>weighted application form score are often highly </a:t>
            </a:r>
            <a:r>
              <a:rPr lang="en-US" sz="2600" dirty="0" smtClean="0">
                <a:latin typeface="Adobe calson pro bold"/>
                <a:ea typeface="Times New Roman" panose="02020603050405020304" pitchFamily="18" charset="0"/>
                <a:cs typeface="Times New Roman" panose="02020603050405020304" pitchFamily="18" charset="0"/>
              </a:rPr>
              <a:t>predictive. </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7524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67615"/>
          </a:xfrm>
          <a:prstGeom prst="rect">
            <a:avLst/>
          </a:prstGeom>
        </p:spPr>
        <p:txBody>
          <a:bodyPr wrap="square">
            <a:spAutoFit/>
          </a:bodyPr>
          <a:lstStyle/>
          <a:p>
            <a:pPr>
              <a:lnSpc>
                <a:spcPct val="107000"/>
              </a:lnSpc>
            </a:pPr>
            <a:r>
              <a:rPr lang="en-GB" sz="3000" b="1" dirty="0">
                <a:solidFill>
                  <a:srgbClr val="C00000"/>
                </a:solidFill>
                <a:latin typeface="Cambria" panose="02040503050406030204" pitchFamily="18" charset="0"/>
              </a:rPr>
              <a:t>A </a:t>
            </a:r>
            <a:r>
              <a:rPr lang="en-GB" sz="3000" b="1" dirty="0" smtClean="0">
                <a:solidFill>
                  <a:srgbClr val="C00000"/>
                </a:solidFill>
                <a:latin typeface="Cambria" panose="02040503050406030204" pitchFamily="18" charset="0"/>
              </a:rPr>
              <a:t>Ratings</a:t>
            </a:r>
          </a:p>
          <a:p>
            <a:pPr>
              <a:lnSpc>
                <a:spcPct val="107000"/>
              </a:lnSpc>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1- </a:t>
            </a:r>
            <a:r>
              <a:rPr lang="en-GB" sz="2600" dirty="0" smtClean="0">
                <a:latin typeface="Adobe Caslon Pro Bold"/>
                <a:ea typeface="Times New Roman" panose="02020603050405020304" pitchFamily="18" charset="0"/>
                <a:cs typeface="Times New Roman" panose="02020603050405020304" pitchFamily="18" charset="0"/>
              </a:rPr>
              <a:t>Strong </a:t>
            </a:r>
            <a:r>
              <a:rPr lang="en-GB" sz="2600" dirty="0">
                <a:latin typeface="Adobe Caslon Pro Bold"/>
                <a:ea typeface="Times New Roman" panose="02020603050405020304" pitchFamily="18" charset="0"/>
                <a:cs typeface="Times New Roman" panose="02020603050405020304" pitchFamily="18" charset="0"/>
              </a:rPr>
              <a:t>evidence </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2-</a:t>
            </a:r>
            <a:r>
              <a:rPr lang="en-GB" sz="2600" dirty="0" smtClean="0">
                <a:latin typeface="Adobe Caslon Pro Bold"/>
                <a:ea typeface="Times New Roman" panose="02020603050405020304" pitchFamily="18" charset="0"/>
                <a:cs typeface="Times New Roman" panose="02020603050405020304" pitchFamily="18" charset="0"/>
              </a:rPr>
              <a:t> The </a:t>
            </a:r>
            <a:r>
              <a:rPr lang="en-GB" sz="2600" dirty="0">
                <a:latin typeface="Adobe Caslon Pro Bold"/>
                <a:ea typeface="Times New Roman" panose="02020603050405020304" pitchFamily="18" charset="0"/>
                <a:cs typeface="Times New Roman" panose="02020603050405020304" pitchFamily="18" charset="0"/>
              </a:rPr>
              <a:t>answer is clear and directly answers the questions asked </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3-</a:t>
            </a:r>
            <a:r>
              <a:rPr lang="en-GB" sz="2600" dirty="0" smtClean="0">
                <a:latin typeface="Adobe Caslon Pro Bold"/>
                <a:ea typeface="Times New Roman" panose="02020603050405020304" pitchFamily="18" charset="0"/>
                <a:cs typeface="Times New Roman" panose="02020603050405020304" pitchFamily="18" charset="0"/>
              </a:rPr>
              <a:t> The </a:t>
            </a:r>
            <a:r>
              <a:rPr lang="en-GB" sz="2600" dirty="0">
                <a:latin typeface="Adobe Caslon Pro Bold"/>
                <a:ea typeface="Times New Roman" panose="02020603050405020304" pitchFamily="18" charset="0"/>
                <a:cs typeface="Times New Roman" panose="02020603050405020304" pitchFamily="18" charset="0"/>
              </a:rPr>
              <a:t>answer contains most of the indicators (two-thirds or more)</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26203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371600"/>
            <a:ext cx="2962656" cy="4867615"/>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B </a:t>
            </a:r>
            <a:r>
              <a:rPr lang="en-GB" sz="3000" b="1" dirty="0"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Ratings</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1-</a:t>
            </a:r>
            <a:r>
              <a:rPr lang="en-GB" sz="2600" dirty="0" smtClean="0">
                <a:latin typeface="Adobe Caslon Pro Bold"/>
                <a:ea typeface="Times New Roman" panose="02020603050405020304" pitchFamily="18" charset="0"/>
                <a:cs typeface="Times New Roman" panose="02020603050405020304" pitchFamily="18" charset="0"/>
              </a:rPr>
              <a:t> Acceptable </a:t>
            </a:r>
            <a:r>
              <a:rPr lang="en-GB" sz="2600" dirty="0">
                <a:latin typeface="Adobe Caslon Pro Bold"/>
                <a:ea typeface="Times New Roman" panose="02020603050405020304" pitchFamily="18" charset="0"/>
                <a:cs typeface="Times New Roman" panose="02020603050405020304" pitchFamily="18" charset="0"/>
              </a:rPr>
              <a:t>evidence</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2- </a:t>
            </a:r>
            <a:r>
              <a:rPr lang="en-GB" sz="2600" dirty="0" smtClean="0">
                <a:latin typeface="Adobe Caslon Pro Bold"/>
                <a:ea typeface="Times New Roman" panose="02020603050405020304" pitchFamily="18" charset="0"/>
                <a:cs typeface="Times New Roman" panose="02020603050405020304" pitchFamily="18" charset="0"/>
              </a:rPr>
              <a:t>The </a:t>
            </a:r>
            <a:r>
              <a:rPr lang="en-GB" sz="2600" dirty="0">
                <a:latin typeface="Adobe Caslon Pro Bold"/>
                <a:ea typeface="Times New Roman" panose="02020603050405020304" pitchFamily="18" charset="0"/>
                <a:cs typeface="Times New Roman" panose="02020603050405020304" pitchFamily="18" charset="0"/>
              </a:rPr>
              <a:t>answer gives an indication that evidence is present, but it is a little vague and needs to be explored more at </a:t>
            </a:r>
            <a:r>
              <a:rPr lang="en-GB" sz="2600" dirty="0" smtClean="0">
                <a:latin typeface="Adobe Caslon Pro Bold"/>
                <a:ea typeface="Times New Roman" panose="02020603050405020304" pitchFamily="18" charset="0"/>
                <a:cs typeface="Times New Roman" panose="02020603050405020304" pitchFamily="18" charset="0"/>
              </a:rPr>
              <a:t>interview</a:t>
            </a:r>
            <a:endParaRPr lang="en-GB" sz="2600" dirty="0">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56259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790739"/>
            <a:ext cx="2962656" cy="2232984"/>
          </a:xfrm>
          <a:prstGeom prst="rect">
            <a:avLst/>
          </a:prstGeom>
        </p:spPr>
        <p:txBody>
          <a:bodyPr wrap="square">
            <a:spAutoFit/>
          </a:bodyPr>
          <a:lstStyle/>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3-</a:t>
            </a:r>
            <a:r>
              <a:rPr lang="en-GB" sz="2600" dirty="0" smtClean="0">
                <a:latin typeface="Adobe Caslon Pro Bold"/>
                <a:ea typeface="Times New Roman" panose="02020603050405020304" pitchFamily="18" charset="0"/>
                <a:cs typeface="Times New Roman" panose="02020603050405020304" pitchFamily="18" charset="0"/>
              </a:rPr>
              <a:t> The </a:t>
            </a:r>
            <a:r>
              <a:rPr lang="en-GB" sz="2600" dirty="0">
                <a:latin typeface="Adobe Caslon Pro Bold"/>
                <a:ea typeface="Times New Roman" panose="02020603050405020304" pitchFamily="18" charset="0"/>
                <a:cs typeface="Times New Roman" panose="02020603050405020304" pitchFamily="18" charset="0"/>
              </a:rPr>
              <a:t>answer contains some indicators (approximately half)</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3794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67615"/>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C Ratings</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1- </a:t>
            </a:r>
            <a:r>
              <a:rPr lang="en-GB" sz="2600" dirty="0" smtClean="0">
                <a:latin typeface="Adobe Caslon Pro Bold"/>
                <a:ea typeface="Times New Roman" panose="02020603050405020304" pitchFamily="18" charset="0"/>
                <a:cs typeface="Times New Roman" panose="02020603050405020304" pitchFamily="18" charset="0"/>
              </a:rPr>
              <a:t>Poor </a:t>
            </a:r>
            <a:r>
              <a:rPr lang="en-GB" sz="2600" dirty="0">
                <a:latin typeface="Adobe Caslon Pro Bold"/>
                <a:ea typeface="Times New Roman" panose="02020603050405020304" pitchFamily="18" charset="0"/>
                <a:cs typeface="Times New Roman" panose="02020603050405020304" pitchFamily="18" charset="0"/>
              </a:rPr>
              <a:t>evidence/lack of evidence</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2-</a:t>
            </a:r>
            <a:r>
              <a:rPr lang="en-GB" sz="2600" dirty="0" smtClean="0">
                <a:latin typeface="Adobe Caslon Pro Bold"/>
                <a:ea typeface="Times New Roman" panose="02020603050405020304" pitchFamily="18" charset="0"/>
                <a:cs typeface="Times New Roman" panose="02020603050405020304" pitchFamily="18" charset="0"/>
              </a:rPr>
              <a:t> The </a:t>
            </a:r>
            <a:r>
              <a:rPr lang="en-GB" sz="2600" dirty="0">
                <a:latin typeface="Adobe Caslon Pro Bold"/>
                <a:ea typeface="Times New Roman" panose="02020603050405020304" pitchFamily="18" charset="0"/>
                <a:cs typeface="Times New Roman" panose="02020603050405020304" pitchFamily="18" charset="0"/>
              </a:rPr>
              <a:t>answer does not relate to the question</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3-</a:t>
            </a:r>
            <a:r>
              <a:rPr lang="en-GB" sz="2600" dirty="0" smtClean="0">
                <a:latin typeface="Adobe Caslon Pro Bold"/>
                <a:ea typeface="Times New Roman" panose="02020603050405020304" pitchFamily="18" charset="0"/>
                <a:cs typeface="Times New Roman" panose="02020603050405020304" pitchFamily="18" charset="0"/>
              </a:rPr>
              <a:t> The </a:t>
            </a:r>
            <a:r>
              <a:rPr lang="en-GB" sz="2600" dirty="0">
                <a:latin typeface="Adobe Caslon Pro Bold"/>
                <a:ea typeface="Times New Roman" panose="02020603050405020304" pitchFamily="18" charset="0"/>
                <a:cs typeface="Times New Roman" panose="02020603050405020304" pitchFamily="18" charset="0"/>
              </a:rPr>
              <a:t>answer contains few indicators (One or two)</a:t>
            </a:r>
            <a:endParaRPr lang="en-GB" sz="2600" dirty="0">
              <a:effectLst/>
              <a:latin typeface="Adobe Casl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507099"/>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64381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182112"/>
            <a:ext cx="2798064" cy="2062103"/>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Competency-based Applications 2</a:t>
            </a:r>
          </a:p>
        </p:txBody>
      </p:sp>
      <p:sp>
        <p:nvSpPr>
          <p:cNvPr id="5" name="Rectangle 4"/>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90909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94976"/>
            <a:ext cx="2962656" cy="2562240"/>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Behavioural indicators for team working and problem analysis </a:t>
            </a:r>
            <a:endParaRPr lang="en-GB" sz="3000" b="1" dirty="0">
              <a:solidFill>
                <a:srgbClr val="C00000"/>
              </a:solidFill>
              <a:effectLst/>
              <a:latin typeface="Cambria" panose="02040503050406030204" pitchFamily="18" charset="0"/>
              <a:ea typeface="Calibri" panose="020F0502020204030204" pitchFamily="34" charset="0"/>
              <a:cs typeface="Times New Roman" panose="02020603050405020304" pitchFamily="18" charset="0"/>
            </a:endParaRPr>
          </a:p>
        </p:txBody>
      </p:sp>
      <p:sp>
        <p:nvSpPr>
          <p:cNvPr id="4" name="Rectangle 3"/>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8629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11355"/>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Team working </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1- </a:t>
            </a:r>
            <a:r>
              <a:rPr lang="en-GB" sz="2600" dirty="0" smtClean="0">
                <a:latin typeface="Adobe Caslon Pro Bold"/>
                <a:ea typeface="Times New Roman" panose="02020603050405020304" pitchFamily="18" charset="0"/>
                <a:cs typeface="Times New Roman" panose="02020603050405020304" pitchFamily="18" charset="0"/>
              </a:rPr>
              <a:t>Takes </a:t>
            </a:r>
            <a:r>
              <a:rPr lang="en-GB" sz="2600" dirty="0">
                <a:latin typeface="Adobe Caslon Pro Bold"/>
                <a:ea typeface="Times New Roman" panose="02020603050405020304" pitchFamily="18" charset="0"/>
                <a:cs typeface="Times New Roman" panose="02020603050405020304" pitchFamily="18" charset="0"/>
              </a:rPr>
              <a:t>active role in the team</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2-</a:t>
            </a:r>
            <a:r>
              <a:rPr lang="en-GB" sz="2600" dirty="0" smtClean="0">
                <a:latin typeface="Adobe Caslon Pro Bold"/>
                <a:ea typeface="Times New Roman" panose="02020603050405020304" pitchFamily="18" charset="0"/>
                <a:cs typeface="Times New Roman" panose="02020603050405020304" pitchFamily="18" charset="0"/>
              </a:rPr>
              <a:t> Motivate </a:t>
            </a:r>
            <a:r>
              <a:rPr lang="en-GB" sz="2600" dirty="0">
                <a:latin typeface="Adobe Caslon Pro Bold"/>
                <a:ea typeface="Times New Roman" panose="02020603050405020304" pitchFamily="18" charset="0"/>
                <a:cs typeface="Times New Roman" panose="02020603050405020304" pitchFamily="18" charset="0"/>
              </a:rPr>
              <a:t>another team member</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3- </a:t>
            </a:r>
            <a:r>
              <a:rPr lang="en-GB" sz="2600" dirty="0" smtClean="0">
                <a:latin typeface="Adobe Caslon Pro Bold"/>
                <a:ea typeface="Times New Roman" panose="02020603050405020304" pitchFamily="18" charset="0"/>
                <a:cs typeface="Times New Roman" panose="02020603050405020304" pitchFamily="18" charset="0"/>
              </a:rPr>
              <a:t>Supports </a:t>
            </a:r>
            <a:r>
              <a:rPr lang="en-GB" sz="2600" dirty="0">
                <a:latin typeface="Adobe Caslon Pro Bold"/>
                <a:ea typeface="Times New Roman" panose="02020603050405020304" pitchFamily="18" charset="0"/>
                <a:cs typeface="Times New Roman" panose="02020603050405020304" pitchFamily="18" charset="0"/>
              </a:rPr>
              <a:t>team members in difficult times </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2975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945504"/>
          </a:xfrm>
          <a:prstGeom prst="rect">
            <a:avLst/>
          </a:prstGeom>
        </p:spPr>
        <p:txBody>
          <a:bodyPr wrap="square">
            <a:spAutoFit/>
          </a:bodyPr>
          <a:lstStyle/>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4-</a:t>
            </a:r>
            <a:r>
              <a:rPr lang="en-GB" sz="2600" dirty="0" smtClean="0">
                <a:latin typeface="Adobe Caslon Pro Bold"/>
                <a:ea typeface="Times New Roman" panose="02020603050405020304" pitchFamily="18" charset="0"/>
                <a:cs typeface="Times New Roman" panose="02020603050405020304" pitchFamily="18" charset="0"/>
              </a:rPr>
              <a:t> Helps </a:t>
            </a:r>
            <a:r>
              <a:rPr lang="en-GB" sz="2600" dirty="0">
                <a:latin typeface="Adobe Caslon Pro Bold"/>
                <a:ea typeface="Times New Roman" panose="02020603050405020304" pitchFamily="18" charset="0"/>
                <a:cs typeface="Times New Roman" panose="02020603050405020304" pitchFamily="18" charset="0"/>
              </a:rPr>
              <a:t>others to achieve team objectives</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5-</a:t>
            </a:r>
            <a:r>
              <a:rPr lang="en-GB" sz="2600" dirty="0" smtClean="0">
                <a:latin typeface="Adobe Caslon Pro Bold"/>
                <a:ea typeface="Times New Roman" panose="02020603050405020304" pitchFamily="18" charset="0"/>
                <a:cs typeface="Times New Roman" panose="02020603050405020304" pitchFamily="18" charset="0"/>
              </a:rPr>
              <a:t> Helps </a:t>
            </a:r>
            <a:r>
              <a:rPr lang="en-GB" sz="2600" dirty="0">
                <a:latin typeface="Adobe Caslon Pro Bold"/>
                <a:ea typeface="Times New Roman" panose="02020603050405020304" pitchFamily="18" charset="0"/>
                <a:cs typeface="Times New Roman" panose="02020603050405020304" pitchFamily="18" charset="0"/>
              </a:rPr>
              <a:t>people to work together in the team</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6-</a:t>
            </a:r>
            <a:r>
              <a:rPr lang="en-GB" sz="2600" dirty="0" smtClean="0">
                <a:latin typeface="Adobe Caslon Pro Bold"/>
                <a:ea typeface="Times New Roman" panose="02020603050405020304" pitchFamily="18" charset="0"/>
                <a:cs typeface="Times New Roman" panose="02020603050405020304" pitchFamily="18" charset="0"/>
              </a:rPr>
              <a:t> Contributes </a:t>
            </a:r>
            <a:r>
              <a:rPr lang="en-GB" sz="2600" dirty="0">
                <a:latin typeface="Adobe Caslon Pro Bold"/>
                <a:ea typeface="Times New Roman" panose="02020603050405020304" pitchFamily="18" charset="0"/>
                <a:cs typeface="Times New Roman" panose="02020603050405020304" pitchFamily="18" charset="0"/>
              </a:rPr>
              <a:t>to the achievement of the task</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4387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4933466"/>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Problem Analysis</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1- </a:t>
            </a:r>
            <a:r>
              <a:rPr lang="en-GB" sz="2600" dirty="0" smtClean="0">
                <a:latin typeface="Adobe Caslon Pro Bold"/>
                <a:ea typeface="Times New Roman" panose="02020603050405020304" pitchFamily="18" charset="0"/>
                <a:cs typeface="Times New Roman" panose="02020603050405020304" pitchFamily="18" charset="0"/>
              </a:rPr>
              <a:t>Collects </a:t>
            </a:r>
            <a:r>
              <a:rPr lang="en-GB" sz="2600" dirty="0">
                <a:latin typeface="Adobe Caslon Pro Bold"/>
                <a:ea typeface="Times New Roman" panose="02020603050405020304" pitchFamily="18" charset="0"/>
                <a:cs typeface="Times New Roman" panose="02020603050405020304" pitchFamily="18" charset="0"/>
              </a:rPr>
              <a:t>relevant information when solving problems </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2-</a:t>
            </a:r>
            <a:r>
              <a:rPr lang="en-GB" sz="2600" dirty="0" smtClean="0">
                <a:latin typeface="Adobe Caslon Pro Bold"/>
                <a:ea typeface="Times New Roman" panose="02020603050405020304" pitchFamily="18" charset="0"/>
                <a:cs typeface="Times New Roman" panose="02020603050405020304" pitchFamily="18" charset="0"/>
              </a:rPr>
              <a:t> Avoid </a:t>
            </a:r>
            <a:r>
              <a:rPr lang="en-GB" sz="2600" dirty="0">
                <a:latin typeface="Adobe Caslon Pro Bold"/>
                <a:ea typeface="Times New Roman" panose="02020603050405020304" pitchFamily="18" charset="0"/>
                <a:cs typeface="Times New Roman" panose="02020603050405020304" pitchFamily="18" charset="0"/>
              </a:rPr>
              <a:t>making assumptions</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3-</a:t>
            </a:r>
            <a:r>
              <a:rPr lang="en-GB" sz="2600" dirty="0" smtClean="0">
                <a:latin typeface="Adobe Caslon Pro Bold"/>
                <a:ea typeface="Times New Roman" panose="02020603050405020304" pitchFamily="18" charset="0"/>
                <a:cs typeface="Times New Roman" panose="02020603050405020304" pitchFamily="18" charset="0"/>
              </a:rPr>
              <a:t> His </a:t>
            </a:r>
            <a:r>
              <a:rPr lang="en-GB" sz="2600" dirty="0">
                <a:latin typeface="Adobe Caslon Pro Bold"/>
                <a:ea typeface="Times New Roman" panose="02020603050405020304" pitchFamily="18" charset="0"/>
                <a:cs typeface="Times New Roman" panose="02020603050405020304" pitchFamily="18" charset="0"/>
              </a:rPr>
              <a:t>proactive in identifying potential problems</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28384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73633"/>
          </a:xfrm>
          <a:prstGeom prst="rect">
            <a:avLst/>
          </a:prstGeom>
        </p:spPr>
        <p:txBody>
          <a:bodyPr wrap="square">
            <a:spAutoFit/>
          </a:bodyPr>
          <a:lstStyle/>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4-</a:t>
            </a:r>
            <a:r>
              <a:rPr lang="en-GB" sz="2600" dirty="0" smtClean="0">
                <a:latin typeface="Adobe Caslon Pro Bold"/>
                <a:ea typeface="Times New Roman" panose="02020603050405020304" pitchFamily="18" charset="0"/>
                <a:cs typeface="Times New Roman" panose="02020603050405020304" pitchFamily="18" charset="0"/>
              </a:rPr>
              <a:t> Analysis </a:t>
            </a:r>
            <a:r>
              <a:rPr lang="en-GB" sz="2600" dirty="0">
                <a:latin typeface="Adobe Caslon Pro Bold"/>
                <a:ea typeface="Times New Roman" panose="02020603050405020304" pitchFamily="18" charset="0"/>
                <a:cs typeface="Times New Roman" panose="02020603050405020304" pitchFamily="18" charset="0"/>
              </a:rPr>
              <a:t>information to identified patterns</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5-</a:t>
            </a:r>
            <a:r>
              <a:rPr lang="en-GB" sz="2600" dirty="0" smtClean="0">
                <a:latin typeface="Adobe Caslon Pro Bold"/>
                <a:ea typeface="Times New Roman" panose="02020603050405020304" pitchFamily="18" charset="0"/>
                <a:cs typeface="Times New Roman" panose="02020603050405020304" pitchFamily="18" charset="0"/>
              </a:rPr>
              <a:t> Actively </a:t>
            </a:r>
            <a:r>
              <a:rPr lang="en-GB" sz="2600" dirty="0">
                <a:latin typeface="Adobe Caslon Pro Bold"/>
                <a:ea typeface="Times New Roman" panose="02020603050405020304" pitchFamily="18" charset="0"/>
                <a:cs typeface="Times New Roman" panose="02020603050405020304" pitchFamily="18" charset="0"/>
              </a:rPr>
              <a:t>involve others where appropriate</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6- </a:t>
            </a:r>
            <a:r>
              <a:rPr lang="en-GB" sz="2600" dirty="0" smtClean="0">
                <a:latin typeface="Adobe Caslon Pro Bold"/>
                <a:ea typeface="Times New Roman" panose="02020603050405020304" pitchFamily="18" charset="0"/>
                <a:cs typeface="Times New Roman" panose="02020603050405020304" pitchFamily="18" charset="0"/>
              </a:rPr>
              <a:t>Generates </a:t>
            </a:r>
            <a:r>
              <a:rPr lang="en-GB" sz="2600" dirty="0">
                <a:latin typeface="Adobe Caslon Pro Bold"/>
                <a:ea typeface="Times New Roman" panose="02020603050405020304" pitchFamily="18" charset="0"/>
                <a:cs typeface="Times New Roman" panose="02020603050405020304" pitchFamily="18" charset="0"/>
              </a:rPr>
              <a:t>a range of options for making decisions</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887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798064" cy="4493538"/>
          </a:xfrm>
          <a:prstGeom prst="rect">
            <a:avLst/>
          </a:prstGeom>
        </p:spPr>
        <p:txBody>
          <a:bodyPr wrap="square">
            <a:spAutoFit/>
          </a:bodyPr>
          <a:lstStyle/>
          <a:p>
            <a:r>
              <a:rPr lang="en-US" sz="2600" dirty="0" smtClean="0">
                <a:latin typeface="Adobe calson pro bold"/>
                <a:ea typeface="Times New Roman" panose="02020603050405020304" pitchFamily="18" charset="0"/>
                <a:cs typeface="Times New Roman" panose="02020603050405020304" pitchFamily="18" charset="0"/>
              </a:rPr>
              <a:t>It </a:t>
            </a:r>
            <a:r>
              <a:rPr lang="en-US" sz="2600" dirty="0">
                <a:latin typeface="Adobe calson pro bold"/>
                <a:ea typeface="Times New Roman" panose="02020603050405020304" pitchFamily="18" charset="0"/>
                <a:cs typeface="Times New Roman" panose="02020603050405020304" pitchFamily="18" charset="0"/>
              </a:rPr>
              <a:t>should be stressed that an application form item that has good predictive power for one job may not necessarily have the same predictive power of the </a:t>
            </a:r>
            <a:r>
              <a:rPr lang="en-US" sz="2600" dirty="0" smtClean="0">
                <a:latin typeface="Adobe calson pro bold"/>
                <a:ea typeface="Times New Roman" panose="02020603050405020304" pitchFamily="18" charset="0"/>
                <a:cs typeface="Times New Roman" panose="02020603050405020304" pitchFamily="18" charset="0"/>
              </a:rPr>
              <a:t>other job.</a:t>
            </a:r>
            <a:endParaRPr lang="en-GB" sz="2600" dirty="0">
              <a:latin typeface="Adobe cals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The Application Form</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865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42416"/>
            <a:ext cx="2962656" cy="5180264"/>
          </a:xfrm>
          <a:prstGeom prst="rect">
            <a:avLst/>
          </a:prstGeom>
        </p:spPr>
        <p:txBody>
          <a:bodyPr wrap="square">
            <a:spAutoFit/>
          </a:bodyPr>
          <a:lstStyle/>
          <a:p>
            <a:pPr>
              <a:lnSpc>
                <a:spcPct val="107000"/>
              </a:lnSpc>
              <a:spcAft>
                <a:spcPts val="0"/>
              </a:spcAft>
            </a:pPr>
            <a:r>
              <a:rPr lang="en-GB" sz="28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Problem Analysis Question</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spcAft>
                <a:spcPts val="0"/>
              </a:spcAft>
            </a:pPr>
            <a:r>
              <a:rPr lang="en-GB" sz="2500" dirty="0">
                <a:latin typeface="Adobe Caslon Pro Bold"/>
                <a:ea typeface="Times New Roman" panose="02020603050405020304" pitchFamily="18" charset="0"/>
                <a:cs typeface="Times New Roman" panose="02020603050405020304" pitchFamily="18" charset="0"/>
              </a:rPr>
              <a:t>Please tell us about a time you had to solve a tricky problem</a:t>
            </a:r>
            <a:endParaRPr lang="en-GB" sz="25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500" b="1" dirty="0" smtClean="0">
                <a:solidFill>
                  <a:srgbClr val="C00000"/>
                </a:solidFill>
                <a:latin typeface="Adobe Caslon Pro Bold"/>
                <a:ea typeface="Times New Roman" panose="02020603050405020304" pitchFamily="18" charset="0"/>
                <a:cs typeface="Times New Roman" panose="02020603050405020304" pitchFamily="18" charset="0"/>
              </a:rPr>
              <a:t>1-</a:t>
            </a:r>
            <a:r>
              <a:rPr lang="en-GB" sz="2500" dirty="0" smtClean="0">
                <a:latin typeface="Adobe Caslon Pro Bold"/>
                <a:ea typeface="Times New Roman" panose="02020603050405020304" pitchFamily="18" charset="0"/>
                <a:cs typeface="Times New Roman" panose="02020603050405020304" pitchFamily="18" charset="0"/>
              </a:rPr>
              <a:t> A </a:t>
            </a:r>
            <a:r>
              <a:rPr lang="en-GB" sz="2500" dirty="0">
                <a:latin typeface="Adobe Caslon Pro Bold"/>
                <a:ea typeface="Times New Roman" panose="02020603050405020304" pitchFamily="18" charset="0"/>
                <a:cs typeface="Times New Roman" panose="02020603050405020304" pitchFamily="18" charset="0"/>
              </a:rPr>
              <a:t>short description of the problem</a:t>
            </a:r>
            <a:endParaRPr lang="en-GB" sz="25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500" b="1" dirty="0" smtClean="0">
                <a:solidFill>
                  <a:srgbClr val="C00000"/>
                </a:solidFill>
                <a:latin typeface="Adobe Caslon Pro Bold"/>
                <a:ea typeface="Times New Roman" panose="02020603050405020304" pitchFamily="18" charset="0"/>
                <a:cs typeface="Times New Roman" panose="02020603050405020304" pitchFamily="18" charset="0"/>
              </a:rPr>
              <a:t>2- </a:t>
            </a:r>
            <a:r>
              <a:rPr lang="en-GB" sz="2500" dirty="0" smtClean="0">
                <a:latin typeface="Adobe Caslon Pro Bold"/>
                <a:ea typeface="Times New Roman" panose="02020603050405020304" pitchFamily="18" charset="0"/>
                <a:cs typeface="Times New Roman" panose="02020603050405020304" pitchFamily="18" charset="0"/>
              </a:rPr>
              <a:t>Your </a:t>
            </a:r>
            <a:r>
              <a:rPr lang="en-GB" sz="2500" dirty="0">
                <a:latin typeface="Adobe Caslon Pro Bold"/>
                <a:ea typeface="Times New Roman" panose="02020603050405020304" pitchFamily="18" charset="0"/>
                <a:cs typeface="Times New Roman" panose="02020603050405020304" pitchFamily="18" charset="0"/>
              </a:rPr>
              <a:t>approach to solving the </a:t>
            </a:r>
            <a:r>
              <a:rPr lang="en-GB" sz="2500" dirty="0" smtClean="0">
                <a:latin typeface="Adobe Caslon Pro Bold"/>
                <a:ea typeface="Times New Roman" panose="02020603050405020304" pitchFamily="18" charset="0"/>
                <a:cs typeface="Times New Roman" panose="02020603050405020304" pitchFamily="18" charset="0"/>
              </a:rPr>
              <a:t>problem</a:t>
            </a:r>
          </a:p>
        </p:txBody>
      </p:sp>
      <p:sp>
        <p:nvSpPr>
          <p:cNvPr id="4" name="Rectangle 3"/>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36663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23744"/>
            <a:ext cx="2551176" cy="2661113"/>
          </a:xfrm>
          <a:prstGeom prst="rect">
            <a:avLst/>
          </a:prstGeom>
        </p:spPr>
        <p:txBody>
          <a:bodyPr wrap="square">
            <a:spAutoFit/>
          </a:bodyPr>
          <a:lstStyle/>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3-</a:t>
            </a:r>
            <a:r>
              <a:rPr lang="en-GB" sz="2600" dirty="0" smtClean="0">
                <a:latin typeface="Adobe Caslon Pro Bold"/>
                <a:ea typeface="Times New Roman" panose="02020603050405020304" pitchFamily="18" charset="0"/>
                <a:cs typeface="Times New Roman" panose="02020603050405020304" pitchFamily="18" charset="0"/>
              </a:rPr>
              <a:t> Who </a:t>
            </a:r>
            <a:r>
              <a:rPr lang="en-GB" sz="2600" dirty="0">
                <a:latin typeface="Adobe Caslon Pro Bold"/>
                <a:ea typeface="Times New Roman" panose="02020603050405020304" pitchFamily="18" charset="0"/>
                <a:cs typeface="Times New Roman" panose="02020603050405020304" pitchFamily="18" charset="0"/>
              </a:rPr>
              <a:t>else was involved</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4-</a:t>
            </a:r>
            <a:r>
              <a:rPr lang="en-GB" sz="2600" dirty="0" smtClean="0">
                <a:latin typeface="Adobe Caslon Pro Bold"/>
                <a:ea typeface="Times New Roman" panose="02020603050405020304" pitchFamily="18" charset="0"/>
                <a:cs typeface="Times New Roman" panose="02020603050405020304" pitchFamily="18" charset="0"/>
              </a:rPr>
              <a:t> What </a:t>
            </a:r>
            <a:r>
              <a:rPr lang="en-GB" sz="2600" dirty="0">
                <a:latin typeface="Adobe Caslon Pro Bold"/>
                <a:ea typeface="Times New Roman" panose="02020603050405020304" pitchFamily="18" charset="0"/>
                <a:cs typeface="Times New Roman" panose="02020603050405020304" pitchFamily="18" charset="0"/>
              </a:rPr>
              <a:t>exactly you did</a:t>
            </a:r>
            <a:endParaRPr lang="en-GB" sz="2600" dirty="0">
              <a:latin typeface="Adobe Caslon Pro Bold"/>
              <a:ea typeface="Calibri" panose="020F0502020204030204" pitchFamily="34" charset="0"/>
              <a:cs typeface="Times New Roman" panose="02020603050405020304" pitchFamily="18" charset="0"/>
            </a:endParaRPr>
          </a:p>
          <a:p>
            <a:pPr lvl="0">
              <a:lnSpc>
                <a:spcPct val="107000"/>
              </a:lnSpc>
              <a:spcAft>
                <a:spcPts val="0"/>
              </a:spcAft>
            </a:pPr>
            <a:r>
              <a:rPr lang="en-GB" sz="2600" b="1" dirty="0" smtClean="0">
                <a:solidFill>
                  <a:srgbClr val="C00000"/>
                </a:solidFill>
                <a:latin typeface="Adobe Caslon Pro Bold"/>
                <a:ea typeface="Times New Roman" panose="02020603050405020304" pitchFamily="18" charset="0"/>
                <a:cs typeface="Times New Roman" panose="02020603050405020304" pitchFamily="18" charset="0"/>
              </a:rPr>
              <a:t>5-</a:t>
            </a:r>
            <a:r>
              <a:rPr lang="en-GB" sz="2600" dirty="0" smtClean="0">
                <a:latin typeface="Adobe Caslon Pro Bold"/>
                <a:ea typeface="Times New Roman" panose="02020603050405020304" pitchFamily="18" charset="0"/>
                <a:cs typeface="Times New Roman" panose="02020603050405020304" pitchFamily="18" charset="0"/>
              </a:rPr>
              <a:t> What </a:t>
            </a:r>
            <a:r>
              <a:rPr lang="en-GB" sz="2600" dirty="0">
                <a:latin typeface="Adobe Caslon Pro Bold"/>
                <a:ea typeface="Times New Roman" panose="02020603050405020304" pitchFamily="18" charset="0"/>
                <a:cs typeface="Times New Roman" panose="02020603050405020304" pitchFamily="18" charset="0"/>
              </a:rPr>
              <a:t>the results was</a:t>
            </a:r>
            <a:endParaRPr lang="en-GB" sz="2600" dirty="0">
              <a:effectLst/>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4079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06356"/>
            <a:ext cx="2962656" cy="5267596"/>
          </a:xfrm>
          <a:prstGeom prst="rect">
            <a:avLst/>
          </a:prstGeom>
        </p:spPr>
        <p:txBody>
          <a:bodyPr wrap="square">
            <a:spAutoFit/>
          </a:bodyPr>
          <a:lstStyle/>
          <a:p>
            <a:pPr>
              <a:spcAft>
                <a:spcPts val="0"/>
              </a:spcAft>
            </a:pPr>
            <a:r>
              <a:rPr lang="en-GB" sz="28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Immediate discard technique</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GB" sz="2400" dirty="0">
                <a:latin typeface="Adobe Caslon Pro Bold"/>
                <a:ea typeface="Times New Roman" panose="02020603050405020304" pitchFamily="18" charset="0"/>
              </a:rPr>
              <a:t>The immediate discarded  approach to sifting for this to work with maximum efficiency it is necessary for the competencies to be presented in the form in a particular </a:t>
            </a:r>
            <a:r>
              <a:rPr lang="en-GB" sz="2400" dirty="0" smtClean="0">
                <a:latin typeface="Adobe Caslon Pro Bold"/>
                <a:ea typeface="Times New Roman" panose="02020603050405020304" pitchFamily="18" charset="0"/>
              </a:rPr>
              <a:t>order. </a:t>
            </a:r>
            <a:endParaRPr lang="en-GB" sz="2400" dirty="0">
              <a:latin typeface="Adobe Caslon Pro Bold"/>
            </a:endParaRPr>
          </a:p>
        </p:txBody>
      </p:sp>
      <p:sp>
        <p:nvSpPr>
          <p:cNvPr id="4" name="Rectangle 3"/>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57916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4893647"/>
          </a:xfrm>
          <a:prstGeom prst="rect">
            <a:avLst/>
          </a:prstGeom>
        </p:spPr>
        <p:txBody>
          <a:bodyPr wrap="square">
            <a:spAutoFit/>
          </a:bodyPr>
          <a:lstStyle/>
          <a:p>
            <a:r>
              <a:rPr lang="en-GB" sz="2600" dirty="0" smtClean="0">
                <a:latin typeface="Adobe Caslon Pro Bold"/>
                <a:ea typeface="Times New Roman" panose="02020603050405020304" pitchFamily="18" charset="0"/>
              </a:rPr>
              <a:t>Specifically</a:t>
            </a:r>
            <a:r>
              <a:rPr lang="en-GB" sz="2600" dirty="0">
                <a:latin typeface="Adobe Caslon Pro Bold"/>
                <a:ea typeface="Times New Roman" panose="02020603050405020304" pitchFamily="18" charset="0"/>
              </a:rPr>
              <a:t>, starting with the competency most closely related to overall performance on the job, </a:t>
            </a:r>
            <a:r>
              <a:rPr lang="en-GB" sz="2600" dirty="0" smtClean="0">
                <a:latin typeface="Adobe Caslon Pro Bold"/>
                <a:ea typeface="Times New Roman" panose="02020603050405020304" pitchFamily="18" charset="0"/>
              </a:rPr>
              <a:t>then the </a:t>
            </a:r>
            <a:r>
              <a:rPr lang="en-GB" sz="2600" dirty="0">
                <a:latin typeface="Adobe Caslon Pro Bold"/>
                <a:ea typeface="Times New Roman" panose="02020603050405020304" pitchFamily="18" charset="0"/>
              </a:rPr>
              <a:t>next most closely related and so on that </a:t>
            </a:r>
            <a:r>
              <a:rPr lang="en-GB" sz="2600" dirty="0" smtClean="0">
                <a:latin typeface="Adobe Caslon Pro Bold"/>
                <a:ea typeface="Times New Roman" panose="02020603050405020304" pitchFamily="18" charset="0"/>
              </a:rPr>
              <a:t>way </a:t>
            </a:r>
            <a:r>
              <a:rPr lang="en-GB" sz="2600" dirty="0">
                <a:latin typeface="Adobe Caslon Pro Bold"/>
                <a:ea typeface="Times New Roman" panose="02020603050405020304" pitchFamily="18" charset="0"/>
              </a:rPr>
              <a:t>the sift has the sharpest cutting edge. </a:t>
            </a:r>
            <a:endParaRPr lang="en-GB" sz="2600" dirty="0">
              <a:latin typeface="Adobe Caslon Pro Bold"/>
            </a:endParaRPr>
          </a:p>
        </p:txBody>
      </p:sp>
      <p:sp>
        <p:nvSpPr>
          <p:cNvPr id="4" name="Rectangle 3"/>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84666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042416"/>
            <a:ext cx="2962656" cy="5200847"/>
          </a:xfrm>
          <a:prstGeom prst="rect">
            <a:avLst/>
          </a:prstGeom>
        </p:spPr>
        <p:txBody>
          <a:bodyPr wrap="square">
            <a:spAutoFit/>
          </a:bodyPr>
          <a:lstStyle/>
          <a:p>
            <a:pPr>
              <a:lnSpc>
                <a:spcPct val="107000"/>
              </a:lnSpc>
              <a:spcAft>
                <a:spcPts val="0"/>
              </a:spcAft>
            </a:pPr>
            <a:r>
              <a:rPr lang="en-GB" sz="2400" dirty="0">
                <a:latin typeface="Adobe Caslon Pro Bold"/>
                <a:ea typeface="Times New Roman" panose="02020603050405020304" pitchFamily="18" charset="0"/>
                <a:cs typeface="Times New Roman" panose="02020603050405020304" pitchFamily="18" charset="0"/>
              </a:rPr>
              <a:t>But how to judge what the order should be? If there has been a job analysis then that will yield some clues? If you are fortunate enough to have the results of </a:t>
            </a:r>
            <a:r>
              <a:rPr lang="en-GB" sz="2400" dirty="0" smtClean="0">
                <a:latin typeface="Adobe Caslon Pro Bold"/>
                <a:ea typeface="Times New Roman" panose="02020603050405020304" pitchFamily="18" charset="0"/>
                <a:cs typeface="Times New Roman" panose="02020603050405020304" pitchFamily="18" charset="0"/>
              </a:rPr>
              <a:t>some previous </a:t>
            </a:r>
            <a:r>
              <a:rPr lang="en-GB" sz="2400" dirty="0">
                <a:latin typeface="Adobe Caslon Pro Bold"/>
                <a:ea typeface="Times New Roman" panose="02020603050405020304" pitchFamily="18" charset="0"/>
                <a:cs typeface="Times New Roman" panose="02020603050405020304" pitchFamily="18" charset="0"/>
              </a:rPr>
              <a:t>validation then you can use that to gain pointers</a:t>
            </a:r>
            <a:endParaRPr lang="en-GB" sz="2400" dirty="0">
              <a:effectLst/>
              <a:latin typeface="Adobe Casl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507099"/>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539496" y="281471"/>
            <a:ext cx="7982712"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Competency-based Applications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7780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264408"/>
            <a:ext cx="2798064"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Sifting of Application Forms</a:t>
            </a:r>
          </a:p>
        </p:txBody>
      </p:sp>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90909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81615"/>
            <a:ext cx="2962656" cy="3387081"/>
          </a:xfrm>
          <a:prstGeom prst="rect">
            <a:avLst/>
          </a:prstGeom>
        </p:spPr>
        <p:txBody>
          <a:bodyPr wrap="square">
            <a:spAutoFit/>
          </a:bodyPr>
          <a:lstStyle/>
          <a:p>
            <a:pPr>
              <a:lnSpc>
                <a:spcPct val="107000"/>
              </a:lnSpc>
              <a:spcAft>
                <a:spcPts val="0"/>
              </a:spcAft>
            </a:pPr>
            <a:r>
              <a:rPr lang="en-GB" sz="3000" b="1" dirty="0">
                <a:solidFill>
                  <a:srgbClr val="C00000"/>
                </a:solidFill>
                <a:latin typeface="Cambria" panose="02040503050406030204" pitchFamily="18" charset="0"/>
                <a:ea typeface="Times New Roman" panose="02020603050405020304" pitchFamily="18" charset="0"/>
                <a:cs typeface="Times New Roman" panose="02020603050405020304" pitchFamily="18" charset="0"/>
              </a:rPr>
              <a:t>Sifting Time</a:t>
            </a:r>
            <a:endParaRPr lang="en-GB" sz="3000"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GB" sz="2600" dirty="0">
                <a:latin typeface="Adobe Caslon Pro Bold"/>
                <a:ea typeface="Times New Roman" panose="02020603050405020304" pitchFamily="18" charset="0"/>
              </a:rPr>
              <a:t>A common objection to </a:t>
            </a:r>
            <a:r>
              <a:rPr lang="en-GB" sz="2600" dirty="0" smtClean="0">
                <a:latin typeface="Adobe Caslon Pro Bold"/>
                <a:ea typeface="Times New Roman" panose="02020603050405020304" pitchFamily="18" charset="0"/>
              </a:rPr>
              <a:t>competency-based </a:t>
            </a:r>
            <a:r>
              <a:rPr lang="en-GB" sz="2600" dirty="0">
                <a:latin typeface="Adobe Caslon Pro Bold"/>
                <a:ea typeface="Times New Roman" panose="02020603050405020304" pitchFamily="18" charset="0"/>
              </a:rPr>
              <a:t>application forms is that they will take too long to sift.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39349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dirty="0">
                <a:latin typeface="Adobe Caslon Pro Bold"/>
                <a:ea typeface="Times New Roman" panose="02020603050405020304" pitchFamily="18" charset="0"/>
              </a:rPr>
              <a:t>On the contrary, if you are applying the immediate discard technique strictly, then the process swift for the knockout applicants on the first or second competency would take no longer than a </a:t>
            </a:r>
            <a:r>
              <a:rPr lang="en-GB" sz="2600" dirty="0" smtClean="0">
                <a:latin typeface="Adobe Caslon Pro Bold"/>
                <a:ea typeface="Times New Roman" panose="02020603050405020304" pitchFamily="18" charset="0"/>
              </a:rPr>
              <a:t>minute.</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75767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2962656" cy="4893647"/>
          </a:xfrm>
          <a:prstGeom prst="rect">
            <a:avLst/>
          </a:prstGeom>
        </p:spPr>
        <p:txBody>
          <a:bodyPr wrap="square">
            <a:spAutoFit/>
          </a:bodyPr>
          <a:lstStyle/>
          <a:p>
            <a:r>
              <a:rPr lang="en-GB" sz="2600" dirty="0">
                <a:latin typeface="Adobe Caslon Pro Bold"/>
                <a:ea typeface="Times New Roman" panose="02020603050405020304" pitchFamily="18" charset="0"/>
              </a:rPr>
              <a:t>If you have included a relatively large number of competencies on the applications forms (say, six) then the sheer size of the task is likely to put off speculative applicants. </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8648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633472" cy="2893100"/>
          </a:xfrm>
          <a:prstGeom prst="rect">
            <a:avLst/>
          </a:prstGeom>
        </p:spPr>
        <p:txBody>
          <a:bodyPr wrap="square">
            <a:spAutoFit/>
          </a:bodyPr>
          <a:lstStyle/>
          <a:p>
            <a:r>
              <a:rPr lang="en-GB" sz="2600" dirty="0" smtClean="0">
                <a:latin typeface="Adobe Caslon Pro Bold"/>
                <a:ea typeface="Times New Roman" panose="02020603050405020304" pitchFamily="18" charset="0"/>
              </a:rPr>
              <a:t>In </a:t>
            </a:r>
            <a:r>
              <a:rPr lang="en-GB" sz="2600" dirty="0">
                <a:latin typeface="Adobe Caslon Pro Bold"/>
                <a:ea typeface="Times New Roman" panose="02020603050405020304" pitchFamily="18" charset="0"/>
              </a:rPr>
              <a:t>such cases, the number of returns will be reduced, but the quality of applicants will be </a:t>
            </a:r>
            <a:r>
              <a:rPr lang="en-GB" sz="2600" dirty="0" smtClean="0">
                <a:latin typeface="Adobe Caslon Pro Bold"/>
                <a:ea typeface="Times New Roman" panose="02020603050405020304" pitchFamily="18" charset="0"/>
              </a:rPr>
              <a:t>high.</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 Sifting of Application Forms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08922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17506</TotalTime>
  <Words>3064</Words>
  <Application>Microsoft Office PowerPoint</Application>
  <PresentationFormat>On-screen Show (4:3)</PresentationFormat>
  <Paragraphs>372</Paragraphs>
  <Slides>104</Slides>
  <Notes>104</Notes>
  <HiddenSlides>0</HiddenSlides>
  <MMClips>0</MMClips>
  <ScaleCrop>false</ScaleCrop>
  <HeadingPairs>
    <vt:vector size="4" baseType="variant">
      <vt:variant>
        <vt:lpstr>Theme</vt:lpstr>
      </vt:variant>
      <vt:variant>
        <vt:i4>1</vt:i4>
      </vt:variant>
      <vt:variant>
        <vt:lpstr>Slide Titles</vt:lpstr>
      </vt:variant>
      <vt:variant>
        <vt:i4>104</vt:i4>
      </vt:variant>
    </vt:vector>
  </HeadingPairs>
  <TitlesOfParts>
    <vt:vector size="10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Tariq Mansuri</dc:creator>
  <cp:lastModifiedBy>MyUserName</cp:lastModifiedBy>
  <cp:revision>900</cp:revision>
  <dcterms:created xsi:type="dcterms:W3CDTF">2006-08-16T00:00:00Z</dcterms:created>
  <dcterms:modified xsi:type="dcterms:W3CDTF">2016-02-05T09:56:29Z</dcterms:modified>
</cp:coreProperties>
</file>