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104"/>
  </p:notesMasterIdLst>
  <p:sldIdLst>
    <p:sldId id="806" r:id="rId2"/>
    <p:sldId id="807" r:id="rId3"/>
    <p:sldId id="808" r:id="rId4"/>
    <p:sldId id="809" r:id="rId5"/>
    <p:sldId id="810" r:id="rId6"/>
    <p:sldId id="811" r:id="rId7"/>
    <p:sldId id="812" r:id="rId8"/>
    <p:sldId id="813" r:id="rId9"/>
    <p:sldId id="814" r:id="rId10"/>
    <p:sldId id="815" r:id="rId11"/>
    <p:sldId id="699" r:id="rId12"/>
    <p:sldId id="797" r:id="rId13"/>
    <p:sldId id="700" r:id="rId14"/>
    <p:sldId id="701" r:id="rId15"/>
    <p:sldId id="702" r:id="rId16"/>
    <p:sldId id="703" r:id="rId17"/>
    <p:sldId id="704" r:id="rId18"/>
    <p:sldId id="816" r:id="rId19"/>
    <p:sldId id="705" r:id="rId20"/>
    <p:sldId id="798" r:id="rId21"/>
    <p:sldId id="706" r:id="rId22"/>
    <p:sldId id="707" r:id="rId23"/>
    <p:sldId id="708" r:id="rId24"/>
    <p:sldId id="799" r:id="rId25"/>
    <p:sldId id="709" r:id="rId26"/>
    <p:sldId id="800" r:id="rId27"/>
    <p:sldId id="710" r:id="rId28"/>
    <p:sldId id="711" r:id="rId29"/>
    <p:sldId id="712" r:id="rId30"/>
    <p:sldId id="713" r:id="rId31"/>
    <p:sldId id="714" r:id="rId32"/>
    <p:sldId id="715" r:id="rId33"/>
    <p:sldId id="716" r:id="rId34"/>
    <p:sldId id="817" r:id="rId35"/>
    <p:sldId id="717" r:id="rId36"/>
    <p:sldId id="718" r:id="rId37"/>
    <p:sldId id="721" r:id="rId38"/>
    <p:sldId id="722" r:id="rId39"/>
    <p:sldId id="723" r:id="rId40"/>
    <p:sldId id="724" r:id="rId41"/>
    <p:sldId id="725" r:id="rId42"/>
    <p:sldId id="726" r:id="rId43"/>
    <p:sldId id="727" r:id="rId44"/>
    <p:sldId id="801" r:id="rId45"/>
    <p:sldId id="728" r:id="rId46"/>
    <p:sldId id="729" r:id="rId47"/>
    <p:sldId id="730" r:id="rId48"/>
    <p:sldId id="731" r:id="rId49"/>
    <p:sldId id="818" r:id="rId50"/>
    <p:sldId id="732" r:id="rId51"/>
    <p:sldId id="733" r:id="rId52"/>
    <p:sldId id="734" r:id="rId53"/>
    <p:sldId id="736" r:id="rId54"/>
    <p:sldId id="735" r:id="rId55"/>
    <p:sldId id="737" r:id="rId56"/>
    <p:sldId id="738" r:id="rId57"/>
    <p:sldId id="739" r:id="rId58"/>
    <p:sldId id="741" r:id="rId59"/>
    <p:sldId id="742" r:id="rId60"/>
    <p:sldId id="743" r:id="rId61"/>
    <p:sldId id="744" r:id="rId62"/>
    <p:sldId id="745" r:id="rId63"/>
    <p:sldId id="802" r:id="rId64"/>
    <p:sldId id="819" r:id="rId65"/>
    <p:sldId id="746" r:id="rId66"/>
    <p:sldId id="747" r:id="rId67"/>
    <p:sldId id="748" r:id="rId68"/>
    <p:sldId id="749" r:id="rId69"/>
    <p:sldId id="750" r:id="rId70"/>
    <p:sldId id="751" r:id="rId71"/>
    <p:sldId id="752" r:id="rId72"/>
    <p:sldId id="820" r:id="rId73"/>
    <p:sldId id="753" r:id="rId74"/>
    <p:sldId id="754" r:id="rId75"/>
    <p:sldId id="755" r:id="rId76"/>
    <p:sldId id="803" r:id="rId77"/>
    <p:sldId id="756" r:id="rId78"/>
    <p:sldId id="757" r:id="rId79"/>
    <p:sldId id="758" r:id="rId80"/>
    <p:sldId id="759" r:id="rId81"/>
    <p:sldId id="760" r:id="rId82"/>
    <p:sldId id="761" r:id="rId83"/>
    <p:sldId id="763" r:id="rId84"/>
    <p:sldId id="804" r:id="rId85"/>
    <p:sldId id="851" r:id="rId86"/>
    <p:sldId id="821" r:id="rId87"/>
    <p:sldId id="822" r:id="rId88"/>
    <p:sldId id="823" r:id="rId89"/>
    <p:sldId id="824" r:id="rId90"/>
    <p:sldId id="825" r:id="rId91"/>
    <p:sldId id="826" r:id="rId92"/>
    <p:sldId id="827" r:id="rId93"/>
    <p:sldId id="852" r:id="rId94"/>
    <p:sldId id="828" r:id="rId95"/>
    <p:sldId id="829" r:id="rId96"/>
    <p:sldId id="830" r:id="rId97"/>
    <p:sldId id="831" r:id="rId98"/>
    <p:sldId id="832" r:id="rId99"/>
    <p:sldId id="833" r:id="rId100"/>
    <p:sldId id="834" r:id="rId101"/>
    <p:sldId id="835" r:id="rId102"/>
    <p:sldId id="836" r:id="rId10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2" pos="2880">
          <p15:clr>
            <a:srgbClr val="A4A3A4"/>
          </p15:clr>
        </p15:guide>
        <p15:guide id="3" orient="horz"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2D050"/>
    <a:srgbClr val="7EC234"/>
    <a:srgbClr val="6BA42C"/>
    <a:srgbClr val="E20000"/>
    <a:srgbClr val="00A7E2"/>
    <a:srgbClr val="33889F"/>
    <a:srgbClr val="2C8C16"/>
    <a:srgbClr val="267713"/>
    <a:srgbClr val="339F19"/>
    <a:srgbClr val="008E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015" autoAdjust="0"/>
    <p:restoredTop sz="94316" autoAdjust="0"/>
  </p:normalViewPr>
  <p:slideViewPr>
    <p:cSldViewPr snapToObjects="1">
      <p:cViewPr>
        <p:scale>
          <a:sx n="70" d="100"/>
          <a:sy n="70" d="100"/>
        </p:scale>
        <p:origin x="-1116" y="-84"/>
      </p:cViewPr>
      <p:guideLst>
        <p:guide orient="horz" pos="2160"/>
        <p:guide pos="2880"/>
      </p:guideLst>
    </p:cSldViewPr>
  </p:slideViewPr>
  <p:notesTextViewPr>
    <p:cViewPr>
      <p:scale>
        <a:sx n="100" d="100"/>
        <a:sy n="100" d="100"/>
      </p:scale>
      <p:origin x="0" y="0"/>
    </p:cViewPr>
  </p:notesTextViewPr>
  <p:gridSpacing cx="82296" cy="82296"/>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theme" Target="theme/theme1.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7FFD6A8-C9F9-4026-8BA0-75ECCD0F0EAF}" type="datetimeFigureOut">
              <a:rPr lang="en-US" smtClean="0"/>
              <a:t>3/30/2016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FA36DE9-3BAB-43D7-A8E2-A1DD2A558FCA}" type="slidenum">
              <a:rPr lang="en-US" smtClean="0"/>
              <a:t>‹#›</a:t>
            </a:fld>
            <a:endParaRPr lang="en-US"/>
          </a:p>
        </p:txBody>
      </p:sp>
    </p:spTree>
    <p:extLst>
      <p:ext uri="{BB962C8B-B14F-4D97-AF65-F5344CB8AC3E}">
        <p14:creationId xmlns:p14="http://schemas.microsoft.com/office/powerpoint/2010/main" val="26070912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a:t>
            </a:fld>
            <a:endParaRPr lang="en-US"/>
          </a:p>
        </p:txBody>
      </p:sp>
    </p:spTree>
    <p:extLst>
      <p:ext uri="{BB962C8B-B14F-4D97-AF65-F5344CB8AC3E}">
        <p14:creationId xmlns:p14="http://schemas.microsoft.com/office/powerpoint/2010/main" val="6927608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a:t>
            </a:fld>
            <a:endParaRPr lang="en-US"/>
          </a:p>
        </p:txBody>
      </p:sp>
    </p:spTree>
    <p:extLst>
      <p:ext uri="{BB962C8B-B14F-4D97-AF65-F5344CB8AC3E}">
        <p14:creationId xmlns:p14="http://schemas.microsoft.com/office/powerpoint/2010/main" val="69276082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100</a:t>
            </a:fld>
            <a:endParaRPr lang="en-US"/>
          </a:p>
        </p:txBody>
      </p:sp>
    </p:spTree>
    <p:extLst>
      <p:ext uri="{BB962C8B-B14F-4D97-AF65-F5344CB8AC3E}">
        <p14:creationId xmlns:p14="http://schemas.microsoft.com/office/powerpoint/2010/main" val="373623405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101</a:t>
            </a:fld>
            <a:endParaRPr lang="en-US"/>
          </a:p>
        </p:txBody>
      </p:sp>
    </p:spTree>
    <p:extLst>
      <p:ext uri="{BB962C8B-B14F-4D97-AF65-F5344CB8AC3E}">
        <p14:creationId xmlns:p14="http://schemas.microsoft.com/office/powerpoint/2010/main" val="270421771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102</a:t>
            </a:fld>
            <a:endParaRPr lang="en-US"/>
          </a:p>
        </p:txBody>
      </p:sp>
    </p:spTree>
    <p:extLst>
      <p:ext uri="{BB962C8B-B14F-4D97-AF65-F5344CB8AC3E}">
        <p14:creationId xmlns:p14="http://schemas.microsoft.com/office/powerpoint/2010/main" val="11221680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11</a:t>
            </a:fld>
            <a:endParaRPr lang="en-US"/>
          </a:p>
        </p:txBody>
      </p:sp>
    </p:spTree>
    <p:extLst>
      <p:ext uri="{BB962C8B-B14F-4D97-AF65-F5344CB8AC3E}">
        <p14:creationId xmlns:p14="http://schemas.microsoft.com/office/powerpoint/2010/main" val="24808240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12</a:t>
            </a:fld>
            <a:endParaRPr lang="en-US"/>
          </a:p>
        </p:txBody>
      </p:sp>
    </p:spTree>
    <p:extLst>
      <p:ext uri="{BB962C8B-B14F-4D97-AF65-F5344CB8AC3E}">
        <p14:creationId xmlns:p14="http://schemas.microsoft.com/office/powerpoint/2010/main" val="38278831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13</a:t>
            </a:fld>
            <a:endParaRPr lang="en-US"/>
          </a:p>
        </p:txBody>
      </p:sp>
    </p:spTree>
    <p:extLst>
      <p:ext uri="{BB962C8B-B14F-4D97-AF65-F5344CB8AC3E}">
        <p14:creationId xmlns:p14="http://schemas.microsoft.com/office/powerpoint/2010/main" val="29342998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14</a:t>
            </a:fld>
            <a:endParaRPr lang="en-US"/>
          </a:p>
        </p:txBody>
      </p:sp>
    </p:spTree>
    <p:extLst>
      <p:ext uri="{BB962C8B-B14F-4D97-AF65-F5344CB8AC3E}">
        <p14:creationId xmlns:p14="http://schemas.microsoft.com/office/powerpoint/2010/main" val="27485561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15</a:t>
            </a:fld>
            <a:endParaRPr lang="en-US"/>
          </a:p>
        </p:txBody>
      </p:sp>
    </p:spTree>
    <p:extLst>
      <p:ext uri="{BB962C8B-B14F-4D97-AF65-F5344CB8AC3E}">
        <p14:creationId xmlns:p14="http://schemas.microsoft.com/office/powerpoint/2010/main" val="19636193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16</a:t>
            </a:fld>
            <a:endParaRPr lang="en-US"/>
          </a:p>
        </p:txBody>
      </p:sp>
    </p:spTree>
    <p:extLst>
      <p:ext uri="{BB962C8B-B14F-4D97-AF65-F5344CB8AC3E}">
        <p14:creationId xmlns:p14="http://schemas.microsoft.com/office/powerpoint/2010/main" val="8570262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17</a:t>
            </a:fld>
            <a:endParaRPr lang="en-US"/>
          </a:p>
        </p:txBody>
      </p:sp>
    </p:spTree>
    <p:extLst>
      <p:ext uri="{BB962C8B-B14F-4D97-AF65-F5344CB8AC3E}">
        <p14:creationId xmlns:p14="http://schemas.microsoft.com/office/powerpoint/2010/main" val="1160019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18</a:t>
            </a:fld>
            <a:endParaRPr lang="en-US"/>
          </a:p>
        </p:txBody>
      </p:sp>
    </p:spTree>
    <p:extLst>
      <p:ext uri="{BB962C8B-B14F-4D97-AF65-F5344CB8AC3E}">
        <p14:creationId xmlns:p14="http://schemas.microsoft.com/office/powerpoint/2010/main" val="6927608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19</a:t>
            </a:fld>
            <a:endParaRPr lang="en-US"/>
          </a:p>
        </p:txBody>
      </p:sp>
    </p:spTree>
    <p:extLst>
      <p:ext uri="{BB962C8B-B14F-4D97-AF65-F5344CB8AC3E}">
        <p14:creationId xmlns:p14="http://schemas.microsoft.com/office/powerpoint/2010/main" val="35269389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a:t>
            </a:fld>
            <a:endParaRPr lang="en-US"/>
          </a:p>
        </p:txBody>
      </p:sp>
    </p:spTree>
    <p:extLst>
      <p:ext uri="{BB962C8B-B14F-4D97-AF65-F5344CB8AC3E}">
        <p14:creationId xmlns:p14="http://schemas.microsoft.com/office/powerpoint/2010/main" val="34330958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20</a:t>
            </a:fld>
            <a:endParaRPr lang="en-US"/>
          </a:p>
        </p:txBody>
      </p:sp>
    </p:spTree>
    <p:extLst>
      <p:ext uri="{BB962C8B-B14F-4D97-AF65-F5344CB8AC3E}">
        <p14:creationId xmlns:p14="http://schemas.microsoft.com/office/powerpoint/2010/main" val="30330487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21</a:t>
            </a:fld>
            <a:endParaRPr lang="en-US"/>
          </a:p>
        </p:txBody>
      </p:sp>
    </p:spTree>
    <p:extLst>
      <p:ext uri="{BB962C8B-B14F-4D97-AF65-F5344CB8AC3E}">
        <p14:creationId xmlns:p14="http://schemas.microsoft.com/office/powerpoint/2010/main" val="21243395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22</a:t>
            </a:fld>
            <a:endParaRPr lang="en-US"/>
          </a:p>
        </p:txBody>
      </p:sp>
    </p:spTree>
    <p:extLst>
      <p:ext uri="{BB962C8B-B14F-4D97-AF65-F5344CB8AC3E}">
        <p14:creationId xmlns:p14="http://schemas.microsoft.com/office/powerpoint/2010/main" val="25406377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23</a:t>
            </a:fld>
            <a:endParaRPr lang="en-US"/>
          </a:p>
        </p:txBody>
      </p:sp>
    </p:spTree>
    <p:extLst>
      <p:ext uri="{BB962C8B-B14F-4D97-AF65-F5344CB8AC3E}">
        <p14:creationId xmlns:p14="http://schemas.microsoft.com/office/powerpoint/2010/main" val="40403737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24</a:t>
            </a:fld>
            <a:endParaRPr lang="en-US"/>
          </a:p>
        </p:txBody>
      </p:sp>
    </p:spTree>
    <p:extLst>
      <p:ext uri="{BB962C8B-B14F-4D97-AF65-F5344CB8AC3E}">
        <p14:creationId xmlns:p14="http://schemas.microsoft.com/office/powerpoint/2010/main" val="26494006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25</a:t>
            </a:fld>
            <a:endParaRPr lang="en-US"/>
          </a:p>
        </p:txBody>
      </p:sp>
    </p:spTree>
    <p:extLst>
      <p:ext uri="{BB962C8B-B14F-4D97-AF65-F5344CB8AC3E}">
        <p14:creationId xmlns:p14="http://schemas.microsoft.com/office/powerpoint/2010/main" val="23230532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26</a:t>
            </a:fld>
            <a:endParaRPr lang="en-US"/>
          </a:p>
        </p:txBody>
      </p:sp>
    </p:spTree>
    <p:extLst>
      <p:ext uri="{BB962C8B-B14F-4D97-AF65-F5344CB8AC3E}">
        <p14:creationId xmlns:p14="http://schemas.microsoft.com/office/powerpoint/2010/main" val="14583894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27</a:t>
            </a:fld>
            <a:endParaRPr lang="en-US"/>
          </a:p>
        </p:txBody>
      </p:sp>
    </p:spTree>
    <p:extLst>
      <p:ext uri="{BB962C8B-B14F-4D97-AF65-F5344CB8AC3E}">
        <p14:creationId xmlns:p14="http://schemas.microsoft.com/office/powerpoint/2010/main" val="3299264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28</a:t>
            </a:fld>
            <a:endParaRPr lang="en-US"/>
          </a:p>
        </p:txBody>
      </p:sp>
    </p:spTree>
    <p:extLst>
      <p:ext uri="{BB962C8B-B14F-4D97-AF65-F5344CB8AC3E}">
        <p14:creationId xmlns:p14="http://schemas.microsoft.com/office/powerpoint/2010/main" val="33928437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29</a:t>
            </a:fld>
            <a:endParaRPr lang="en-US"/>
          </a:p>
        </p:txBody>
      </p:sp>
    </p:spTree>
    <p:extLst>
      <p:ext uri="{BB962C8B-B14F-4D97-AF65-F5344CB8AC3E}">
        <p14:creationId xmlns:p14="http://schemas.microsoft.com/office/powerpoint/2010/main" val="35327524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a:t>
            </a:fld>
            <a:endParaRPr lang="en-US"/>
          </a:p>
        </p:txBody>
      </p:sp>
    </p:spTree>
    <p:extLst>
      <p:ext uri="{BB962C8B-B14F-4D97-AF65-F5344CB8AC3E}">
        <p14:creationId xmlns:p14="http://schemas.microsoft.com/office/powerpoint/2010/main" val="5899075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30</a:t>
            </a:fld>
            <a:endParaRPr lang="en-US"/>
          </a:p>
        </p:txBody>
      </p:sp>
    </p:spTree>
    <p:extLst>
      <p:ext uri="{BB962C8B-B14F-4D97-AF65-F5344CB8AC3E}">
        <p14:creationId xmlns:p14="http://schemas.microsoft.com/office/powerpoint/2010/main" val="37151000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31</a:t>
            </a:fld>
            <a:endParaRPr lang="en-US"/>
          </a:p>
        </p:txBody>
      </p:sp>
    </p:spTree>
    <p:extLst>
      <p:ext uri="{BB962C8B-B14F-4D97-AF65-F5344CB8AC3E}">
        <p14:creationId xmlns:p14="http://schemas.microsoft.com/office/powerpoint/2010/main" val="185813939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32</a:t>
            </a:fld>
            <a:endParaRPr lang="en-US"/>
          </a:p>
        </p:txBody>
      </p:sp>
    </p:spTree>
    <p:extLst>
      <p:ext uri="{BB962C8B-B14F-4D97-AF65-F5344CB8AC3E}">
        <p14:creationId xmlns:p14="http://schemas.microsoft.com/office/powerpoint/2010/main" val="14753920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33</a:t>
            </a:fld>
            <a:endParaRPr lang="en-US"/>
          </a:p>
        </p:txBody>
      </p:sp>
    </p:spTree>
    <p:extLst>
      <p:ext uri="{BB962C8B-B14F-4D97-AF65-F5344CB8AC3E}">
        <p14:creationId xmlns:p14="http://schemas.microsoft.com/office/powerpoint/2010/main" val="34189369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34</a:t>
            </a:fld>
            <a:endParaRPr lang="en-US"/>
          </a:p>
        </p:txBody>
      </p:sp>
    </p:spTree>
    <p:extLst>
      <p:ext uri="{BB962C8B-B14F-4D97-AF65-F5344CB8AC3E}">
        <p14:creationId xmlns:p14="http://schemas.microsoft.com/office/powerpoint/2010/main" val="69276082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35</a:t>
            </a:fld>
            <a:endParaRPr lang="en-US"/>
          </a:p>
        </p:txBody>
      </p:sp>
    </p:spTree>
    <p:extLst>
      <p:ext uri="{BB962C8B-B14F-4D97-AF65-F5344CB8AC3E}">
        <p14:creationId xmlns:p14="http://schemas.microsoft.com/office/powerpoint/2010/main" val="137789434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36</a:t>
            </a:fld>
            <a:endParaRPr lang="en-US"/>
          </a:p>
        </p:txBody>
      </p:sp>
    </p:spTree>
    <p:extLst>
      <p:ext uri="{BB962C8B-B14F-4D97-AF65-F5344CB8AC3E}">
        <p14:creationId xmlns:p14="http://schemas.microsoft.com/office/powerpoint/2010/main" val="304630707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37</a:t>
            </a:fld>
            <a:endParaRPr lang="en-US"/>
          </a:p>
        </p:txBody>
      </p:sp>
    </p:spTree>
    <p:extLst>
      <p:ext uri="{BB962C8B-B14F-4D97-AF65-F5344CB8AC3E}">
        <p14:creationId xmlns:p14="http://schemas.microsoft.com/office/powerpoint/2010/main" val="374669063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38</a:t>
            </a:fld>
            <a:endParaRPr lang="en-US"/>
          </a:p>
        </p:txBody>
      </p:sp>
    </p:spTree>
    <p:extLst>
      <p:ext uri="{BB962C8B-B14F-4D97-AF65-F5344CB8AC3E}">
        <p14:creationId xmlns:p14="http://schemas.microsoft.com/office/powerpoint/2010/main" val="161432438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39</a:t>
            </a:fld>
            <a:endParaRPr lang="en-US"/>
          </a:p>
        </p:txBody>
      </p:sp>
    </p:spTree>
    <p:extLst>
      <p:ext uri="{BB962C8B-B14F-4D97-AF65-F5344CB8AC3E}">
        <p14:creationId xmlns:p14="http://schemas.microsoft.com/office/powerpoint/2010/main" val="15246960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a:t>
            </a:fld>
            <a:endParaRPr lang="en-US"/>
          </a:p>
        </p:txBody>
      </p:sp>
    </p:spTree>
    <p:extLst>
      <p:ext uri="{BB962C8B-B14F-4D97-AF65-F5344CB8AC3E}">
        <p14:creationId xmlns:p14="http://schemas.microsoft.com/office/powerpoint/2010/main" val="402598155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40</a:t>
            </a:fld>
            <a:endParaRPr lang="en-US"/>
          </a:p>
        </p:txBody>
      </p:sp>
    </p:spTree>
    <p:extLst>
      <p:ext uri="{BB962C8B-B14F-4D97-AF65-F5344CB8AC3E}">
        <p14:creationId xmlns:p14="http://schemas.microsoft.com/office/powerpoint/2010/main" val="314420292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41</a:t>
            </a:fld>
            <a:endParaRPr lang="en-US"/>
          </a:p>
        </p:txBody>
      </p:sp>
    </p:spTree>
    <p:extLst>
      <p:ext uri="{BB962C8B-B14F-4D97-AF65-F5344CB8AC3E}">
        <p14:creationId xmlns:p14="http://schemas.microsoft.com/office/powerpoint/2010/main" val="327638378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42</a:t>
            </a:fld>
            <a:endParaRPr lang="en-US"/>
          </a:p>
        </p:txBody>
      </p:sp>
    </p:spTree>
    <p:extLst>
      <p:ext uri="{BB962C8B-B14F-4D97-AF65-F5344CB8AC3E}">
        <p14:creationId xmlns:p14="http://schemas.microsoft.com/office/powerpoint/2010/main" val="79628054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43</a:t>
            </a:fld>
            <a:endParaRPr lang="en-US"/>
          </a:p>
        </p:txBody>
      </p:sp>
    </p:spTree>
    <p:extLst>
      <p:ext uri="{BB962C8B-B14F-4D97-AF65-F5344CB8AC3E}">
        <p14:creationId xmlns:p14="http://schemas.microsoft.com/office/powerpoint/2010/main" val="185223242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44</a:t>
            </a:fld>
            <a:endParaRPr lang="en-US"/>
          </a:p>
        </p:txBody>
      </p:sp>
    </p:spTree>
    <p:extLst>
      <p:ext uri="{BB962C8B-B14F-4D97-AF65-F5344CB8AC3E}">
        <p14:creationId xmlns:p14="http://schemas.microsoft.com/office/powerpoint/2010/main" val="230920789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45</a:t>
            </a:fld>
            <a:endParaRPr lang="en-US"/>
          </a:p>
        </p:txBody>
      </p:sp>
    </p:spTree>
    <p:extLst>
      <p:ext uri="{BB962C8B-B14F-4D97-AF65-F5344CB8AC3E}">
        <p14:creationId xmlns:p14="http://schemas.microsoft.com/office/powerpoint/2010/main" val="35559696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46</a:t>
            </a:fld>
            <a:endParaRPr lang="en-US"/>
          </a:p>
        </p:txBody>
      </p:sp>
    </p:spTree>
    <p:extLst>
      <p:ext uri="{BB962C8B-B14F-4D97-AF65-F5344CB8AC3E}">
        <p14:creationId xmlns:p14="http://schemas.microsoft.com/office/powerpoint/2010/main" val="236618939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47</a:t>
            </a:fld>
            <a:endParaRPr lang="en-US"/>
          </a:p>
        </p:txBody>
      </p:sp>
    </p:spTree>
    <p:extLst>
      <p:ext uri="{BB962C8B-B14F-4D97-AF65-F5344CB8AC3E}">
        <p14:creationId xmlns:p14="http://schemas.microsoft.com/office/powerpoint/2010/main" val="203583636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48</a:t>
            </a:fld>
            <a:endParaRPr lang="en-US"/>
          </a:p>
        </p:txBody>
      </p:sp>
    </p:spTree>
    <p:extLst>
      <p:ext uri="{BB962C8B-B14F-4D97-AF65-F5344CB8AC3E}">
        <p14:creationId xmlns:p14="http://schemas.microsoft.com/office/powerpoint/2010/main" val="183177466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49</a:t>
            </a:fld>
            <a:endParaRPr lang="en-US"/>
          </a:p>
        </p:txBody>
      </p:sp>
    </p:spTree>
    <p:extLst>
      <p:ext uri="{BB962C8B-B14F-4D97-AF65-F5344CB8AC3E}">
        <p14:creationId xmlns:p14="http://schemas.microsoft.com/office/powerpoint/2010/main" val="6927608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a:t>
            </a:fld>
            <a:endParaRPr lang="en-US"/>
          </a:p>
        </p:txBody>
      </p:sp>
    </p:spTree>
    <p:extLst>
      <p:ext uri="{BB962C8B-B14F-4D97-AF65-F5344CB8AC3E}">
        <p14:creationId xmlns:p14="http://schemas.microsoft.com/office/powerpoint/2010/main" val="314205097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50</a:t>
            </a:fld>
            <a:endParaRPr lang="en-US"/>
          </a:p>
        </p:txBody>
      </p:sp>
    </p:spTree>
    <p:extLst>
      <p:ext uri="{BB962C8B-B14F-4D97-AF65-F5344CB8AC3E}">
        <p14:creationId xmlns:p14="http://schemas.microsoft.com/office/powerpoint/2010/main" val="114470115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51</a:t>
            </a:fld>
            <a:endParaRPr lang="en-US"/>
          </a:p>
        </p:txBody>
      </p:sp>
    </p:spTree>
    <p:extLst>
      <p:ext uri="{BB962C8B-B14F-4D97-AF65-F5344CB8AC3E}">
        <p14:creationId xmlns:p14="http://schemas.microsoft.com/office/powerpoint/2010/main" val="13885197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52</a:t>
            </a:fld>
            <a:endParaRPr lang="en-US"/>
          </a:p>
        </p:txBody>
      </p:sp>
    </p:spTree>
    <p:extLst>
      <p:ext uri="{BB962C8B-B14F-4D97-AF65-F5344CB8AC3E}">
        <p14:creationId xmlns:p14="http://schemas.microsoft.com/office/powerpoint/2010/main" val="400665129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53</a:t>
            </a:fld>
            <a:endParaRPr lang="en-US"/>
          </a:p>
        </p:txBody>
      </p:sp>
    </p:spTree>
    <p:extLst>
      <p:ext uri="{BB962C8B-B14F-4D97-AF65-F5344CB8AC3E}">
        <p14:creationId xmlns:p14="http://schemas.microsoft.com/office/powerpoint/2010/main" val="322585347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54</a:t>
            </a:fld>
            <a:endParaRPr lang="en-US"/>
          </a:p>
        </p:txBody>
      </p:sp>
    </p:spTree>
    <p:extLst>
      <p:ext uri="{BB962C8B-B14F-4D97-AF65-F5344CB8AC3E}">
        <p14:creationId xmlns:p14="http://schemas.microsoft.com/office/powerpoint/2010/main" val="186411190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55</a:t>
            </a:fld>
            <a:endParaRPr lang="en-US"/>
          </a:p>
        </p:txBody>
      </p:sp>
    </p:spTree>
    <p:extLst>
      <p:ext uri="{BB962C8B-B14F-4D97-AF65-F5344CB8AC3E}">
        <p14:creationId xmlns:p14="http://schemas.microsoft.com/office/powerpoint/2010/main" val="108505960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56</a:t>
            </a:fld>
            <a:endParaRPr lang="en-US"/>
          </a:p>
        </p:txBody>
      </p:sp>
    </p:spTree>
    <p:extLst>
      <p:ext uri="{BB962C8B-B14F-4D97-AF65-F5344CB8AC3E}">
        <p14:creationId xmlns:p14="http://schemas.microsoft.com/office/powerpoint/2010/main" val="47340525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57</a:t>
            </a:fld>
            <a:endParaRPr lang="en-US"/>
          </a:p>
        </p:txBody>
      </p:sp>
    </p:spTree>
    <p:extLst>
      <p:ext uri="{BB962C8B-B14F-4D97-AF65-F5344CB8AC3E}">
        <p14:creationId xmlns:p14="http://schemas.microsoft.com/office/powerpoint/2010/main" val="179679646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58</a:t>
            </a:fld>
            <a:endParaRPr lang="en-US"/>
          </a:p>
        </p:txBody>
      </p:sp>
    </p:spTree>
    <p:extLst>
      <p:ext uri="{BB962C8B-B14F-4D97-AF65-F5344CB8AC3E}">
        <p14:creationId xmlns:p14="http://schemas.microsoft.com/office/powerpoint/2010/main" val="328319625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59</a:t>
            </a:fld>
            <a:endParaRPr lang="en-US"/>
          </a:p>
        </p:txBody>
      </p:sp>
    </p:spTree>
    <p:extLst>
      <p:ext uri="{BB962C8B-B14F-4D97-AF65-F5344CB8AC3E}">
        <p14:creationId xmlns:p14="http://schemas.microsoft.com/office/powerpoint/2010/main" val="793019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a:t>
            </a:fld>
            <a:endParaRPr lang="en-US"/>
          </a:p>
        </p:txBody>
      </p:sp>
    </p:spTree>
    <p:extLst>
      <p:ext uri="{BB962C8B-B14F-4D97-AF65-F5344CB8AC3E}">
        <p14:creationId xmlns:p14="http://schemas.microsoft.com/office/powerpoint/2010/main" val="314752289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60</a:t>
            </a:fld>
            <a:endParaRPr lang="en-US"/>
          </a:p>
        </p:txBody>
      </p:sp>
    </p:spTree>
    <p:extLst>
      <p:ext uri="{BB962C8B-B14F-4D97-AF65-F5344CB8AC3E}">
        <p14:creationId xmlns:p14="http://schemas.microsoft.com/office/powerpoint/2010/main" val="200880713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61</a:t>
            </a:fld>
            <a:endParaRPr lang="en-US"/>
          </a:p>
        </p:txBody>
      </p:sp>
    </p:spTree>
    <p:extLst>
      <p:ext uri="{BB962C8B-B14F-4D97-AF65-F5344CB8AC3E}">
        <p14:creationId xmlns:p14="http://schemas.microsoft.com/office/powerpoint/2010/main" val="427693796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62</a:t>
            </a:fld>
            <a:endParaRPr lang="en-US"/>
          </a:p>
        </p:txBody>
      </p:sp>
    </p:spTree>
    <p:extLst>
      <p:ext uri="{BB962C8B-B14F-4D97-AF65-F5344CB8AC3E}">
        <p14:creationId xmlns:p14="http://schemas.microsoft.com/office/powerpoint/2010/main" val="337475532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63</a:t>
            </a:fld>
            <a:endParaRPr lang="en-US"/>
          </a:p>
        </p:txBody>
      </p:sp>
    </p:spTree>
    <p:extLst>
      <p:ext uri="{BB962C8B-B14F-4D97-AF65-F5344CB8AC3E}">
        <p14:creationId xmlns:p14="http://schemas.microsoft.com/office/powerpoint/2010/main" val="97646932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64</a:t>
            </a:fld>
            <a:endParaRPr lang="en-US"/>
          </a:p>
        </p:txBody>
      </p:sp>
    </p:spTree>
    <p:extLst>
      <p:ext uri="{BB962C8B-B14F-4D97-AF65-F5344CB8AC3E}">
        <p14:creationId xmlns:p14="http://schemas.microsoft.com/office/powerpoint/2010/main" val="69276082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65</a:t>
            </a:fld>
            <a:endParaRPr lang="en-US"/>
          </a:p>
        </p:txBody>
      </p:sp>
    </p:spTree>
    <p:extLst>
      <p:ext uri="{BB962C8B-B14F-4D97-AF65-F5344CB8AC3E}">
        <p14:creationId xmlns:p14="http://schemas.microsoft.com/office/powerpoint/2010/main" val="250183572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66</a:t>
            </a:fld>
            <a:endParaRPr lang="en-US"/>
          </a:p>
        </p:txBody>
      </p:sp>
    </p:spTree>
    <p:extLst>
      <p:ext uri="{BB962C8B-B14F-4D97-AF65-F5344CB8AC3E}">
        <p14:creationId xmlns:p14="http://schemas.microsoft.com/office/powerpoint/2010/main" val="421287868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67</a:t>
            </a:fld>
            <a:endParaRPr lang="en-US"/>
          </a:p>
        </p:txBody>
      </p:sp>
    </p:spTree>
    <p:extLst>
      <p:ext uri="{BB962C8B-B14F-4D97-AF65-F5344CB8AC3E}">
        <p14:creationId xmlns:p14="http://schemas.microsoft.com/office/powerpoint/2010/main" val="181612943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68</a:t>
            </a:fld>
            <a:endParaRPr lang="en-US"/>
          </a:p>
        </p:txBody>
      </p:sp>
    </p:spTree>
    <p:extLst>
      <p:ext uri="{BB962C8B-B14F-4D97-AF65-F5344CB8AC3E}">
        <p14:creationId xmlns:p14="http://schemas.microsoft.com/office/powerpoint/2010/main" val="208933109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69</a:t>
            </a:fld>
            <a:endParaRPr lang="en-US"/>
          </a:p>
        </p:txBody>
      </p:sp>
    </p:spTree>
    <p:extLst>
      <p:ext uri="{BB962C8B-B14F-4D97-AF65-F5344CB8AC3E}">
        <p14:creationId xmlns:p14="http://schemas.microsoft.com/office/powerpoint/2010/main" val="23031769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a:t>
            </a:fld>
            <a:endParaRPr lang="en-US"/>
          </a:p>
        </p:txBody>
      </p:sp>
    </p:spTree>
    <p:extLst>
      <p:ext uri="{BB962C8B-B14F-4D97-AF65-F5344CB8AC3E}">
        <p14:creationId xmlns:p14="http://schemas.microsoft.com/office/powerpoint/2010/main" val="116157715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70</a:t>
            </a:fld>
            <a:endParaRPr lang="en-US"/>
          </a:p>
        </p:txBody>
      </p:sp>
    </p:spTree>
    <p:extLst>
      <p:ext uri="{BB962C8B-B14F-4D97-AF65-F5344CB8AC3E}">
        <p14:creationId xmlns:p14="http://schemas.microsoft.com/office/powerpoint/2010/main" val="240671149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71</a:t>
            </a:fld>
            <a:endParaRPr lang="en-US"/>
          </a:p>
        </p:txBody>
      </p:sp>
    </p:spTree>
    <p:extLst>
      <p:ext uri="{BB962C8B-B14F-4D97-AF65-F5344CB8AC3E}">
        <p14:creationId xmlns:p14="http://schemas.microsoft.com/office/powerpoint/2010/main" val="282739367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72</a:t>
            </a:fld>
            <a:endParaRPr lang="en-US"/>
          </a:p>
        </p:txBody>
      </p:sp>
    </p:spTree>
    <p:extLst>
      <p:ext uri="{BB962C8B-B14F-4D97-AF65-F5344CB8AC3E}">
        <p14:creationId xmlns:p14="http://schemas.microsoft.com/office/powerpoint/2010/main" val="69276082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73</a:t>
            </a:fld>
            <a:endParaRPr lang="en-US"/>
          </a:p>
        </p:txBody>
      </p:sp>
    </p:spTree>
    <p:extLst>
      <p:ext uri="{BB962C8B-B14F-4D97-AF65-F5344CB8AC3E}">
        <p14:creationId xmlns:p14="http://schemas.microsoft.com/office/powerpoint/2010/main" val="284607811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74</a:t>
            </a:fld>
            <a:endParaRPr lang="en-US"/>
          </a:p>
        </p:txBody>
      </p:sp>
    </p:spTree>
    <p:extLst>
      <p:ext uri="{BB962C8B-B14F-4D97-AF65-F5344CB8AC3E}">
        <p14:creationId xmlns:p14="http://schemas.microsoft.com/office/powerpoint/2010/main" val="23224921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75</a:t>
            </a:fld>
            <a:endParaRPr lang="en-US"/>
          </a:p>
        </p:txBody>
      </p:sp>
    </p:spTree>
    <p:extLst>
      <p:ext uri="{BB962C8B-B14F-4D97-AF65-F5344CB8AC3E}">
        <p14:creationId xmlns:p14="http://schemas.microsoft.com/office/powerpoint/2010/main" val="7351634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76</a:t>
            </a:fld>
            <a:endParaRPr lang="en-US"/>
          </a:p>
        </p:txBody>
      </p:sp>
    </p:spTree>
    <p:extLst>
      <p:ext uri="{BB962C8B-B14F-4D97-AF65-F5344CB8AC3E}">
        <p14:creationId xmlns:p14="http://schemas.microsoft.com/office/powerpoint/2010/main" val="343528047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77</a:t>
            </a:fld>
            <a:endParaRPr lang="en-US"/>
          </a:p>
        </p:txBody>
      </p:sp>
    </p:spTree>
    <p:extLst>
      <p:ext uri="{BB962C8B-B14F-4D97-AF65-F5344CB8AC3E}">
        <p14:creationId xmlns:p14="http://schemas.microsoft.com/office/powerpoint/2010/main" val="372542887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78</a:t>
            </a:fld>
            <a:endParaRPr lang="en-US"/>
          </a:p>
        </p:txBody>
      </p:sp>
    </p:spTree>
    <p:extLst>
      <p:ext uri="{BB962C8B-B14F-4D97-AF65-F5344CB8AC3E}">
        <p14:creationId xmlns:p14="http://schemas.microsoft.com/office/powerpoint/2010/main" val="255472735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79</a:t>
            </a:fld>
            <a:endParaRPr lang="en-US"/>
          </a:p>
        </p:txBody>
      </p:sp>
    </p:spTree>
    <p:extLst>
      <p:ext uri="{BB962C8B-B14F-4D97-AF65-F5344CB8AC3E}">
        <p14:creationId xmlns:p14="http://schemas.microsoft.com/office/powerpoint/2010/main" val="24280329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a:t>
            </a:fld>
            <a:endParaRPr lang="en-US"/>
          </a:p>
        </p:txBody>
      </p:sp>
    </p:spTree>
    <p:extLst>
      <p:ext uri="{BB962C8B-B14F-4D97-AF65-F5344CB8AC3E}">
        <p14:creationId xmlns:p14="http://schemas.microsoft.com/office/powerpoint/2010/main" val="235919197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80</a:t>
            </a:fld>
            <a:endParaRPr lang="en-US"/>
          </a:p>
        </p:txBody>
      </p:sp>
    </p:spTree>
    <p:extLst>
      <p:ext uri="{BB962C8B-B14F-4D97-AF65-F5344CB8AC3E}">
        <p14:creationId xmlns:p14="http://schemas.microsoft.com/office/powerpoint/2010/main" val="374847674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81</a:t>
            </a:fld>
            <a:endParaRPr lang="en-US"/>
          </a:p>
        </p:txBody>
      </p:sp>
    </p:spTree>
    <p:extLst>
      <p:ext uri="{BB962C8B-B14F-4D97-AF65-F5344CB8AC3E}">
        <p14:creationId xmlns:p14="http://schemas.microsoft.com/office/powerpoint/2010/main" val="17018724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82</a:t>
            </a:fld>
            <a:endParaRPr lang="en-US"/>
          </a:p>
        </p:txBody>
      </p:sp>
    </p:spTree>
    <p:extLst>
      <p:ext uri="{BB962C8B-B14F-4D97-AF65-F5344CB8AC3E}">
        <p14:creationId xmlns:p14="http://schemas.microsoft.com/office/powerpoint/2010/main" val="234999376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83</a:t>
            </a:fld>
            <a:endParaRPr lang="en-US"/>
          </a:p>
        </p:txBody>
      </p:sp>
    </p:spTree>
    <p:extLst>
      <p:ext uri="{BB962C8B-B14F-4D97-AF65-F5344CB8AC3E}">
        <p14:creationId xmlns:p14="http://schemas.microsoft.com/office/powerpoint/2010/main" val="342031773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84</a:t>
            </a:fld>
            <a:endParaRPr lang="en-US"/>
          </a:p>
        </p:txBody>
      </p:sp>
    </p:spTree>
    <p:extLst>
      <p:ext uri="{BB962C8B-B14F-4D97-AF65-F5344CB8AC3E}">
        <p14:creationId xmlns:p14="http://schemas.microsoft.com/office/powerpoint/2010/main" val="56225779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85</a:t>
            </a:fld>
            <a:endParaRPr lang="en-US"/>
          </a:p>
        </p:txBody>
      </p:sp>
    </p:spTree>
    <p:extLst>
      <p:ext uri="{BB962C8B-B14F-4D97-AF65-F5344CB8AC3E}">
        <p14:creationId xmlns:p14="http://schemas.microsoft.com/office/powerpoint/2010/main" val="69276082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86</a:t>
            </a:fld>
            <a:endParaRPr lang="en-US"/>
          </a:p>
        </p:txBody>
      </p:sp>
    </p:spTree>
    <p:extLst>
      <p:ext uri="{BB962C8B-B14F-4D97-AF65-F5344CB8AC3E}">
        <p14:creationId xmlns:p14="http://schemas.microsoft.com/office/powerpoint/2010/main" val="272346140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87</a:t>
            </a:fld>
            <a:endParaRPr lang="en-US"/>
          </a:p>
        </p:txBody>
      </p:sp>
    </p:spTree>
    <p:extLst>
      <p:ext uri="{BB962C8B-B14F-4D97-AF65-F5344CB8AC3E}">
        <p14:creationId xmlns:p14="http://schemas.microsoft.com/office/powerpoint/2010/main" val="387453179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88</a:t>
            </a:fld>
            <a:endParaRPr lang="en-US"/>
          </a:p>
        </p:txBody>
      </p:sp>
    </p:spTree>
    <p:extLst>
      <p:ext uri="{BB962C8B-B14F-4D97-AF65-F5344CB8AC3E}">
        <p14:creationId xmlns:p14="http://schemas.microsoft.com/office/powerpoint/2010/main" val="170368881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89</a:t>
            </a:fld>
            <a:endParaRPr lang="en-US"/>
          </a:p>
        </p:txBody>
      </p:sp>
    </p:spTree>
    <p:extLst>
      <p:ext uri="{BB962C8B-B14F-4D97-AF65-F5344CB8AC3E}">
        <p14:creationId xmlns:p14="http://schemas.microsoft.com/office/powerpoint/2010/main" val="21115905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a:t>
            </a:fld>
            <a:endParaRPr lang="en-US"/>
          </a:p>
        </p:txBody>
      </p:sp>
    </p:spTree>
    <p:extLst>
      <p:ext uri="{BB962C8B-B14F-4D97-AF65-F5344CB8AC3E}">
        <p14:creationId xmlns:p14="http://schemas.microsoft.com/office/powerpoint/2010/main" val="27977581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90</a:t>
            </a:fld>
            <a:endParaRPr lang="en-US"/>
          </a:p>
        </p:txBody>
      </p:sp>
    </p:spTree>
    <p:extLst>
      <p:ext uri="{BB962C8B-B14F-4D97-AF65-F5344CB8AC3E}">
        <p14:creationId xmlns:p14="http://schemas.microsoft.com/office/powerpoint/2010/main" val="123386257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91</a:t>
            </a:fld>
            <a:endParaRPr lang="en-US"/>
          </a:p>
        </p:txBody>
      </p:sp>
    </p:spTree>
    <p:extLst>
      <p:ext uri="{BB962C8B-B14F-4D97-AF65-F5344CB8AC3E}">
        <p14:creationId xmlns:p14="http://schemas.microsoft.com/office/powerpoint/2010/main" val="86127083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92</a:t>
            </a:fld>
            <a:endParaRPr lang="en-US"/>
          </a:p>
        </p:txBody>
      </p:sp>
    </p:spTree>
    <p:extLst>
      <p:ext uri="{BB962C8B-B14F-4D97-AF65-F5344CB8AC3E}">
        <p14:creationId xmlns:p14="http://schemas.microsoft.com/office/powerpoint/2010/main" val="418872941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93</a:t>
            </a:fld>
            <a:endParaRPr lang="en-US"/>
          </a:p>
        </p:txBody>
      </p:sp>
    </p:spTree>
    <p:extLst>
      <p:ext uri="{BB962C8B-B14F-4D97-AF65-F5344CB8AC3E}">
        <p14:creationId xmlns:p14="http://schemas.microsoft.com/office/powerpoint/2010/main" val="69276082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94</a:t>
            </a:fld>
            <a:endParaRPr lang="en-US"/>
          </a:p>
        </p:txBody>
      </p:sp>
    </p:spTree>
    <p:extLst>
      <p:ext uri="{BB962C8B-B14F-4D97-AF65-F5344CB8AC3E}">
        <p14:creationId xmlns:p14="http://schemas.microsoft.com/office/powerpoint/2010/main" val="141018096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95</a:t>
            </a:fld>
            <a:endParaRPr lang="en-US"/>
          </a:p>
        </p:txBody>
      </p:sp>
    </p:spTree>
    <p:extLst>
      <p:ext uri="{BB962C8B-B14F-4D97-AF65-F5344CB8AC3E}">
        <p14:creationId xmlns:p14="http://schemas.microsoft.com/office/powerpoint/2010/main" val="43470006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96</a:t>
            </a:fld>
            <a:endParaRPr lang="en-US"/>
          </a:p>
        </p:txBody>
      </p:sp>
    </p:spTree>
    <p:extLst>
      <p:ext uri="{BB962C8B-B14F-4D97-AF65-F5344CB8AC3E}">
        <p14:creationId xmlns:p14="http://schemas.microsoft.com/office/powerpoint/2010/main" val="138819756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97</a:t>
            </a:fld>
            <a:endParaRPr lang="en-US"/>
          </a:p>
        </p:txBody>
      </p:sp>
    </p:spTree>
    <p:extLst>
      <p:ext uri="{BB962C8B-B14F-4D97-AF65-F5344CB8AC3E}">
        <p14:creationId xmlns:p14="http://schemas.microsoft.com/office/powerpoint/2010/main" val="2956270390"/>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98</a:t>
            </a:fld>
            <a:endParaRPr lang="en-US"/>
          </a:p>
        </p:txBody>
      </p:sp>
    </p:spTree>
    <p:extLst>
      <p:ext uri="{BB962C8B-B14F-4D97-AF65-F5344CB8AC3E}">
        <p14:creationId xmlns:p14="http://schemas.microsoft.com/office/powerpoint/2010/main" val="55144860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99</a:t>
            </a:fld>
            <a:endParaRPr lang="en-US"/>
          </a:p>
        </p:txBody>
      </p:sp>
    </p:spTree>
    <p:extLst>
      <p:ext uri="{BB962C8B-B14F-4D97-AF65-F5344CB8AC3E}">
        <p14:creationId xmlns:p14="http://schemas.microsoft.com/office/powerpoint/2010/main" val="4640785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3/30/2016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3/30/2016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3/30/2016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3/30/2016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3/30/2016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3/30/2016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3/30/2016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pic>
        <p:nvPicPr>
          <p:cNvPr id="1026" name="Picture 2" descr="C:\Users\HP\Downloads\Arrow Blocks WB+LB Final 80 Percent (1).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077218"/>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Planning Basic Questions 4</a:t>
            </a:r>
          </a:p>
        </p:txBody>
      </p:sp>
      <p:sp>
        <p:nvSpPr>
          <p:cNvPr id="6" name="Rectangle 5"/>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Planning Basic Questions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266944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Competency-based Interviewing</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104391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r>
              <a:rPr lang="en-US" sz="2600" dirty="0">
                <a:latin typeface="Adobe Calson Pro Bold"/>
              </a:rPr>
              <a:t>In past client-oriented jobs, was this applicant committed to developing lasting partnerships</a:t>
            </a:r>
          </a:p>
          <a:p>
            <a:r>
              <a:rPr lang="en-US" sz="2600" dirty="0">
                <a:latin typeface="Adobe Calson Pro Bold"/>
              </a:rPr>
              <a:t>with clients? Did she keep clients informed of key developments?</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438226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54157"/>
            <a:ext cx="2962656" cy="4955203"/>
          </a:xfrm>
          <a:prstGeom prst="rect">
            <a:avLst/>
          </a:prstGeom>
        </p:spPr>
        <p:txBody>
          <a:bodyPr wrap="square">
            <a:spAutoFit/>
          </a:bodyPr>
          <a:lstStyle/>
          <a:p>
            <a:r>
              <a:rPr lang="en-GB" sz="2600" b="1" dirty="0">
                <a:solidFill>
                  <a:srgbClr val="C00000"/>
                </a:solidFill>
                <a:latin typeface="Cambria" panose="02040503050406030204" pitchFamily="18" charset="0"/>
              </a:rPr>
              <a:t>Interpersonal </a:t>
            </a:r>
            <a:r>
              <a:rPr lang="en-GB" sz="2600" b="1" dirty="0" smtClean="0">
                <a:solidFill>
                  <a:srgbClr val="C00000"/>
                </a:solidFill>
                <a:latin typeface="Cambria" panose="02040503050406030204" pitchFamily="18" charset="0"/>
              </a:rPr>
              <a:t>Skills</a:t>
            </a:r>
          </a:p>
          <a:p>
            <a:r>
              <a:rPr lang="en-GB" sz="2400" dirty="0" smtClean="0">
                <a:latin typeface="Adobe Calson Pro Bold"/>
              </a:rPr>
              <a:t>How</a:t>
            </a:r>
            <a:r>
              <a:rPr lang="en-GB" sz="2400" dirty="0">
                <a:latin typeface="Adobe Calson Pro Bold"/>
              </a:rPr>
              <a:t> </a:t>
            </a:r>
            <a:r>
              <a:rPr lang="en-US" sz="2400" dirty="0" smtClean="0">
                <a:latin typeface="Adobe Calson Pro Bold"/>
              </a:rPr>
              <a:t>applicants </a:t>
            </a:r>
            <a:r>
              <a:rPr lang="en-US" sz="2400" dirty="0">
                <a:latin typeface="Adobe Calson Pro Bold"/>
              </a:rPr>
              <a:t>interact with others. Do they actively listen? Can they exercise </a:t>
            </a:r>
            <a:r>
              <a:rPr lang="en-US" sz="2400" dirty="0" smtClean="0">
                <a:latin typeface="Adobe Calson Pro Bold"/>
              </a:rPr>
              <a:t>self-control when </a:t>
            </a:r>
            <a:r>
              <a:rPr lang="en-US" sz="2400" dirty="0">
                <a:latin typeface="Adobe Calson Pro Bold"/>
              </a:rPr>
              <a:t>upset? Are they self-motivated and able to work effectively with a wide range</a:t>
            </a:r>
          </a:p>
          <a:p>
            <a:r>
              <a:rPr lang="en-GB" sz="2400" dirty="0">
                <a:latin typeface="Adobe Calson Pro Bold"/>
              </a:rPr>
              <a:t>of people?</a:t>
            </a:r>
            <a:endParaRPr lang="en-GB" sz="2400" b="1" dirty="0">
              <a:solidFill>
                <a:srgbClr val="C00000"/>
              </a:solidFill>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511582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428708"/>
            <a:ext cx="2962656" cy="2893100"/>
          </a:xfrm>
          <a:prstGeom prst="rect">
            <a:avLst/>
          </a:prstGeom>
        </p:spPr>
        <p:txBody>
          <a:bodyPr wrap="square">
            <a:spAutoFit/>
          </a:bodyPr>
          <a:lstStyle/>
          <a:p>
            <a:r>
              <a:rPr lang="en-US" sz="2600" dirty="0">
                <a:latin typeface="Adobe Calson Pro Bold"/>
              </a:rPr>
              <a:t>Do they respect the views and ideas of others? Are they receptive </a:t>
            </a:r>
            <a:r>
              <a:rPr lang="en-US" sz="2600" dirty="0" smtClean="0">
                <a:latin typeface="Adobe Calson Pro Bold"/>
              </a:rPr>
              <a:t>to feedback</a:t>
            </a:r>
            <a:r>
              <a:rPr lang="en-US" sz="2600" dirty="0">
                <a:latin typeface="Adobe Calson Pro Bold"/>
              </a:rPr>
              <a:t>? Can they manage conflict effectively?</a:t>
            </a:r>
            <a:endParaRPr lang="en-GB" sz="2600" dirty="0">
              <a:latin typeface="Adobe Calson Pro Bold"/>
            </a:endParaRP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2</a:t>
            </a:r>
            <a:endParaRPr lang="en-US" sz="3800" dirty="0">
              <a:latin typeface="Britannic Bold" panose="020B0903060703020204" pitchFamily="34" charset="0"/>
              <a:cs typeface="Arial" panose="020B0604020202020204" pitchFamily="34" charset="0"/>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7077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602671"/>
            <a:ext cx="2962656" cy="2554545"/>
          </a:xfrm>
          <a:prstGeom prst="rect">
            <a:avLst/>
          </a:prstGeom>
        </p:spPr>
        <p:txBody>
          <a:bodyPr wrap="square">
            <a:spAutoFit/>
          </a:bodyPr>
          <a:lstStyle/>
          <a:p>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Different types of </a:t>
            </a:r>
            <a:r>
              <a:rPr lang="en-US" sz="28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interviews</a:t>
            </a:r>
          </a:p>
          <a:p>
            <a:r>
              <a:rPr lang="en-US" sz="2600" dirty="0">
                <a:latin typeface="Adobe Calson Pro Blod"/>
              </a:rPr>
              <a:t>Sometimes it seems as there are 57 varieties of interviews</a:t>
            </a:r>
            <a:r>
              <a:rPr lang="en-US" dirty="0"/>
              <a:t>. </a:t>
            </a:r>
            <a:endParaRPr lang="en-GB"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164069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952376"/>
            <a:ext cx="2962656" cy="3945504"/>
          </a:xfrm>
          <a:prstGeom prst="rect">
            <a:avLst/>
          </a:prstGeom>
        </p:spPr>
        <p:txBody>
          <a:bodyPr wrap="square">
            <a:spAutoFit/>
          </a:bodyPr>
          <a:lstStyle/>
          <a:p>
            <a:pPr>
              <a:lnSpc>
                <a:spcPct val="107000"/>
              </a:lnSpc>
              <a:spcAft>
                <a:spcPts val="800"/>
              </a:spcAft>
            </a:pPr>
            <a:r>
              <a:rPr lang="en-US" sz="2600" dirty="0">
                <a:latin typeface="Adobe Calson Pro Blod"/>
                <a:ea typeface="Calibri" panose="020F0502020204030204" pitchFamily="34" charset="0"/>
                <a:cs typeface="Times New Roman" panose="02020603050405020304" pitchFamily="18" charset="0"/>
              </a:rPr>
              <a:t>This is because academics and consultants have come up with their own brands to describe essentially similar interview processes. </a:t>
            </a:r>
            <a:endParaRPr lang="en-GB" sz="2600" dirty="0">
              <a:effectLst/>
              <a:latin typeface="Adobe Calson Pro Blo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974710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65376"/>
            <a:ext cx="2962656" cy="4064639"/>
          </a:xfrm>
          <a:prstGeom prst="rect">
            <a:avLst/>
          </a:prstGeom>
        </p:spPr>
        <p:txBody>
          <a:bodyPr wrap="square">
            <a:spAutoFit/>
          </a:bodyPr>
          <a:lstStyle/>
          <a:p>
            <a:pPr>
              <a:lnSpc>
                <a:spcPct val="107000"/>
              </a:lnSpc>
              <a:spcAft>
                <a:spcPts val="800"/>
              </a:spcAft>
            </a:pPr>
            <a:r>
              <a:rPr lang="en-US" sz="2600" dirty="0" smtClean="0">
                <a:latin typeface="Adobe Calson Pro Blod"/>
                <a:ea typeface="Calibri" panose="020F0502020204030204" pitchFamily="34" charset="0"/>
                <a:cs typeface="Times New Roman" panose="02020603050405020304" pitchFamily="18" charset="0"/>
              </a:rPr>
              <a:t>There </a:t>
            </a:r>
            <a:r>
              <a:rPr lang="en-US" sz="2600" dirty="0">
                <a:latin typeface="Adobe Calson Pro Blod"/>
                <a:ea typeface="Calibri" panose="020F0502020204030204" pitchFamily="34" charset="0"/>
                <a:cs typeface="Times New Roman" panose="02020603050405020304" pitchFamily="18" charset="0"/>
              </a:rPr>
              <a:t>are </a:t>
            </a:r>
            <a:r>
              <a:rPr lang="en-US" sz="2600" dirty="0" smtClean="0">
                <a:latin typeface="Adobe Calson Pro Blod"/>
                <a:ea typeface="Calibri" panose="020F0502020204030204" pitchFamily="34" charset="0"/>
                <a:cs typeface="Times New Roman" panose="02020603050405020304" pitchFamily="18" charset="0"/>
              </a:rPr>
              <a:t>various </a:t>
            </a:r>
            <a:r>
              <a:rPr lang="en-US" sz="2600" dirty="0">
                <a:latin typeface="Adobe Calson Pro Blod"/>
                <a:ea typeface="Calibri" panose="020F0502020204030204" pitchFamily="34" charset="0"/>
                <a:cs typeface="Times New Roman" panose="02020603050405020304" pitchFamily="18" charset="0"/>
              </a:rPr>
              <a:t>behaviorally criterion </a:t>
            </a:r>
            <a:r>
              <a:rPr lang="en-US" sz="2600" dirty="0" smtClean="0">
                <a:latin typeface="Adobe Calson Pro Blod"/>
                <a:ea typeface="Calibri" panose="020F0502020204030204" pitchFamily="34" charset="0"/>
                <a:cs typeface="Times New Roman" panose="02020603050405020304" pitchFamily="18" charset="0"/>
              </a:rPr>
              <a:t>interviews</a:t>
            </a:r>
          </a:p>
          <a:p>
            <a:pPr lvl="0"/>
            <a:r>
              <a:rPr lang="en-US" sz="2800" b="1" i="1" dirty="0" smtClean="0">
                <a:solidFill>
                  <a:srgbClr val="FF0000"/>
                </a:solidFill>
              </a:rPr>
              <a:t>1-</a:t>
            </a:r>
            <a:r>
              <a:rPr lang="en-US" sz="2800" dirty="0" smtClean="0"/>
              <a:t> The </a:t>
            </a:r>
            <a:r>
              <a:rPr lang="en-US" sz="2800" dirty="0"/>
              <a:t>structured Interviews </a:t>
            </a:r>
            <a:endParaRPr lang="en-GB" sz="2800" dirty="0"/>
          </a:p>
          <a:p>
            <a:pPr lvl="0"/>
            <a:r>
              <a:rPr lang="en-US" sz="2800" b="1" i="1" dirty="0" smtClean="0">
                <a:solidFill>
                  <a:srgbClr val="FF0000"/>
                </a:solidFill>
              </a:rPr>
              <a:t>2- </a:t>
            </a:r>
            <a:r>
              <a:rPr lang="en-US" sz="2800" dirty="0" smtClean="0"/>
              <a:t>The competency-based </a:t>
            </a:r>
            <a:r>
              <a:rPr lang="en-US" sz="2800" dirty="0"/>
              <a:t>structured interviews </a:t>
            </a:r>
            <a:endParaRPr lang="en-GB" sz="2800" dirty="0"/>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605826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947672"/>
            <a:ext cx="2962656" cy="3945504"/>
          </a:xfrm>
          <a:prstGeom prst="rect">
            <a:avLst/>
          </a:prstGeom>
        </p:spPr>
        <p:txBody>
          <a:bodyPr wrap="square">
            <a:spAutoFit/>
          </a:bodyPr>
          <a:lstStyle/>
          <a:p>
            <a:pPr lvl="0">
              <a:lnSpc>
                <a:spcPct val="107000"/>
              </a:lnSpc>
              <a:spcAft>
                <a:spcPts val="0"/>
              </a:spcAft>
            </a:pPr>
            <a:r>
              <a:rPr lang="en-US" sz="2600" b="1" i="1" dirty="0" smtClean="0">
                <a:solidFill>
                  <a:srgbClr val="FF0000"/>
                </a:solidFill>
                <a:latin typeface="Adobe Calson Pro Blod"/>
                <a:ea typeface="Calibri" panose="020F0502020204030204" pitchFamily="34" charset="0"/>
                <a:cs typeface="Times New Roman" panose="02020603050405020304" pitchFamily="18" charset="0"/>
              </a:rPr>
              <a:t>3-</a:t>
            </a:r>
            <a:r>
              <a:rPr lang="en-US" sz="2600" dirty="0" smtClean="0">
                <a:latin typeface="Adobe Calson Pro Blod"/>
                <a:ea typeface="Calibri" panose="020F0502020204030204" pitchFamily="34" charset="0"/>
                <a:cs typeface="Times New Roman" panose="02020603050405020304" pitchFamily="18" charset="0"/>
              </a:rPr>
              <a:t> The </a:t>
            </a:r>
            <a:r>
              <a:rPr lang="en-US" sz="2600" dirty="0">
                <a:latin typeface="Adobe Calson Pro Blod"/>
                <a:ea typeface="Calibri" panose="020F0502020204030204" pitchFamily="34" charset="0"/>
                <a:cs typeface="Times New Roman" panose="02020603050405020304" pitchFamily="18" charset="0"/>
              </a:rPr>
              <a:t>behavioral </a:t>
            </a:r>
            <a:r>
              <a:rPr lang="en-US" sz="2600" dirty="0" smtClean="0">
                <a:latin typeface="Adobe Calson Pro Blod"/>
                <a:ea typeface="Calibri" panose="020F0502020204030204" pitchFamily="34" charset="0"/>
                <a:cs typeface="Times New Roman" panose="02020603050405020304" pitchFamily="18" charset="0"/>
              </a:rPr>
              <a:t>interviews</a:t>
            </a:r>
            <a:endParaRPr lang="en-GB" sz="2600" dirty="0" smtClean="0">
              <a:latin typeface="Adobe Calson Pro Blod"/>
              <a:ea typeface="Calibri" panose="020F0502020204030204" pitchFamily="34" charset="0"/>
              <a:cs typeface="Times New Roman" panose="02020603050405020304" pitchFamily="18" charset="0"/>
            </a:endParaRPr>
          </a:p>
          <a:p>
            <a:pPr lvl="0">
              <a:lnSpc>
                <a:spcPct val="107000"/>
              </a:lnSpc>
              <a:spcAft>
                <a:spcPts val="0"/>
              </a:spcAft>
            </a:pPr>
            <a:r>
              <a:rPr lang="en-GB" sz="2600" b="1" i="1" dirty="0" smtClean="0">
                <a:solidFill>
                  <a:srgbClr val="FF0000"/>
                </a:solidFill>
                <a:latin typeface="Adobe Calson Pro Blod"/>
                <a:ea typeface="Calibri" panose="020F0502020204030204" pitchFamily="34" charset="0"/>
                <a:cs typeface="Times New Roman" panose="02020603050405020304" pitchFamily="18" charset="0"/>
              </a:rPr>
              <a:t>4-</a:t>
            </a:r>
            <a:r>
              <a:rPr lang="en-GB" sz="2600" dirty="0" smtClean="0">
                <a:latin typeface="Adobe Calson Pro Blod"/>
                <a:ea typeface="Calibri" panose="020F0502020204030204" pitchFamily="34" charset="0"/>
                <a:cs typeface="Times New Roman" panose="02020603050405020304" pitchFamily="18" charset="0"/>
              </a:rPr>
              <a:t> </a:t>
            </a:r>
            <a:r>
              <a:rPr lang="en-US" sz="2600" dirty="0" smtClean="0">
                <a:latin typeface="Adobe Calson Pro Blod"/>
                <a:ea typeface="Calibri" panose="020F0502020204030204" pitchFamily="34" charset="0"/>
                <a:cs typeface="Times New Roman" panose="02020603050405020304" pitchFamily="18" charset="0"/>
              </a:rPr>
              <a:t>The </a:t>
            </a:r>
            <a:r>
              <a:rPr lang="en-US" sz="2600" dirty="0">
                <a:latin typeface="Adobe Calson Pro Blod"/>
                <a:ea typeface="Calibri" panose="020F0502020204030204" pitchFamily="34" charset="0"/>
                <a:cs typeface="Times New Roman" panose="02020603050405020304" pitchFamily="18" charset="0"/>
              </a:rPr>
              <a:t>Patterned behavioral description interviews </a:t>
            </a:r>
            <a:endParaRPr lang="en-GB" sz="2600" dirty="0" smtClean="0">
              <a:latin typeface="Adobe Calson Pro Blod"/>
              <a:ea typeface="Calibri" panose="020F0502020204030204" pitchFamily="34" charset="0"/>
              <a:cs typeface="Times New Roman" panose="02020603050405020304" pitchFamily="18" charset="0"/>
            </a:endParaRPr>
          </a:p>
          <a:p>
            <a:pPr lvl="0">
              <a:lnSpc>
                <a:spcPct val="107000"/>
              </a:lnSpc>
              <a:spcAft>
                <a:spcPts val="0"/>
              </a:spcAft>
            </a:pPr>
            <a:r>
              <a:rPr lang="en-GB" sz="2600" b="1" i="1" dirty="0" smtClean="0">
                <a:solidFill>
                  <a:srgbClr val="FF0000"/>
                </a:solidFill>
                <a:latin typeface="Adobe Calson Pro Blod"/>
                <a:ea typeface="Calibri" panose="020F0502020204030204" pitchFamily="34" charset="0"/>
                <a:cs typeface="Times New Roman" panose="02020603050405020304" pitchFamily="18" charset="0"/>
              </a:rPr>
              <a:t>5- </a:t>
            </a:r>
            <a:r>
              <a:rPr lang="en-US" sz="2600" dirty="0" smtClean="0">
                <a:latin typeface="Adobe Calson Pro Blod"/>
                <a:ea typeface="Calibri" panose="020F0502020204030204" pitchFamily="34" charset="0"/>
                <a:cs typeface="Times New Roman" panose="02020603050405020304" pitchFamily="18" charset="0"/>
              </a:rPr>
              <a:t>The </a:t>
            </a:r>
            <a:r>
              <a:rPr lang="en-US" sz="2600" dirty="0">
                <a:latin typeface="Adobe Calson Pro Blod"/>
                <a:ea typeface="Calibri" panose="020F0502020204030204" pitchFamily="34" charset="0"/>
                <a:cs typeface="Times New Roman" panose="02020603050405020304" pitchFamily="18" charset="0"/>
              </a:rPr>
              <a:t>structured behavioral interviews </a:t>
            </a:r>
            <a:endParaRPr lang="en-GB" sz="2600" dirty="0">
              <a:effectLst/>
              <a:latin typeface="Adobe Calson Pro Blo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62829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33619"/>
            <a:ext cx="2987904" cy="3517373"/>
          </a:xfrm>
          <a:prstGeom prst="rect">
            <a:avLst/>
          </a:prstGeom>
        </p:spPr>
        <p:txBody>
          <a:bodyPr wrap="square">
            <a:spAutoFit/>
          </a:bodyPr>
          <a:lstStyle/>
          <a:p>
            <a:pPr>
              <a:lnSpc>
                <a:spcPct val="107000"/>
              </a:lnSpc>
              <a:spcAft>
                <a:spcPts val="800"/>
              </a:spcAft>
            </a:pPr>
            <a:r>
              <a:rPr lang="en-US" sz="2600" dirty="0">
                <a:latin typeface="Adobe Calson Pro Blod"/>
                <a:ea typeface="Calibri" panose="020F0502020204030204" pitchFamily="34" charset="0"/>
                <a:cs typeface="Times New Roman" panose="02020603050405020304" pitchFamily="18" charset="0"/>
              </a:rPr>
              <a:t>As far as we are concerned, these are essentially the same </a:t>
            </a:r>
            <a:r>
              <a:rPr lang="en-US" sz="2600" dirty="0" smtClean="0">
                <a:latin typeface="Adobe Calson Pro Blod"/>
                <a:ea typeface="Calibri" panose="020F0502020204030204" pitchFamily="34" charset="0"/>
                <a:cs typeface="Times New Roman" panose="02020603050405020304" pitchFamily="18" charset="0"/>
              </a:rPr>
              <a:t>process</a:t>
            </a:r>
            <a:r>
              <a:rPr lang="en-GB" sz="2600" dirty="0" smtClean="0">
                <a:latin typeface="Adobe Calson Pro Blod"/>
                <a:ea typeface="Calibri" panose="020F0502020204030204" pitchFamily="34" charset="0"/>
                <a:cs typeface="Times New Roman" panose="02020603050405020304" pitchFamily="18" charset="0"/>
              </a:rPr>
              <a:t>. </a:t>
            </a:r>
            <a:r>
              <a:rPr lang="en-US" sz="2600" dirty="0" smtClean="0">
                <a:latin typeface="Adobe Calson Pro Blod"/>
                <a:ea typeface="Calibri" panose="020F0502020204030204" pitchFamily="34" charset="0"/>
                <a:cs typeface="Times New Roman" panose="02020603050405020304" pitchFamily="18" charset="0"/>
              </a:rPr>
              <a:t>To </a:t>
            </a:r>
            <a:r>
              <a:rPr lang="en-US" sz="2600" dirty="0">
                <a:latin typeface="Adobe Calson Pro Blod"/>
                <a:ea typeface="Calibri" panose="020F0502020204030204" pitchFamily="34" charset="0"/>
                <a:cs typeface="Times New Roman" panose="02020603050405020304" pitchFamily="18" charset="0"/>
              </a:rPr>
              <a:t>simplify the picture somewhat, let’s make some clear distinctions </a:t>
            </a:r>
            <a:endParaRPr lang="en-GB" sz="2600" dirty="0">
              <a:effectLst/>
              <a:latin typeface="Adobe Calson Pro Blo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021892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932080"/>
            <a:ext cx="2962656" cy="4048096"/>
          </a:xfrm>
          <a:prstGeom prst="rect">
            <a:avLst/>
          </a:prstGeom>
        </p:spPr>
        <p:txBody>
          <a:bodyPr wrap="square">
            <a:spAutoFit/>
          </a:bodyPr>
          <a:lstStyle/>
          <a:p>
            <a:pPr>
              <a:lnSpc>
                <a:spcPct val="107000"/>
              </a:lnSpc>
              <a:spcAft>
                <a:spcPts val="800"/>
              </a:spcAft>
            </a:pPr>
            <a:r>
              <a:rPr lang="en-US" sz="2600" dirty="0">
                <a:latin typeface="Adobe Calson Pro Blod"/>
                <a:ea typeface="Calibri" panose="020F0502020204030204" pitchFamily="34" charset="0"/>
                <a:cs typeface="Times New Roman" panose="02020603050405020304" pitchFamily="18" charset="0"/>
              </a:rPr>
              <a:t>We shall discuss the interview under the following </a:t>
            </a:r>
            <a:r>
              <a:rPr lang="en-US" sz="2600" dirty="0" smtClean="0">
                <a:latin typeface="Adobe Calson Pro Blod"/>
                <a:ea typeface="Calibri" panose="020F0502020204030204" pitchFamily="34" charset="0"/>
                <a:cs typeface="Times New Roman" panose="02020603050405020304" pitchFamily="18" charset="0"/>
              </a:rPr>
              <a:t>headings:</a:t>
            </a:r>
            <a:endParaRPr lang="en-GB" sz="2600" dirty="0">
              <a:latin typeface="Adobe Calson Pro Blod"/>
              <a:ea typeface="Calibri" panose="020F0502020204030204" pitchFamily="34" charset="0"/>
              <a:cs typeface="Times New Roman" panose="02020603050405020304" pitchFamily="18" charset="0"/>
            </a:endParaRPr>
          </a:p>
          <a:p>
            <a:pPr lvl="0">
              <a:lnSpc>
                <a:spcPct val="107000"/>
              </a:lnSpc>
              <a:spcAft>
                <a:spcPts val="0"/>
              </a:spcAft>
            </a:pPr>
            <a:r>
              <a:rPr lang="en-US" sz="2600" b="1" i="1" dirty="0" smtClean="0">
                <a:solidFill>
                  <a:srgbClr val="FF0000"/>
                </a:solidFill>
                <a:latin typeface="Adobe Calson Pro Blod"/>
                <a:ea typeface="Calibri" panose="020F0502020204030204" pitchFamily="34" charset="0"/>
                <a:cs typeface="Times New Roman" panose="02020603050405020304" pitchFamily="18" charset="0"/>
              </a:rPr>
              <a:t>1- </a:t>
            </a:r>
            <a:r>
              <a:rPr lang="en-US" sz="2600" dirty="0" smtClean="0">
                <a:latin typeface="Adobe Calson Pro Blod"/>
                <a:ea typeface="Calibri" panose="020F0502020204030204" pitchFamily="34" charset="0"/>
                <a:cs typeface="Times New Roman" panose="02020603050405020304" pitchFamily="18" charset="0"/>
              </a:rPr>
              <a:t>The </a:t>
            </a:r>
            <a:r>
              <a:rPr lang="en-US" sz="2600" dirty="0">
                <a:latin typeface="Adobe Calson Pro Blod"/>
                <a:ea typeface="Calibri" panose="020F0502020204030204" pitchFamily="34" charset="0"/>
                <a:cs typeface="Times New Roman" panose="02020603050405020304" pitchFamily="18" charset="0"/>
              </a:rPr>
              <a:t>purpose of the </a:t>
            </a:r>
            <a:r>
              <a:rPr lang="en-US" sz="2600" dirty="0" smtClean="0">
                <a:latin typeface="Adobe Calson Pro Blod"/>
                <a:ea typeface="Calibri" panose="020F0502020204030204" pitchFamily="34" charset="0"/>
                <a:cs typeface="Times New Roman" panose="02020603050405020304" pitchFamily="18" charset="0"/>
              </a:rPr>
              <a:t>interview</a:t>
            </a:r>
            <a:endParaRPr lang="en-GB" sz="2600" dirty="0" smtClean="0">
              <a:latin typeface="Adobe Calson Pro Blod"/>
              <a:ea typeface="Calibri" panose="020F0502020204030204" pitchFamily="34" charset="0"/>
              <a:cs typeface="Times New Roman" panose="02020603050405020304" pitchFamily="18" charset="0"/>
            </a:endParaRPr>
          </a:p>
          <a:p>
            <a:pPr lvl="0">
              <a:lnSpc>
                <a:spcPct val="107000"/>
              </a:lnSpc>
              <a:spcAft>
                <a:spcPts val="0"/>
              </a:spcAft>
            </a:pPr>
            <a:r>
              <a:rPr lang="en-GB" sz="2600" b="1" i="1" dirty="0" smtClean="0">
                <a:solidFill>
                  <a:srgbClr val="FF0000"/>
                </a:solidFill>
                <a:latin typeface="Adobe Calson Pro Blod"/>
                <a:ea typeface="Calibri" panose="020F0502020204030204" pitchFamily="34" charset="0"/>
                <a:cs typeface="Times New Roman" panose="02020603050405020304" pitchFamily="18" charset="0"/>
              </a:rPr>
              <a:t>2-</a:t>
            </a:r>
            <a:r>
              <a:rPr lang="en-GB" sz="2600" dirty="0" smtClean="0">
                <a:latin typeface="Adobe Calson Pro Blod"/>
                <a:ea typeface="Calibri" panose="020F0502020204030204" pitchFamily="34" charset="0"/>
                <a:cs typeface="Times New Roman" panose="02020603050405020304" pitchFamily="18" charset="0"/>
              </a:rPr>
              <a:t> </a:t>
            </a:r>
            <a:r>
              <a:rPr lang="en-US" sz="2600" dirty="0" smtClean="0">
                <a:latin typeface="Adobe Calson Pro Blod"/>
                <a:ea typeface="Calibri" panose="020F0502020204030204" pitchFamily="34" charset="0"/>
                <a:cs typeface="Times New Roman" panose="02020603050405020304" pitchFamily="18" charset="0"/>
              </a:rPr>
              <a:t>Structured </a:t>
            </a:r>
            <a:r>
              <a:rPr lang="en-US" sz="2600" dirty="0">
                <a:latin typeface="Adobe Calson Pro Blod"/>
                <a:ea typeface="Calibri" panose="020F0502020204030204" pitchFamily="34" charset="0"/>
                <a:cs typeface="Times New Roman" panose="02020603050405020304" pitchFamily="18" charset="0"/>
              </a:rPr>
              <a:t>vs Unstructured interview</a:t>
            </a:r>
            <a:endParaRPr lang="en-GB" sz="2600" dirty="0">
              <a:effectLst/>
              <a:latin typeface="Adobe Calson Pro Blo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575909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759640"/>
            <a:ext cx="2962656" cy="2232984"/>
          </a:xfrm>
          <a:prstGeom prst="rect">
            <a:avLst/>
          </a:prstGeom>
        </p:spPr>
        <p:txBody>
          <a:bodyPr wrap="square">
            <a:spAutoFit/>
          </a:bodyPr>
          <a:lstStyle/>
          <a:p>
            <a:pPr lvl="0">
              <a:lnSpc>
                <a:spcPct val="107000"/>
              </a:lnSpc>
              <a:spcAft>
                <a:spcPts val="0"/>
              </a:spcAft>
            </a:pPr>
            <a:r>
              <a:rPr lang="en-US" sz="2600" b="1" i="1" dirty="0" smtClean="0">
                <a:solidFill>
                  <a:srgbClr val="FF0000"/>
                </a:solidFill>
                <a:latin typeface="Adobe Calson Pro Blod"/>
                <a:ea typeface="Calibri" panose="020F0502020204030204" pitchFamily="34" charset="0"/>
                <a:cs typeface="Times New Roman" panose="02020603050405020304" pitchFamily="18" charset="0"/>
              </a:rPr>
              <a:t>3- </a:t>
            </a:r>
            <a:r>
              <a:rPr lang="en-US" sz="2600" dirty="0" smtClean="0">
                <a:latin typeface="Adobe Calson Pro Blod"/>
                <a:ea typeface="Calibri" panose="020F0502020204030204" pitchFamily="34" charset="0"/>
                <a:cs typeface="Times New Roman" panose="02020603050405020304" pitchFamily="18" charset="0"/>
              </a:rPr>
              <a:t>Three </a:t>
            </a:r>
            <a:r>
              <a:rPr lang="en-US" sz="2600" dirty="0">
                <a:latin typeface="Adobe Calson Pro Blod"/>
                <a:ea typeface="Calibri" panose="020F0502020204030204" pitchFamily="34" charset="0"/>
                <a:cs typeface="Times New Roman" panose="02020603050405020304" pitchFamily="18" charset="0"/>
              </a:rPr>
              <a:t>types of structured </a:t>
            </a:r>
            <a:r>
              <a:rPr lang="en-US" sz="2600" dirty="0" smtClean="0">
                <a:latin typeface="Adobe Calson Pro Blod"/>
                <a:ea typeface="Calibri" panose="020F0502020204030204" pitchFamily="34" charset="0"/>
                <a:cs typeface="Times New Roman" panose="02020603050405020304" pitchFamily="18" charset="0"/>
              </a:rPr>
              <a:t>interviews</a:t>
            </a:r>
            <a:endParaRPr lang="en-GB" sz="2600" dirty="0" smtClean="0">
              <a:latin typeface="Adobe Calson Pro Blod"/>
              <a:ea typeface="Calibri" panose="020F0502020204030204" pitchFamily="34" charset="0"/>
              <a:cs typeface="Times New Roman" panose="02020603050405020304" pitchFamily="18" charset="0"/>
            </a:endParaRPr>
          </a:p>
          <a:p>
            <a:pPr lvl="0">
              <a:lnSpc>
                <a:spcPct val="107000"/>
              </a:lnSpc>
              <a:spcAft>
                <a:spcPts val="0"/>
              </a:spcAft>
            </a:pPr>
            <a:r>
              <a:rPr lang="en-GB" sz="2600" b="1" i="1" dirty="0" smtClean="0">
                <a:solidFill>
                  <a:srgbClr val="FF0000"/>
                </a:solidFill>
                <a:latin typeface="Adobe Calson Pro Blod"/>
                <a:ea typeface="Calibri" panose="020F0502020204030204" pitchFamily="34" charset="0"/>
                <a:cs typeface="Times New Roman" panose="02020603050405020304" pitchFamily="18" charset="0"/>
              </a:rPr>
              <a:t>4- </a:t>
            </a:r>
            <a:r>
              <a:rPr lang="en-US" sz="2600" dirty="0" smtClean="0">
                <a:latin typeface="Adobe Calson Pro Blod"/>
                <a:ea typeface="Calibri" panose="020F0502020204030204" pitchFamily="34" charset="0"/>
                <a:cs typeface="Times New Roman" panose="02020603050405020304" pitchFamily="18" charset="0"/>
              </a:rPr>
              <a:t>Technology </a:t>
            </a:r>
            <a:r>
              <a:rPr lang="en-US" sz="2600" dirty="0">
                <a:latin typeface="Adobe Calson Pro Blod"/>
                <a:ea typeface="Calibri" panose="020F0502020204030204" pitchFamily="34" charset="0"/>
                <a:cs typeface="Times New Roman" panose="02020603050405020304" pitchFamily="18" charset="0"/>
              </a:rPr>
              <a:t>format</a:t>
            </a:r>
            <a:endParaRPr lang="en-GB" sz="2600" dirty="0">
              <a:effectLst/>
              <a:latin typeface="Adobe Calson Pro Blod"/>
              <a:ea typeface="Calibri" panose="020F0502020204030204" pitchFamily="34" charset="0"/>
              <a:cs typeface="Times New Roman" panose="02020603050405020304" pitchFamily="18" charset="0"/>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905327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Competency-based Interviewing 2</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198239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947672"/>
            <a:ext cx="2962656" cy="3970318"/>
          </a:xfrm>
          <a:prstGeom prst="rect">
            <a:avLst/>
          </a:prstGeom>
        </p:spPr>
        <p:txBody>
          <a:bodyPr wrap="square">
            <a:spAutoFit/>
          </a:bodyPr>
          <a:lstStyle/>
          <a:p>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The Purpose of the </a:t>
            </a:r>
            <a:r>
              <a:rPr lang="en-US" sz="28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interview</a:t>
            </a:r>
          </a:p>
          <a:p>
            <a:r>
              <a:rPr lang="en-US" sz="2800" dirty="0">
                <a:latin typeface="Adobe Calson Pro Blod"/>
              </a:rPr>
              <a:t>Different types of the interview can be used at different stages of the recruitment for different </a:t>
            </a:r>
            <a:r>
              <a:rPr lang="en-US" sz="2800" dirty="0" smtClean="0">
                <a:latin typeface="Adobe Calson Pro Blod"/>
              </a:rPr>
              <a:t>purposes. </a:t>
            </a:r>
            <a:endParaRPr lang="en-GB" sz="2800" b="1" dirty="0">
              <a:solidFill>
                <a:srgbClr val="C00000"/>
              </a:solidFill>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031503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558897"/>
            <a:ext cx="2962656" cy="4585871"/>
          </a:xfrm>
          <a:prstGeom prst="rect">
            <a:avLst/>
          </a:prstGeom>
        </p:spPr>
        <p:txBody>
          <a:bodyPr wrap="square">
            <a:spAutoFit/>
          </a:bodyPr>
          <a:lstStyle/>
          <a:p>
            <a:r>
              <a:rPr lang="en-GB" sz="2800" b="1" dirty="0">
                <a:solidFill>
                  <a:srgbClr val="C00000"/>
                </a:solidFill>
                <a:latin typeface="Cambria" panose="02040503050406030204" pitchFamily="18" charset="0"/>
              </a:rPr>
              <a:t>Questions About Growth </a:t>
            </a:r>
            <a:r>
              <a:rPr lang="en-GB" sz="2800" b="1" dirty="0" smtClean="0">
                <a:solidFill>
                  <a:srgbClr val="C00000"/>
                </a:solidFill>
                <a:latin typeface="Cambria" panose="02040503050406030204" pitchFamily="18" charset="0"/>
              </a:rPr>
              <a:t>Opportunities</a:t>
            </a:r>
          </a:p>
          <a:p>
            <a:r>
              <a:rPr lang="en-US" sz="2600" b="1" i="1" dirty="0" smtClean="0">
                <a:solidFill>
                  <a:srgbClr val="FF0000"/>
                </a:solidFill>
                <a:latin typeface="Adobe Calson Pro Blod"/>
              </a:rPr>
              <a:t>1-</a:t>
            </a:r>
            <a:r>
              <a:rPr lang="en-US" sz="2600" dirty="0" smtClean="0">
                <a:latin typeface="Adobe Calson Pro Blod"/>
              </a:rPr>
              <a:t> ‘‘</a:t>
            </a:r>
            <a:r>
              <a:rPr lang="en-US" sz="2600" dirty="0">
                <a:latin typeface="Adobe Calson Pro Blod"/>
              </a:rPr>
              <a:t>What are the characteristics of employees who advance in this company?’’</a:t>
            </a:r>
          </a:p>
          <a:p>
            <a:r>
              <a:rPr lang="en-US" sz="2600" b="1" i="1" dirty="0" smtClean="0">
                <a:solidFill>
                  <a:srgbClr val="FF0000"/>
                </a:solidFill>
                <a:latin typeface="Adobe Calson Pro Blod"/>
              </a:rPr>
              <a:t>2- </a:t>
            </a:r>
            <a:r>
              <a:rPr lang="en-US" sz="2600" dirty="0" smtClean="0">
                <a:latin typeface="Adobe Calson Pro Blod"/>
              </a:rPr>
              <a:t>‘‘</a:t>
            </a:r>
            <a:r>
              <a:rPr lang="en-US" sz="2600" dirty="0">
                <a:latin typeface="Adobe Calson Pro Blod"/>
              </a:rPr>
              <a:t>Is there a structured career path for this job?’’</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Planning Basic Questions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437217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377857"/>
            <a:ext cx="2962656" cy="3108543"/>
          </a:xfrm>
          <a:prstGeom prst="rect">
            <a:avLst/>
          </a:prstGeom>
        </p:spPr>
        <p:txBody>
          <a:bodyPr wrap="square">
            <a:spAutoFit/>
          </a:bodyPr>
          <a:lstStyle/>
          <a:p>
            <a:r>
              <a:rPr lang="en-US" sz="2800" dirty="0">
                <a:latin typeface="Adobe Calson Pro Blod"/>
              </a:rPr>
              <a:t>T</a:t>
            </a:r>
            <a:r>
              <a:rPr lang="en-US" sz="2800" dirty="0" smtClean="0">
                <a:latin typeface="Adobe Calson Pro Blod"/>
              </a:rPr>
              <a:t>here are </a:t>
            </a:r>
            <a:r>
              <a:rPr lang="en-US" sz="2800" dirty="0">
                <a:latin typeface="Adobe Calson Pro Blod"/>
              </a:rPr>
              <a:t>three purpose that interviews can </a:t>
            </a:r>
            <a:r>
              <a:rPr lang="en-US" sz="2800" dirty="0" smtClean="0">
                <a:latin typeface="Adobe Calson Pro Blod"/>
              </a:rPr>
              <a:t>serve </a:t>
            </a:r>
            <a:r>
              <a:rPr lang="en-US" sz="2800" dirty="0">
                <a:latin typeface="Adobe Calson Pro Blod"/>
              </a:rPr>
              <a:t>in the recruitment and selection process</a:t>
            </a:r>
            <a:r>
              <a:rPr lang="en-US" sz="2800" dirty="0" smtClean="0">
                <a:latin typeface="Adobe Calson Pro Blod"/>
              </a:rPr>
              <a:t>.</a:t>
            </a:r>
            <a:endParaRPr lang="en-GB" sz="28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323088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397156"/>
            <a:ext cx="2962656" cy="3089244"/>
          </a:xfrm>
          <a:prstGeom prst="rect">
            <a:avLst/>
          </a:prstGeom>
        </p:spPr>
        <p:txBody>
          <a:bodyPr wrap="square">
            <a:spAutoFit/>
          </a:bodyPr>
          <a:lstStyle/>
          <a:p>
            <a:pPr marL="342900" lvl="0" indent="-342900">
              <a:lnSpc>
                <a:spcPct val="107000"/>
              </a:lnSpc>
              <a:spcAft>
                <a:spcPts val="0"/>
              </a:spcAft>
              <a:buFont typeface="Symbol" panose="05050102010706020507" pitchFamily="18" charset="2"/>
              <a:buChar char=""/>
            </a:pPr>
            <a:r>
              <a:rPr lang="en-US" sz="2600" dirty="0">
                <a:latin typeface="Adobe Calson Pro Blod"/>
                <a:ea typeface="Calibri" panose="020F0502020204030204" pitchFamily="34" charset="0"/>
                <a:cs typeface="Times New Roman" panose="02020603050405020304" pitchFamily="18" charset="0"/>
              </a:rPr>
              <a:t>Initial screening </a:t>
            </a:r>
            <a:endParaRPr lang="en-GB" sz="2600" dirty="0">
              <a:latin typeface="Adobe Calson Pro Blod"/>
              <a:ea typeface="Calibri" panose="020F0502020204030204" pitchFamily="34" charset="0"/>
              <a:cs typeface="Times New Roman" panose="02020603050405020304" pitchFamily="18" charset="0"/>
            </a:endParaRPr>
          </a:p>
          <a:p>
            <a:pPr marL="342900" lvl="0" indent="-342900">
              <a:lnSpc>
                <a:spcPct val="107000"/>
              </a:lnSpc>
              <a:spcAft>
                <a:spcPts val="0"/>
              </a:spcAft>
              <a:buFont typeface="Symbol" panose="05050102010706020507" pitchFamily="18" charset="2"/>
              <a:buChar char=""/>
            </a:pPr>
            <a:r>
              <a:rPr lang="en-US" sz="2600" dirty="0">
                <a:latin typeface="Adobe Calson Pro Blod"/>
                <a:ea typeface="Calibri" panose="020F0502020204030204" pitchFamily="34" charset="0"/>
                <a:cs typeface="Times New Roman" panose="02020603050405020304" pitchFamily="18" charset="0"/>
              </a:rPr>
              <a:t>Further screening/ in-depth assessment</a:t>
            </a:r>
            <a:endParaRPr lang="en-GB" sz="2600" dirty="0">
              <a:latin typeface="Adobe Calson Pro Blod"/>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US" sz="2600" dirty="0">
                <a:latin typeface="Adobe Calson Pro Blod"/>
                <a:ea typeface="Calibri" panose="020F0502020204030204" pitchFamily="34" charset="0"/>
                <a:cs typeface="Times New Roman" panose="02020603050405020304" pitchFamily="18" charset="0"/>
              </a:rPr>
              <a:t>Information giving /PR</a:t>
            </a:r>
            <a:endParaRPr lang="en-GB" sz="2600" dirty="0">
              <a:effectLst/>
              <a:latin typeface="Adobe Calson Pro Blo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316895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r>
              <a:rPr lang="en-US" sz="2600" dirty="0">
                <a:latin typeface="Adobe Calson Pro Blod"/>
                <a:ea typeface="Calibri" panose="020F0502020204030204" pitchFamily="34" charset="0"/>
                <a:cs typeface="Times New Roman" panose="02020603050405020304" pitchFamily="18" charset="0"/>
              </a:rPr>
              <a:t>Some </a:t>
            </a:r>
            <a:r>
              <a:rPr lang="en-US" sz="2600" dirty="0" smtClean="0">
                <a:latin typeface="Adobe Calson Pro Blod"/>
                <a:ea typeface="Calibri" panose="020F0502020204030204" pitchFamily="34" charset="0"/>
                <a:cs typeface="Times New Roman" panose="02020603050405020304" pitchFamily="18" charset="0"/>
              </a:rPr>
              <a:t>firms </a:t>
            </a:r>
            <a:r>
              <a:rPr lang="en-US" sz="2600" dirty="0">
                <a:latin typeface="Adobe Calson Pro Blod"/>
                <a:ea typeface="Calibri" panose="020F0502020204030204" pitchFamily="34" charset="0"/>
                <a:cs typeface="Times New Roman" panose="02020603050405020304" pitchFamily="18" charset="0"/>
              </a:rPr>
              <a:t>can use interviews as an initial screening of candidates. When there is a large volume of candidates, this may even be done over </a:t>
            </a:r>
            <a:r>
              <a:rPr lang="en-US" sz="2600" dirty="0" smtClean="0">
                <a:latin typeface="Adobe Calson Pro Blod"/>
                <a:ea typeface="Calibri" panose="020F0502020204030204" pitchFamily="34" charset="0"/>
                <a:cs typeface="Times New Roman" panose="02020603050405020304" pitchFamily="18" charset="0"/>
              </a:rPr>
              <a:t>the telephone</a:t>
            </a:r>
            <a:r>
              <a:rPr lang="en-US" sz="2600" dirty="0">
                <a:latin typeface="Adobe Calson Pro Blod"/>
                <a:ea typeface="Calibri" panose="020F0502020204030204" pitchFamily="34" charset="0"/>
                <a:cs typeface="Times New Roman" panose="02020603050405020304" pitchFamily="18" charset="0"/>
              </a:rPr>
              <a:t>.</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826575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097899"/>
            <a:ext cx="2962656" cy="5293757"/>
          </a:xfrm>
          <a:prstGeom prst="rect">
            <a:avLst/>
          </a:prstGeom>
        </p:spPr>
        <p:txBody>
          <a:bodyPr wrap="square">
            <a:spAutoFit/>
          </a:bodyPr>
          <a:lstStyle/>
          <a:p>
            <a:r>
              <a:rPr lang="en-US" sz="2600" dirty="0" smtClean="0">
                <a:latin typeface="Adobe Calson Pro Blod"/>
                <a:ea typeface="Calibri" panose="020F0502020204030204" pitchFamily="34" charset="0"/>
                <a:cs typeface="Times New Roman" panose="02020603050405020304" pitchFamily="18" charset="0"/>
              </a:rPr>
              <a:t>One of the survey </a:t>
            </a:r>
            <a:r>
              <a:rPr lang="en-US" sz="2600" dirty="0">
                <a:latin typeface="Adobe Calson Pro Blod"/>
                <a:ea typeface="Calibri" panose="020F0502020204030204" pitchFamily="34" charset="0"/>
                <a:cs typeface="Times New Roman" panose="02020603050405020304" pitchFamily="18" charset="0"/>
              </a:rPr>
              <a:t>confirms that the telephone screening is most likely to be used by large volume recruiters it is however on the increase thirty-five percent of the current users have introduced it in the past two </a:t>
            </a:r>
            <a:r>
              <a:rPr lang="en-US" sz="2600" dirty="0" smtClean="0">
                <a:latin typeface="Adobe Calson Pro Blod"/>
                <a:ea typeface="Calibri" panose="020F0502020204030204" pitchFamily="34" charset="0"/>
                <a:cs typeface="Times New Roman" panose="02020603050405020304" pitchFamily="18" charset="0"/>
              </a:rPr>
              <a:t>years.</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758614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39969"/>
            <a:ext cx="2962656" cy="3693319"/>
          </a:xfrm>
          <a:prstGeom prst="rect">
            <a:avLst/>
          </a:prstGeom>
        </p:spPr>
        <p:txBody>
          <a:bodyPr wrap="square">
            <a:spAutoFit/>
          </a:bodyPr>
          <a:lstStyle/>
          <a:p>
            <a:r>
              <a:rPr lang="en-US" sz="2600" dirty="0">
                <a:latin typeface="Adobe Calson Pro Blod"/>
                <a:ea typeface="Calibri" panose="020F0502020204030204" pitchFamily="34" charset="0"/>
                <a:cs typeface="Times New Roman" panose="02020603050405020304" pitchFamily="18" charset="0"/>
              </a:rPr>
              <a:t>University campus interviews are an example where further screening might be done using an interview, at this stage there are fewer </a:t>
            </a:r>
            <a:r>
              <a:rPr lang="en-US" sz="2600" dirty="0" smtClean="0">
                <a:latin typeface="Adobe Calson Pro Blod"/>
                <a:ea typeface="Calibri" panose="020F0502020204030204" pitchFamily="34" charset="0"/>
                <a:cs typeface="Times New Roman" panose="02020603050405020304" pitchFamily="18" charset="0"/>
              </a:rPr>
              <a:t>candidates…</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596720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359152"/>
            <a:ext cx="2962656" cy="2893100"/>
          </a:xfrm>
          <a:prstGeom prst="rect">
            <a:avLst/>
          </a:prstGeom>
        </p:spPr>
        <p:txBody>
          <a:bodyPr wrap="square">
            <a:spAutoFit/>
          </a:bodyPr>
          <a:lstStyle/>
          <a:p>
            <a:r>
              <a:rPr lang="en-US" sz="2600" dirty="0" smtClean="0">
                <a:latin typeface="Adobe Calson Pro Blod"/>
                <a:ea typeface="Calibri" panose="020F0502020204030204" pitchFamily="34" charset="0"/>
                <a:cs typeface="Times New Roman" panose="02020603050405020304" pitchFamily="18" charset="0"/>
              </a:rPr>
              <a:t>… initial </a:t>
            </a:r>
            <a:r>
              <a:rPr lang="en-US" sz="2600" dirty="0">
                <a:latin typeface="Adobe Calson Pro Blod"/>
                <a:ea typeface="Calibri" panose="020F0502020204030204" pitchFamily="34" charset="0"/>
                <a:cs typeface="Times New Roman" panose="02020603050405020304" pitchFamily="18" charset="0"/>
              </a:rPr>
              <a:t>screening have been accomplished previously by telephone interview or application form.</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502636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12264"/>
            <a:ext cx="2962656" cy="3486275"/>
          </a:xfrm>
          <a:prstGeom prst="rect">
            <a:avLst/>
          </a:prstGeom>
        </p:spPr>
        <p:txBody>
          <a:bodyPr wrap="square">
            <a:spAutoFit/>
          </a:bodyPr>
          <a:lstStyle/>
          <a:p>
            <a:pPr>
              <a:lnSpc>
                <a:spcPct val="107000"/>
              </a:lnSpc>
              <a:spcAft>
                <a:spcPts val="800"/>
              </a:spcAft>
            </a:pPr>
            <a:r>
              <a:rPr lang="en-US" sz="2600" dirty="0">
                <a:latin typeface="Adobe Calson Pro Blod"/>
                <a:ea typeface="Calibri" panose="020F0502020204030204" pitchFamily="34" charset="0"/>
                <a:cs typeface="Times New Roman" panose="02020603050405020304" pitchFamily="18" charset="0"/>
              </a:rPr>
              <a:t>Such interview usually takes about 45 minutes and allow information to be collected on a small number of </a:t>
            </a:r>
            <a:r>
              <a:rPr lang="en-US" sz="2600" dirty="0" smtClean="0">
                <a:latin typeface="Adobe Calson Pro Blod"/>
                <a:ea typeface="Calibri" panose="020F0502020204030204" pitchFamily="34" charset="0"/>
                <a:cs typeface="Times New Roman" panose="02020603050405020304" pitchFamily="18" charset="0"/>
              </a:rPr>
              <a:t>competencies……</a:t>
            </a:r>
            <a:endParaRPr lang="en-GB" sz="2600" dirty="0">
              <a:effectLst/>
              <a:latin typeface="Adobe Calson Pro Blo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806016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359152"/>
            <a:ext cx="2962656" cy="3058145"/>
          </a:xfrm>
          <a:prstGeom prst="rect">
            <a:avLst/>
          </a:prstGeom>
        </p:spPr>
        <p:txBody>
          <a:bodyPr wrap="square">
            <a:spAutoFit/>
          </a:bodyPr>
          <a:lstStyle/>
          <a:p>
            <a:pPr>
              <a:lnSpc>
                <a:spcPct val="107000"/>
              </a:lnSpc>
              <a:spcAft>
                <a:spcPts val="800"/>
              </a:spcAft>
            </a:pPr>
            <a:r>
              <a:rPr lang="en-US" sz="2600" dirty="0" smtClean="0">
                <a:latin typeface="Adobe Calson Pro Blod"/>
                <a:ea typeface="Calibri" panose="020F0502020204030204" pitchFamily="34" charset="0"/>
                <a:cs typeface="Times New Roman" panose="02020603050405020304" pitchFamily="18" charset="0"/>
              </a:rPr>
              <a:t>……</a:t>
            </a:r>
            <a:r>
              <a:rPr lang="en-US" sz="2600" dirty="0">
                <a:latin typeface="Adobe Calson Pro Blod"/>
                <a:ea typeface="Calibri" panose="020F0502020204030204" pitchFamily="34" charset="0"/>
                <a:cs typeface="Times New Roman" panose="02020603050405020304" pitchFamily="18" charset="0"/>
              </a:rPr>
              <a:t>P</a:t>
            </a:r>
            <a:r>
              <a:rPr lang="en-US" sz="2600" dirty="0" smtClean="0">
                <a:latin typeface="Adobe Calson Pro Blod"/>
                <a:ea typeface="Calibri" panose="020F0502020204030204" pitchFamily="34" charset="0"/>
                <a:cs typeface="Times New Roman" panose="02020603050405020304" pitchFamily="18" charset="0"/>
              </a:rPr>
              <a:t>erhaps </a:t>
            </a:r>
            <a:r>
              <a:rPr lang="en-US" sz="2600" dirty="0">
                <a:latin typeface="Adobe Calson Pro Blod"/>
                <a:ea typeface="Calibri" panose="020F0502020204030204" pitchFamily="34" charset="0"/>
                <a:cs typeface="Times New Roman" panose="02020603050405020304" pitchFamily="18" charset="0"/>
              </a:rPr>
              <a:t>those identified through research as the most critical or as the most difficult to develop further.</a:t>
            </a:r>
            <a:endParaRPr lang="en-GB" sz="2600" dirty="0">
              <a:effectLst/>
              <a:latin typeface="Adobe Calson Pro Blo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139911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r>
              <a:rPr lang="en-US" sz="2600" dirty="0">
                <a:latin typeface="Adobe Calson Pro Blod"/>
                <a:ea typeface="Calibri" panose="020F0502020204030204" pitchFamily="34" charset="0"/>
                <a:cs typeface="Times New Roman" panose="02020603050405020304" pitchFamily="18" charset="0"/>
              </a:rPr>
              <a:t>Information giving is most likely to occur at second interview or at an assessment </a:t>
            </a:r>
            <a:r>
              <a:rPr lang="en-US" sz="2600" dirty="0" smtClean="0">
                <a:latin typeface="Adobe Calson Pro Blod"/>
                <a:ea typeface="Calibri" panose="020F0502020204030204" pitchFamily="34" charset="0"/>
                <a:cs typeface="Times New Roman" panose="02020603050405020304" pitchFamily="18" charset="0"/>
              </a:rPr>
              <a:t>center. </a:t>
            </a:r>
            <a:r>
              <a:rPr lang="en-US" sz="2600" dirty="0">
                <a:latin typeface="Adobe Calson Pro Blod"/>
                <a:ea typeface="Calibri" panose="020F0502020204030204" pitchFamily="34" charset="0"/>
                <a:cs typeface="Times New Roman" panose="02020603050405020304" pitchFamily="18" charset="0"/>
              </a:rPr>
              <a:t>It may seem odd to be talking </a:t>
            </a:r>
            <a:r>
              <a:rPr lang="en-US" sz="2600" dirty="0" smtClean="0">
                <a:latin typeface="Adobe Calson Pro Blod"/>
                <a:ea typeface="Calibri" panose="020F0502020204030204" pitchFamily="34" charset="0"/>
                <a:cs typeface="Times New Roman" panose="02020603050405020304" pitchFamily="18" charset="0"/>
              </a:rPr>
              <a:t>about </a:t>
            </a:r>
            <a:r>
              <a:rPr lang="en-US" sz="2600" dirty="0">
                <a:latin typeface="Adobe Calson Pro Blod"/>
                <a:ea typeface="Calibri" panose="020F0502020204030204" pitchFamily="34" charset="0"/>
                <a:cs typeface="Times New Roman" panose="02020603050405020304" pitchFamily="18" charset="0"/>
              </a:rPr>
              <a:t>an interview as information giving </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91670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428708"/>
            <a:ext cx="2962656" cy="2893100"/>
          </a:xfrm>
          <a:prstGeom prst="rect">
            <a:avLst/>
          </a:prstGeom>
        </p:spPr>
        <p:txBody>
          <a:bodyPr wrap="square">
            <a:spAutoFit/>
          </a:bodyPr>
          <a:lstStyle/>
          <a:p>
            <a:r>
              <a:rPr lang="en-US" sz="2600" dirty="0" smtClean="0">
                <a:latin typeface="Adobe Calson Pro Blod"/>
                <a:ea typeface="Calibri" panose="020F0502020204030204" pitchFamily="34" charset="0"/>
                <a:cs typeface="Times New Roman" panose="02020603050405020304" pitchFamily="18" charset="0"/>
              </a:rPr>
              <a:t>There are some radical ideas </a:t>
            </a:r>
            <a:r>
              <a:rPr lang="en-US" sz="2600" dirty="0">
                <a:latin typeface="Adobe Calson Pro Blod"/>
                <a:ea typeface="Calibri" panose="020F0502020204030204" pitchFamily="34" charset="0"/>
                <a:cs typeface="Times New Roman" panose="02020603050405020304" pitchFamily="18" charset="0"/>
              </a:rPr>
              <a:t>that the interview should be removed from the front line of selection </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956819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15713"/>
            <a:ext cx="3127248" cy="4893647"/>
          </a:xfrm>
          <a:prstGeom prst="rect">
            <a:avLst/>
          </a:prstGeom>
        </p:spPr>
        <p:txBody>
          <a:bodyPr wrap="square">
            <a:spAutoFit/>
          </a:bodyPr>
          <a:lstStyle/>
          <a:p>
            <a:r>
              <a:rPr lang="en-US" sz="2400" b="1" i="1" dirty="0" smtClean="0">
                <a:solidFill>
                  <a:srgbClr val="FF0000"/>
                </a:solidFill>
                <a:latin typeface="Adobe Calson Pro Blod"/>
              </a:rPr>
              <a:t>3-</a:t>
            </a:r>
            <a:r>
              <a:rPr lang="en-US" sz="2400" dirty="0" smtClean="0">
                <a:latin typeface="Adobe Calson Pro Blod"/>
              </a:rPr>
              <a:t> ‘‘</a:t>
            </a:r>
            <a:r>
              <a:rPr lang="en-US" sz="2400" dirty="0">
                <a:latin typeface="Adobe Calson Pro Blod"/>
              </a:rPr>
              <a:t>What are my chances for advancement, assuming I do a good job?’’</a:t>
            </a:r>
          </a:p>
          <a:p>
            <a:r>
              <a:rPr lang="en-US" sz="2400" b="1" i="1" dirty="0" smtClean="0">
                <a:solidFill>
                  <a:srgbClr val="FF0000"/>
                </a:solidFill>
                <a:latin typeface="Adobe Calson Pro Blod"/>
              </a:rPr>
              <a:t>4-</a:t>
            </a:r>
            <a:r>
              <a:rPr lang="en-US" sz="2400" dirty="0" smtClean="0">
                <a:latin typeface="Adobe Calson Pro Blod"/>
              </a:rPr>
              <a:t> ‘‘</a:t>
            </a:r>
            <a:r>
              <a:rPr lang="en-US" sz="2400" dirty="0">
                <a:latin typeface="Adobe Calson Pro Blod"/>
              </a:rPr>
              <a:t>What additional opportunities will this job likely lead to?’’</a:t>
            </a:r>
          </a:p>
          <a:p>
            <a:r>
              <a:rPr lang="en-US" sz="2400" b="1" i="1" dirty="0" smtClean="0">
                <a:solidFill>
                  <a:srgbClr val="FF0000"/>
                </a:solidFill>
                <a:latin typeface="Adobe Calson Pro Blod"/>
              </a:rPr>
              <a:t>5-</a:t>
            </a:r>
            <a:r>
              <a:rPr lang="en-US" sz="2400" dirty="0" smtClean="0">
                <a:latin typeface="Adobe Calson Pro Blod"/>
              </a:rPr>
              <a:t> ‘‘What departments </a:t>
            </a:r>
            <a:r>
              <a:rPr lang="en-US" sz="2400" dirty="0">
                <a:latin typeface="Adobe Calson Pro Blod"/>
              </a:rPr>
              <a:t>generate the most successful employees?’’</a:t>
            </a:r>
            <a:endParaRPr lang="en-GB" sz="24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Planning Basic Questions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763497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71600"/>
            <a:ext cx="2962656" cy="4893647"/>
          </a:xfrm>
          <a:prstGeom prst="rect">
            <a:avLst/>
          </a:prstGeom>
        </p:spPr>
        <p:txBody>
          <a:bodyPr wrap="square">
            <a:spAutoFit/>
          </a:bodyPr>
          <a:lstStyle/>
          <a:p>
            <a:r>
              <a:rPr lang="en-US" sz="2600" dirty="0" smtClean="0">
                <a:latin typeface="Adobe Calson Pro Blod"/>
                <a:ea typeface="Calibri" panose="020F0502020204030204" pitchFamily="34" charset="0"/>
                <a:cs typeface="Times New Roman" panose="02020603050405020304" pitchFamily="18" charset="0"/>
              </a:rPr>
              <a:t>Where </a:t>
            </a:r>
            <a:r>
              <a:rPr lang="en-US" sz="2600" dirty="0">
                <a:latin typeface="Adobe Calson Pro Blod"/>
                <a:ea typeface="Calibri" panose="020F0502020204030204" pitchFamily="34" charset="0"/>
                <a:cs typeface="Times New Roman" panose="02020603050405020304" pitchFamily="18" charset="0"/>
              </a:rPr>
              <a:t>suspect reliability and validity make it more menace and used instead as medium for negotiation with those with whom the organization wishes to discuss future employment. </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77025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51230"/>
            <a:ext cx="2962656" cy="4493538"/>
          </a:xfrm>
          <a:prstGeom prst="rect">
            <a:avLst/>
          </a:prstGeom>
        </p:spPr>
        <p:txBody>
          <a:bodyPr wrap="square">
            <a:spAutoFit/>
          </a:bodyPr>
          <a:lstStyle/>
          <a:p>
            <a:r>
              <a:rPr lang="en-US" sz="2600" dirty="0" smtClean="0">
                <a:latin typeface="Adobe Calson Pro Blod"/>
                <a:ea typeface="Calibri" panose="020F0502020204030204" pitchFamily="34" charset="0"/>
                <a:cs typeface="Times New Roman" panose="02020603050405020304" pitchFamily="18" charset="0"/>
              </a:rPr>
              <a:t>In </a:t>
            </a:r>
            <a:r>
              <a:rPr lang="en-US" sz="2600" dirty="0">
                <a:latin typeface="Adobe Calson Pro Blod"/>
                <a:ea typeface="Calibri" panose="020F0502020204030204" pitchFamily="34" charset="0"/>
                <a:cs typeface="Times New Roman" panose="02020603050405020304" pitchFamily="18" charset="0"/>
              </a:rPr>
              <a:t>this kind of interview, the power balance between the interviewer and the candidate should be equal or anything in the </a:t>
            </a:r>
            <a:r>
              <a:rPr lang="en-US" sz="2600" dirty="0" smtClean="0">
                <a:latin typeface="Adobe Calson Pro Blod"/>
                <a:ea typeface="Calibri" panose="020F0502020204030204" pitchFamily="34" charset="0"/>
                <a:cs typeface="Times New Roman" panose="02020603050405020304" pitchFamily="18" charset="0"/>
              </a:rPr>
              <a:t>favor </a:t>
            </a:r>
            <a:r>
              <a:rPr lang="en-US" sz="2600" dirty="0">
                <a:latin typeface="Adobe Calson Pro Blod"/>
                <a:ea typeface="Calibri" panose="020F0502020204030204" pitchFamily="34" charset="0"/>
                <a:cs typeface="Times New Roman" panose="02020603050405020304" pitchFamily="18" charset="0"/>
              </a:rPr>
              <a:t>of the candidate for the first time.</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52032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65376"/>
            <a:ext cx="2962656" cy="4093428"/>
          </a:xfrm>
          <a:prstGeom prst="rect">
            <a:avLst/>
          </a:prstGeom>
        </p:spPr>
        <p:txBody>
          <a:bodyPr wrap="square">
            <a:spAutoFit/>
          </a:bodyPr>
          <a:lstStyle/>
          <a:p>
            <a:r>
              <a:rPr lang="en-US" sz="2600" dirty="0">
                <a:latin typeface="Adobe Calson Pro Blod"/>
                <a:ea typeface="Calibri" panose="020F0502020204030204" pitchFamily="34" charset="0"/>
                <a:cs typeface="Times New Roman" panose="02020603050405020304" pitchFamily="18" charset="0"/>
              </a:rPr>
              <a:t>The candidate must decide that whether they want to work for the </a:t>
            </a:r>
            <a:r>
              <a:rPr lang="en-US" sz="2600" dirty="0" smtClean="0">
                <a:latin typeface="Adobe Calson Pro Blod"/>
                <a:ea typeface="Calibri" panose="020F0502020204030204" pitchFamily="34" charset="0"/>
                <a:cs typeface="Times New Roman" panose="02020603050405020304" pitchFamily="18" charset="0"/>
              </a:rPr>
              <a:t>organization </a:t>
            </a:r>
            <a:r>
              <a:rPr lang="en-US" sz="2600" dirty="0">
                <a:latin typeface="Adobe Calson Pro Blod"/>
                <a:ea typeface="Calibri" panose="020F0502020204030204" pitchFamily="34" charset="0"/>
                <a:cs typeface="Times New Roman" panose="02020603050405020304" pitchFamily="18" charset="0"/>
              </a:rPr>
              <a:t>or not and this is an opportunity to discuss the psychological contract explicitly.</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968790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952376"/>
            <a:ext cx="2962656" cy="3945504"/>
          </a:xfrm>
          <a:prstGeom prst="rect">
            <a:avLst/>
          </a:prstGeom>
        </p:spPr>
        <p:txBody>
          <a:bodyPr wrap="square">
            <a:spAutoFit/>
          </a:bodyPr>
          <a:lstStyle/>
          <a:p>
            <a:pPr>
              <a:lnSpc>
                <a:spcPct val="107000"/>
              </a:lnSpc>
              <a:spcAft>
                <a:spcPts val="800"/>
              </a:spcAft>
            </a:pPr>
            <a:r>
              <a:rPr lang="en-US" sz="2600" dirty="0">
                <a:latin typeface="Adobe Calson Pro Blod"/>
                <a:ea typeface="Calibri" panose="020F0502020204030204" pitchFamily="34" charset="0"/>
                <a:cs typeface="Times New Roman" panose="02020603050405020304" pitchFamily="18" charset="0"/>
              </a:rPr>
              <a:t>If the candidate is made an offer the decision as whether to accept depends to an extent on the impression he or she forms of the interviewer. </a:t>
            </a:r>
            <a:endParaRPr lang="en-GB" sz="2600" dirty="0">
              <a:effectLst/>
              <a:latin typeface="Adobe Calson Pro Blod"/>
              <a:ea typeface="Calibri" panose="020F0502020204030204" pitchFamily="34" charset="0"/>
              <a:cs typeface="Times New Roman" panose="02020603050405020304" pitchFamily="18" charset="0"/>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875636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Competency-based Interviewing 3</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298155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387894"/>
            <a:ext cx="2962656" cy="3016210"/>
          </a:xfrm>
          <a:prstGeom prst="rect">
            <a:avLst/>
          </a:prstGeom>
        </p:spPr>
        <p:txBody>
          <a:bodyPr wrap="square">
            <a:spAutoFit/>
          </a:bodyPr>
          <a:lstStyle/>
          <a:p>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Structured Versus unstructured interviews </a:t>
            </a:r>
            <a:endParaRPr lang="en-US" sz="28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r>
              <a:rPr lang="en-US" sz="2600" dirty="0">
                <a:latin typeface="Adobe Calson Pro Blod"/>
              </a:rPr>
              <a:t>Structured </a:t>
            </a:r>
            <a:r>
              <a:rPr lang="en-US" sz="2600" dirty="0" smtClean="0">
                <a:latin typeface="Adobe Calson Pro Blod"/>
              </a:rPr>
              <a:t>versus </a:t>
            </a:r>
            <a:r>
              <a:rPr lang="en-US" sz="2600" dirty="0">
                <a:latin typeface="Adobe Calson Pro Blod"/>
              </a:rPr>
              <a:t>U</a:t>
            </a:r>
            <a:r>
              <a:rPr lang="en-US" sz="2600" dirty="0" smtClean="0">
                <a:latin typeface="Adobe Calson Pro Blod"/>
              </a:rPr>
              <a:t>nstructured interviews i</a:t>
            </a:r>
            <a:r>
              <a:rPr lang="en-US" sz="2600" dirty="0" smtClean="0">
                <a:latin typeface="Adobe Calson Pro Blod"/>
                <a:ea typeface="Calibri" panose="020F0502020204030204" pitchFamily="34" charset="0"/>
                <a:cs typeface="Times New Roman" panose="02020603050405020304" pitchFamily="18" charset="0"/>
              </a:rPr>
              <a:t>n truth.. </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775866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428708"/>
            <a:ext cx="2962656" cy="2893100"/>
          </a:xfrm>
          <a:prstGeom prst="rect">
            <a:avLst/>
          </a:prstGeom>
        </p:spPr>
        <p:txBody>
          <a:bodyPr wrap="square">
            <a:spAutoFit/>
          </a:bodyPr>
          <a:lstStyle/>
          <a:p>
            <a:r>
              <a:rPr lang="en-US" sz="2600" dirty="0" smtClean="0">
                <a:latin typeface="Adobe Calson Pro Blod"/>
                <a:ea typeface="Calibri" panose="020F0502020204030204" pitchFamily="34" charset="0"/>
                <a:cs typeface="Times New Roman" panose="02020603050405020304" pitchFamily="18" charset="0"/>
              </a:rPr>
              <a:t>it </a:t>
            </a:r>
            <a:r>
              <a:rPr lang="en-US" sz="2600" dirty="0">
                <a:latin typeface="Adobe Calson Pro Blod"/>
                <a:ea typeface="Calibri" panose="020F0502020204030204" pitchFamily="34" charset="0"/>
                <a:cs typeface="Times New Roman" panose="02020603050405020304" pitchFamily="18" charset="0"/>
              </a:rPr>
              <a:t>doses not really matter what your interview is called as long as it is structured or rather as long as it is </a:t>
            </a:r>
            <a:r>
              <a:rPr lang="en-US" sz="2600" dirty="0" smtClean="0">
                <a:latin typeface="Adobe Calson Pro Blod"/>
                <a:ea typeface="Calibri" panose="020F0502020204030204" pitchFamily="34" charset="0"/>
                <a:cs typeface="Times New Roman" panose="02020603050405020304" pitchFamily="18" charset="0"/>
              </a:rPr>
              <a:t>unstructured.</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083897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275487"/>
            <a:ext cx="2962656" cy="3293209"/>
          </a:xfrm>
          <a:prstGeom prst="rect">
            <a:avLst/>
          </a:prstGeom>
        </p:spPr>
        <p:txBody>
          <a:bodyPr wrap="square">
            <a:spAutoFit/>
          </a:bodyPr>
          <a:lstStyle/>
          <a:p>
            <a:r>
              <a:rPr lang="en-US" sz="2600" dirty="0">
                <a:latin typeface="Adobe Calson Pro Blod"/>
                <a:ea typeface="Calibri" panose="020F0502020204030204" pitchFamily="34" charset="0"/>
                <a:cs typeface="Times New Roman" panose="02020603050405020304" pitchFamily="18" charset="0"/>
              </a:rPr>
              <a:t>Consider </a:t>
            </a:r>
            <a:r>
              <a:rPr lang="en-US" sz="2600" dirty="0" smtClean="0">
                <a:latin typeface="Adobe Calson Pro Blod"/>
                <a:ea typeface="Calibri" panose="020F0502020204030204" pitchFamily="34" charset="0"/>
                <a:cs typeface="Times New Roman" panose="02020603050405020304" pitchFamily="18" charset="0"/>
              </a:rPr>
              <a:t>typical </a:t>
            </a:r>
            <a:r>
              <a:rPr lang="en-US" sz="2600" dirty="0">
                <a:latin typeface="Adobe Calson Pro Blod"/>
                <a:ea typeface="Calibri" panose="020F0502020204030204" pitchFamily="34" charset="0"/>
                <a:cs typeface="Times New Roman" panose="02020603050405020304" pitchFamily="18" charset="0"/>
              </a:rPr>
              <a:t>unstructured interviews the managing director invites you in for a chat, He or she asks you about your </a:t>
            </a:r>
            <a:r>
              <a:rPr lang="en-US" sz="2600" dirty="0" smtClean="0">
                <a:latin typeface="Adobe Calson Pro Blod"/>
                <a:ea typeface="Calibri" panose="020F0502020204030204" pitchFamily="34" charset="0"/>
                <a:cs typeface="Times New Roman" panose="02020603050405020304" pitchFamily="18" charset="0"/>
              </a:rPr>
              <a:t>background. </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927331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274268"/>
            <a:ext cx="2962656" cy="3294428"/>
          </a:xfrm>
          <a:prstGeom prst="rect">
            <a:avLst/>
          </a:prstGeom>
        </p:spPr>
        <p:txBody>
          <a:bodyPr wrap="square">
            <a:spAutoFit/>
          </a:bodyPr>
          <a:lstStyle/>
          <a:p>
            <a:pPr>
              <a:lnSpc>
                <a:spcPct val="107000"/>
              </a:lnSpc>
              <a:spcAft>
                <a:spcPts val="800"/>
              </a:spcAft>
            </a:pPr>
            <a:r>
              <a:rPr lang="en-US" sz="2600" b="1" i="1" dirty="0" smtClean="0">
                <a:solidFill>
                  <a:srgbClr val="FF0000"/>
                </a:solidFill>
                <a:latin typeface="Adobe Calson Pro Blod"/>
                <a:ea typeface="Calibri" panose="020F0502020204030204" pitchFamily="34" charset="0"/>
                <a:cs typeface="Times New Roman" panose="02020603050405020304" pitchFamily="18" charset="0"/>
              </a:rPr>
              <a:t>1-</a:t>
            </a:r>
            <a:r>
              <a:rPr lang="en-US" sz="2600" dirty="0" smtClean="0">
                <a:latin typeface="Adobe Calson Pro Blod"/>
                <a:ea typeface="Calibri" panose="020F0502020204030204" pitchFamily="34" charset="0"/>
                <a:cs typeface="Times New Roman" panose="02020603050405020304" pitchFamily="18" charset="0"/>
              </a:rPr>
              <a:t> Where </a:t>
            </a:r>
            <a:r>
              <a:rPr lang="en-US" sz="2600" dirty="0">
                <a:latin typeface="Adobe Calson Pro Blod"/>
                <a:ea typeface="Calibri" panose="020F0502020204030204" pitchFamily="34" charset="0"/>
                <a:cs typeface="Times New Roman" panose="02020603050405020304" pitchFamily="18" charset="0"/>
              </a:rPr>
              <a:t>you went to school or university </a:t>
            </a:r>
            <a:endParaRPr lang="en-US" sz="2600" dirty="0" smtClean="0">
              <a:latin typeface="Adobe Calson Pro Blod"/>
              <a:ea typeface="Calibri" panose="020F0502020204030204" pitchFamily="34" charset="0"/>
              <a:cs typeface="Times New Roman" panose="02020603050405020304" pitchFamily="18" charset="0"/>
            </a:endParaRPr>
          </a:p>
          <a:p>
            <a:pPr>
              <a:lnSpc>
                <a:spcPct val="107000"/>
              </a:lnSpc>
              <a:spcAft>
                <a:spcPts val="800"/>
              </a:spcAft>
            </a:pPr>
            <a:r>
              <a:rPr lang="en-US" sz="2600" b="1" i="1" dirty="0" smtClean="0">
                <a:solidFill>
                  <a:srgbClr val="FF0000"/>
                </a:solidFill>
                <a:latin typeface="Adobe Calson Pro Blod"/>
              </a:rPr>
              <a:t>2-</a:t>
            </a:r>
            <a:r>
              <a:rPr lang="en-US" sz="2600" dirty="0" smtClean="0">
                <a:latin typeface="Adobe Calson Pro Blod"/>
              </a:rPr>
              <a:t> What </a:t>
            </a:r>
            <a:r>
              <a:rPr lang="en-US" sz="2600" dirty="0">
                <a:latin typeface="Adobe Calson Pro Blod"/>
              </a:rPr>
              <a:t>your family does </a:t>
            </a:r>
            <a:endParaRPr lang="en-US" sz="2600" dirty="0" smtClean="0">
              <a:latin typeface="Adobe Calson Pro Blod"/>
            </a:endParaRPr>
          </a:p>
          <a:p>
            <a:pPr>
              <a:lnSpc>
                <a:spcPct val="107000"/>
              </a:lnSpc>
              <a:spcAft>
                <a:spcPts val="800"/>
              </a:spcAft>
            </a:pPr>
            <a:r>
              <a:rPr lang="en-US" sz="2600" b="1" i="1" dirty="0" smtClean="0">
                <a:solidFill>
                  <a:srgbClr val="FF0000"/>
                </a:solidFill>
                <a:latin typeface="Adobe Calson Pro Blod"/>
              </a:rPr>
              <a:t>3-</a:t>
            </a:r>
            <a:r>
              <a:rPr lang="en-US" sz="2600" dirty="0" smtClean="0">
                <a:solidFill>
                  <a:srgbClr val="C00000"/>
                </a:solidFill>
                <a:latin typeface="Adobe Calson Pro Blod"/>
              </a:rPr>
              <a:t> </a:t>
            </a:r>
            <a:r>
              <a:rPr lang="en-US" sz="2600" dirty="0" smtClean="0">
                <a:latin typeface="Adobe Calson Pro Blod"/>
              </a:rPr>
              <a:t>Why </a:t>
            </a:r>
            <a:r>
              <a:rPr lang="en-US" sz="2600" dirty="0">
                <a:latin typeface="Adobe Calson Pro Blod"/>
              </a:rPr>
              <a:t>you want this job</a:t>
            </a:r>
            <a:endParaRPr lang="en-GB" sz="2600" dirty="0">
              <a:effectLst/>
              <a:latin typeface="Adobe Calson Pro Blo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41144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441448"/>
            <a:ext cx="2962656" cy="2893100"/>
          </a:xfrm>
          <a:prstGeom prst="rect">
            <a:avLst/>
          </a:prstGeom>
        </p:spPr>
        <p:txBody>
          <a:bodyPr wrap="square">
            <a:spAutoFit/>
          </a:bodyPr>
          <a:lstStyle/>
          <a:p>
            <a:r>
              <a:rPr lang="en-US" sz="2600" dirty="0" smtClean="0">
                <a:latin typeface="Adobe Calson Pro Blod"/>
                <a:ea typeface="Calibri" panose="020F0502020204030204" pitchFamily="34" charset="0"/>
                <a:cs typeface="Times New Roman" panose="02020603050405020304" pitchFamily="18" charset="0"/>
              </a:rPr>
              <a:t>From </a:t>
            </a:r>
            <a:r>
              <a:rPr lang="en-US" sz="2600" dirty="0">
                <a:latin typeface="Adobe Calson Pro Blod"/>
                <a:ea typeface="Calibri" panose="020F0502020204030204" pitchFamily="34" charset="0"/>
                <a:cs typeface="Times New Roman" panose="02020603050405020304" pitchFamily="18" charset="0"/>
              </a:rPr>
              <a:t>this he or she forms an impression of whether you have the potential to perform your job effectively. </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830839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524315"/>
          </a:xfrm>
          <a:prstGeom prst="rect">
            <a:avLst/>
          </a:prstGeom>
        </p:spPr>
        <p:txBody>
          <a:bodyPr wrap="square">
            <a:spAutoFit/>
          </a:bodyPr>
          <a:lstStyle/>
          <a:p>
            <a:r>
              <a:rPr lang="en-US" sz="2400" b="1" i="1" dirty="0" smtClean="0">
                <a:solidFill>
                  <a:srgbClr val="FF0000"/>
                </a:solidFill>
                <a:latin typeface="Adobe Calson Pro Blod"/>
              </a:rPr>
              <a:t>6- </a:t>
            </a:r>
            <a:r>
              <a:rPr lang="en-US" sz="2400" dirty="0" smtClean="0">
                <a:latin typeface="Adobe Calson Pro Blod"/>
              </a:rPr>
              <a:t>‘‘</a:t>
            </a:r>
            <a:r>
              <a:rPr lang="en-US" sz="2400" dirty="0">
                <a:latin typeface="Adobe Calson Pro Blod"/>
              </a:rPr>
              <a:t>How does the organization reward exceptional performance?’’</a:t>
            </a:r>
          </a:p>
          <a:p>
            <a:r>
              <a:rPr lang="en-US" sz="2400" b="1" i="1" dirty="0" smtClean="0">
                <a:solidFill>
                  <a:srgbClr val="FF0000"/>
                </a:solidFill>
                <a:latin typeface="Adobe Calson Pro Blod"/>
              </a:rPr>
              <a:t>7-</a:t>
            </a:r>
            <a:r>
              <a:rPr lang="en-US" sz="2400" dirty="0" smtClean="0">
                <a:latin typeface="Adobe Calson Pro Blod"/>
              </a:rPr>
              <a:t> ‘‘</a:t>
            </a:r>
            <a:r>
              <a:rPr lang="en-US" sz="2400" dirty="0">
                <a:latin typeface="Adobe Calson Pro Blod"/>
              </a:rPr>
              <a:t>Does the company’s salary program include team-based compensation?’’</a:t>
            </a:r>
          </a:p>
          <a:p>
            <a:r>
              <a:rPr lang="en-US" sz="2400" b="1" i="1" dirty="0" smtClean="0">
                <a:solidFill>
                  <a:srgbClr val="FF0000"/>
                </a:solidFill>
                <a:latin typeface="Adobe Calson Pro Blod"/>
              </a:rPr>
              <a:t>8-</a:t>
            </a:r>
            <a:r>
              <a:rPr lang="en-US" sz="2400" dirty="0" smtClean="0">
                <a:latin typeface="Adobe Calson Pro Blod"/>
              </a:rPr>
              <a:t> ‘‘</a:t>
            </a:r>
            <a:r>
              <a:rPr lang="en-US" sz="2400" dirty="0">
                <a:latin typeface="Adobe Calson Pro Blod"/>
              </a:rPr>
              <a:t>What is the learning plan for this position?’’</a:t>
            </a:r>
            <a:endParaRPr lang="en-GB" sz="24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Planning Basic Questions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905802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29968"/>
            <a:ext cx="2962656" cy="3693319"/>
          </a:xfrm>
          <a:prstGeom prst="rect">
            <a:avLst/>
          </a:prstGeom>
        </p:spPr>
        <p:txBody>
          <a:bodyPr wrap="square">
            <a:spAutoFit/>
          </a:bodyPr>
          <a:lstStyle/>
          <a:p>
            <a:r>
              <a:rPr lang="en-US" sz="2600" dirty="0">
                <a:latin typeface="Adobe Calson Pro Blod"/>
                <a:ea typeface="Calibri" panose="020F0502020204030204" pitchFamily="34" charset="0"/>
                <a:cs typeface="Times New Roman" panose="02020603050405020304" pitchFamily="18" charset="0"/>
              </a:rPr>
              <a:t>Wrong what they actually form an impression of is whether you are similar to them and whether they like you which in turn is heavily influenced by.</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31573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735151"/>
            <a:ext cx="2962656" cy="2092881"/>
          </a:xfrm>
          <a:prstGeom prst="rect">
            <a:avLst/>
          </a:prstGeom>
        </p:spPr>
        <p:txBody>
          <a:bodyPr wrap="square">
            <a:spAutoFit/>
          </a:bodyPr>
          <a:lstStyle/>
          <a:p>
            <a:r>
              <a:rPr lang="en-US" sz="2600" dirty="0">
                <a:latin typeface="Adobe Calson Pro Blod"/>
                <a:ea typeface="Calibri" panose="020F0502020204030204" pitchFamily="34" charset="0"/>
                <a:cs typeface="Times New Roman" panose="02020603050405020304" pitchFamily="18" charset="0"/>
              </a:rPr>
              <a:t>This, of course, can lead to a continuous </a:t>
            </a:r>
            <a:r>
              <a:rPr lang="en-US" sz="2600" dirty="0" smtClean="0">
                <a:latin typeface="Adobe Calson Pro Blod"/>
                <a:ea typeface="Calibri" panose="020F0502020204030204" pitchFamily="34" charset="0"/>
                <a:cs typeface="Times New Roman" panose="02020603050405020304" pitchFamily="18" charset="0"/>
              </a:rPr>
              <a:t>reinforcement </a:t>
            </a:r>
            <a:r>
              <a:rPr lang="en-US" sz="2600" dirty="0">
                <a:latin typeface="Adobe Calson Pro Blod"/>
                <a:ea typeface="Calibri" panose="020F0502020204030204" pitchFamily="34" charset="0"/>
                <a:cs typeface="Times New Roman" panose="02020603050405020304" pitchFamily="18" charset="0"/>
              </a:rPr>
              <a:t>of the status quo.</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037716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359152"/>
            <a:ext cx="2962656" cy="2985433"/>
          </a:xfrm>
          <a:prstGeom prst="rect">
            <a:avLst/>
          </a:prstGeom>
        </p:spPr>
        <p:txBody>
          <a:bodyPr wrap="square">
            <a:spAutoFit/>
          </a:bodyPr>
          <a:lstStyle/>
          <a:p>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Structured </a:t>
            </a:r>
            <a:r>
              <a:rPr lang="en-US" sz="28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interviews</a:t>
            </a:r>
          </a:p>
          <a:p>
            <a:r>
              <a:rPr lang="en-US" sz="2600" dirty="0">
                <a:latin typeface="Adobe Calson Pro Blod"/>
              </a:rPr>
              <a:t>Structured interviews do not get round this problem completely</a:t>
            </a:r>
            <a:r>
              <a:rPr lang="en-US" sz="2600" dirty="0" smtClean="0">
                <a:latin typeface="Adobe Calson Pro Blod"/>
              </a:rPr>
              <a:t>.</a:t>
            </a:r>
            <a:r>
              <a:rPr lang="en-US" sz="2800" dirty="0"/>
              <a:t> </a:t>
            </a:r>
            <a:endParaRPr lang="en-GB" sz="2600" b="1" dirty="0">
              <a:solidFill>
                <a:srgbClr val="C00000"/>
              </a:solidFill>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195404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r>
              <a:rPr lang="en-US" sz="2600" dirty="0" smtClean="0">
                <a:latin typeface="Adobe Calson Pro Blod"/>
              </a:rPr>
              <a:t>In </a:t>
            </a:r>
            <a:r>
              <a:rPr lang="en-US" sz="2600" dirty="0">
                <a:latin typeface="Adobe Calson Pro Blod"/>
              </a:rPr>
              <a:t>any social interaction, people will perform judgment about other people based on their stereotype. Their expectation and their own insecurities.</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911334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r>
              <a:rPr lang="en-US" sz="2600" dirty="0">
                <a:latin typeface="Adobe Calson Pro Blod"/>
                <a:ea typeface="Calibri" panose="020F0502020204030204" pitchFamily="34" charset="0"/>
                <a:cs typeface="Times New Roman" panose="02020603050405020304" pitchFamily="18" charset="0"/>
              </a:rPr>
              <a:t>What you can do by structuring the interview is to cut down on such problems this is done by obliging interviewers to concentrate on information </a:t>
            </a:r>
            <a:r>
              <a:rPr lang="en-US" sz="2600" dirty="0" smtClean="0">
                <a:latin typeface="Adobe Calson Pro Blod"/>
                <a:ea typeface="Calibri" panose="020F0502020204030204" pitchFamily="34" charset="0"/>
                <a:cs typeface="Times New Roman" panose="02020603050405020304" pitchFamily="18" charset="0"/>
              </a:rPr>
              <a:t>gathering. </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385512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276856"/>
            <a:ext cx="2962656" cy="3293209"/>
          </a:xfrm>
          <a:prstGeom prst="rect">
            <a:avLst/>
          </a:prstGeom>
        </p:spPr>
        <p:txBody>
          <a:bodyPr wrap="square">
            <a:spAutoFit/>
          </a:bodyPr>
          <a:lstStyle/>
          <a:p>
            <a:r>
              <a:rPr lang="en-US" sz="2600" dirty="0">
                <a:latin typeface="Adobe Calson Pro Blod"/>
                <a:ea typeface="Calibri" panose="020F0502020204030204" pitchFamily="34" charset="0"/>
                <a:cs typeface="Times New Roman" panose="02020603050405020304" pitchFamily="18" charset="0"/>
              </a:rPr>
              <a:t>W</a:t>
            </a:r>
            <a:r>
              <a:rPr lang="en-US" sz="2600" dirty="0" smtClean="0">
                <a:latin typeface="Adobe Calson Pro Blod"/>
                <a:ea typeface="Calibri" panose="020F0502020204030204" pitchFamily="34" charset="0"/>
                <a:cs typeface="Times New Roman" panose="02020603050405020304" pitchFamily="18" charset="0"/>
              </a:rPr>
              <a:t>hich </a:t>
            </a:r>
            <a:r>
              <a:rPr lang="en-US" sz="2600" dirty="0">
                <a:latin typeface="Adobe Calson Pro Blod"/>
                <a:ea typeface="Calibri" panose="020F0502020204030204" pitchFamily="34" charset="0"/>
                <a:cs typeface="Times New Roman" panose="02020603050405020304" pitchFamily="18" charset="0"/>
              </a:rPr>
              <a:t>has previously been identified through job or competency analysis as important for effective job performance. </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494970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15713"/>
            <a:ext cx="2962656" cy="4893647"/>
          </a:xfrm>
          <a:prstGeom prst="rect">
            <a:avLst/>
          </a:prstGeom>
        </p:spPr>
        <p:txBody>
          <a:bodyPr wrap="square">
            <a:spAutoFit/>
          </a:bodyPr>
          <a:lstStyle/>
          <a:p>
            <a:r>
              <a:rPr lang="en-US" sz="2600" dirty="0">
                <a:latin typeface="Adobe Calson Pro Blod"/>
                <a:ea typeface="Calibri" panose="020F0502020204030204" pitchFamily="34" charset="0"/>
                <a:cs typeface="Times New Roman" panose="02020603050405020304" pitchFamily="18" charset="0"/>
              </a:rPr>
              <a:t>This takes some getting used to at the beginning as a process it is rather like asking someone who is </a:t>
            </a:r>
            <a:r>
              <a:rPr lang="en-US" sz="2600" dirty="0" smtClean="0">
                <a:latin typeface="Adobe Calson Pro Blod"/>
                <a:ea typeface="Calibri" panose="020F0502020204030204" pitchFamily="34" charset="0"/>
                <a:cs typeface="Times New Roman" panose="02020603050405020304" pitchFamily="18" charset="0"/>
              </a:rPr>
              <a:t>yet </a:t>
            </a:r>
            <a:r>
              <a:rPr lang="en-US" sz="2600" dirty="0">
                <a:latin typeface="Adobe Calson Pro Blod"/>
                <a:ea typeface="Calibri" panose="020F0502020204030204" pitchFamily="34" charset="0"/>
                <a:cs typeface="Times New Roman" panose="02020603050405020304" pitchFamily="18" charset="0"/>
              </a:rPr>
              <a:t>has accustomed to watching a team game of some sort without any </a:t>
            </a:r>
            <a:r>
              <a:rPr lang="en-US" sz="2600" dirty="0" smtClean="0">
                <a:latin typeface="Adobe Calson Pro Blod"/>
                <a:ea typeface="Calibri" panose="020F0502020204030204" pitchFamily="34" charset="0"/>
                <a:cs typeface="Times New Roman" panose="02020603050405020304" pitchFamily="18" charset="0"/>
              </a:rPr>
              <a:t>reflection</a:t>
            </a:r>
            <a:r>
              <a:rPr lang="en-US" dirty="0" smtClean="0">
                <a:latin typeface="Calibri" panose="020F0502020204030204" pitchFamily="34" charset="0"/>
                <a:ea typeface="Calibri" panose="020F0502020204030204" pitchFamily="34" charset="0"/>
                <a:cs typeface="Times New Roman" panose="02020603050405020304" pitchFamily="18" charset="0"/>
              </a:rPr>
              <a:t>.</a:t>
            </a:r>
            <a:endParaRPr lang="en-GB" dirty="0"/>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368461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39969"/>
            <a:ext cx="2962656" cy="3693319"/>
          </a:xfrm>
          <a:prstGeom prst="rect">
            <a:avLst/>
          </a:prstGeom>
        </p:spPr>
        <p:txBody>
          <a:bodyPr wrap="square">
            <a:spAutoFit/>
          </a:bodyPr>
          <a:lstStyle/>
          <a:p>
            <a:r>
              <a:rPr lang="en-US" sz="2600" dirty="0" smtClean="0">
                <a:latin typeface="Adobe Calson Pro Blod"/>
                <a:ea typeface="Calibri" panose="020F0502020204030204" pitchFamily="34" charset="0"/>
                <a:cs typeface="Times New Roman" panose="02020603050405020304" pitchFamily="18" charset="0"/>
              </a:rPr>
              <a:t>What </a:t>
            </a:r>
            <a:r>
              <a:rPr lang="en-US" sz="2600" dirty="0">
                <a:latin typeface="Adobe Calson Pro Blod"/>
                <a:ea typeface="Calibri" panose="020F0502020204030204" pitchFamily="34" charset="0"/>
                <a:cs typeface="Times New Roman" panose="02020603050405020304" pitchFamily="18" charset="0"/>
              </a:rPr>
              <a:t>so ever just watching the game as a spectacle, to start taking account of who is actually doing, </a:t>
            </a:r>
            <a:r>
              <a:rPr lang="en-US" sz="2600" dirty="0" smtClean="0">
                <a:latin typeface="Adobe Calson Pro Blod"/>
                <a:ea typeface="Calibri" panose="020F0502020204030204" pitchFamily="34" charset="0"/>
                <a:cs typeface="Times New Roman" panose="02020603050405020304" pitchFamily="18" charset="0"/>
              </a:rPr>
              <a:t>What </a:t>
            </a:r>
            <a:r>
              <a:rPr lang="en-US" sz="2600" dirty="0">
                <a:latin typeface="Adobe Calson Pro Blod"/>
                <a:ea typeface="Calibri" panose="020F0502020204030204" pitchFamily="34" charset="0"/>
                <a:cs typeface="Times New Roman" panose="02020603050405020304" pitchFamily="18" charset="0"/>
              </a:rPr>
              <a:t>and to </a:t>
            </a:r>
            <a:r>
              <a:rPr lang="en-US" sz="2600" dirty="0" smtClean="0">
                <a:latin typeface="Adobe Calson Pro Blod"/>
                <a:ea typeface="Calibri" panose="020F0502020204030204" pitchFamily="34" charset="0"/>
                <a:cs typeface="Times New Roman" panose="02020603050405020304" pitchFamily="18" charset="0"/>
              </a:rPr>
              <a:t>Whom </a:t>
            </a:r>
            <a:r>
              <a:rPr lang="en-US" sz="2600" dirty="0">
                <a:latin typeface="Adobe Calson Pro Blod"/>
                <a:ea typeface="Calibri" panose="020F0502020204030204" pitchFamily="34" charset="0"/>
                <a:cs typeface="Times New Roman" panose="02020603050405020304" pitchFamily="18" charset="0"/>
              </a:rPr>
              <a:t>and </a:t>
            </a:r>
            <a:r>
              <a:rPr lang="en-US" sz="2600" dirty="0" smtClean="0">
                <a:latin typeface="Adobe Calson Pro Blod"/>
                <a:ea typeface="Calibri" panose="020F0502020204030204" pitchFamily="34" charset="0"/>
                <a:cs typeface="Times New Roman" panose="02020603050405020304" pitchFamily="18" charset="0"/>
              </a:rPr>
              <a:t>How </a:t>
            </a:r>
            <a:r>
              <a:rPr lang="en-US" sz="2600" dirty="0">
                <a:latin typeface="Adobe Calson Pro Blod"/>
                <a:ea typeface="Calibri" panose="020F0502020204030204" pitchFamily="34" charset="0"/>
                <a:cs typeface="Times New Roman" panose="02020603050405020304" pitchFamily="18" charset="0"/>
              </a:rPr>
              <a:t>often.</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801849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33619"/>
            <a:ext cx="2962656" cy="3517373"/>
          </a:xfrm>
          <a:prstGeom prst="rect">
            <a:avLst/>
          </a:prstGeom>
        </p:spPr>
        <p:txBody>
          <a:bodyPr wrap="square">
            <a:spAutoFit/>
          </a:bodyPr>
          <a:lstStyle/>
          <a:p>
            <a:pPr>
              <a:lnSpc>
                <a:spcPct val="107000"/>
              </a:lnSpc>
              <a:spcAft>
                <a:spcPts val="800"/>
              </a:spcAft>
            </a:pPr>
            <a:r>
              <a:rPr lang="en-US" sz="2600" dirty="0" smtClean="0">
                <a:latin typeface="Adobe Calson Pro Blod"/>
                <a:ea typeface="Calibri" panose="020F0502020204030204" pitchFamily="34" charset="0"/>
                <a:cs typeface="Times New Roman" panose="02020603050405020304" pitchFamily="18" charset="0"/>
              </a:rPr>
              <a:t>You have to see what someone actually </a:t>
            </a:r>
            <a:r>
              <a:rPr lang="en-US" sz="2600" dirty="0">
                <a:latin typeface="Adobe Calson Pro Blod"/>
                <a:ea typeface="Calibri" panose="020F0502020204030204" pitchFamily="34" charset="0"/>
                <a:cs typeface="Times New Roman" panose="02020603050405020304" pitchFamily="18" charset="0"/>
              </a:rPr>
              <a:t>accomplish? It is analytical approach over the holistic that need to be encouraged.</a:t>
            </a:r>
            <a:endParaRPr lang="en-GB" sz="2600" dirty="0">
              <a:effectLst/>
              <a:latin typeface="Adobe Calson Pro Blod"/>
              <a:ea typeface="Calibri" panose="020F0502020204030204" pitchFamily="34" charset="0"/>
              <a:cs typeface="Times New Roman" panose="02020603050405020304" pitchFamily="18" charset="0"/>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982494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Competency-based Interviewing 4</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627937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558897"/>
            <a:ext cx="2962656" cy="4585871"/>
          </a:xfrm>
          <a:prstGeom prst="rect">
            <a:avLst/>
          </a:prstGeom>
        </p:spPr>
        <p:txBody>
          <a:bodyPr wrap="square">
            <a:spAutoFit/>
          </a:bodyPr>
          <a:lstStyle/>
          <a:p>
            <a:r>
              <a:rPr lang="en-US" sz="2800" b="1" dirty="0">
                <a:solidFill>
                  <a:srgbClr val="C00000"/>
                </a:solidFill>
                <a:latin typeface="Cambria" panose="02040503050406030204" pitchFamily="18" charset="0"/>
              </a:rPr>
              <a:t>Questions About the Applicant’s </a:t>
            </a:r>
            <a:r>
              <a:rPr lang="en-US" sz="2800" b="1" dirty="0" smtClean="0">
                <a:solidFill>
                  <a:srgbClr val="C00000"/>
                </a:solidFill>
                <a:latin typeface="Cambria" panose="02040503050406030204" pitchFamily="18" charset="0"/>
              </a:rPr>
              <a:t>Chances</a:t>
            </a:r>
          </a:p>
          <a:p>
            <a:r>
              <a:rPr lang="en-US" sz="2600" b="1" i="1" dirty="0" smtClean="0">
                <a:solidFill>
                  <a:srgbClr val="FF0000"/>
                </a:solidFill>
                <a:latin typeface="Adobe Calson Pro Blod"/>
              </a:rPr>
              <a:t>1-</a:t>
            </a:r>
            <a:r>
              <a:rPr lang="en-US" sz="2600" dirty="0" smtClean="0">
                <a:latin typeface="Adobe Calson Pro Blod"/>
              </a:rPr>
              <a:t> ‘‘</a:t>
            </a:r>
            <a:r>
              <a:rPr lang="en-US" sz="2600" dirty="0">
                <a:latin typeface="Adobe Calson Pro Blod"/>
              </a:rPr>
              <a:t>How would you compare my skills with those of other applicants?’’</a:t>
            </a:r>
          </a:p>
          <a:p>
            <a:r>
              <a:rPr lang="en-US" sz="2600" b="1" i="1" dirty="0" smtClean="0">
                <a:solidFill>
                  <a:srgbClr val="FF0000"/>
                </a:solidFill>
                <a:latin typeface="Adobe Calson Pro Blod"/>
              </a:rPr>
              <a:t>2-</a:t>
            </a:r>
            <a:r>
              <a:rPr lang="en-US" sz="2600" dirty="0" smtClean="0">
                <a:latin typeface="Adobe Calson Pro Blod"/>
              </a:rPr>
              <a:t> ‘‘</a:t>
            </a:r>
            <a:r>
              <a:rPr lang="en-US" sz="2600" dirty="0">
                <a:latin typeface="Adobe Calson Pro Blod"/>
              </a:rPr>
              <a:t>What else can I say that will encourage you to select me?’’</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Planning Basic Questions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663749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336375"/>
            <a:ext cx="2962656" cy="2985433"/>
          </a:xfrm>
          <a:prstGeom prst="rect">
            <a:avLst/>
          </a:prstGeom>
        </p:spPr>
        <p:txBody>
          <a:bodyPr wrap="square">
            <a:spAutoFit/>
          </a:bodyPr>
          <a:lstStyle/>
          <a:p>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Three types of </a:t>
            </a:r>
            <a:r>
              <a:rPr lang="en-US" sz="28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Structured </a:t>
            </a:r>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interviews</a:t>
            </a:r>
            <a:endParaRPr lang="en-GB"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r>
              <a:rPr lang="en-US" sz="2600" dirty="0">
                <a:latin typeface="Adobe Calson Pro Blod"/>
                <a:ea typeface="Calibri" panose="020F0502020204030204" pitchFamily="34" charset="0"/>
                <a:cs typeface="Times New Roman" panose="02020603050405020304" pitchFamily="18" charset="0"/>
              </a:rPr>
              <a:t>The three most common types of </a:t>
            </a:r>
            <a:r>
              <a:rPr lang="en-US" sz="2600" dirty="0" smtClean="0">
                <a:latin typeface="Adobe Calson Pro Blod"/>
                <a:ea typeface="Calibri" panose="020F0502020204030204" pitchFamily="34" charset="0"/>
                <a:cs typeface="Times New Roman" panose="02020603050405020304" pitchFamily="18" charset="0"/>
              </a:rPr>
              <a:t>structured </a:t>
            </a:r>
            <a:r>
              <a:rPr lang="en-US" sz="2600" dirty="0">
                <a:latin typeface="Adobe Calson Pro Blod"/>
                <a:ea typeface="Calibri" panose="020F0502020204030204" pitchFamily="34" charset="0"/>
                <a:cs typeface="Times New Roman" panose="02020603050405020304" pitchFamily="18" charset="0"/>
              </a:rPr>
              <a:t>interviews are</a:t>
            </a:r>
            <a:endParaRPr lang="en-GB" sz="2600" dirty="0">
              <a:effectLst/>
              <a:latin typeface="Adobe Calson Pro Blo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055504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397156"/>
            <a:ext cx="2962656" cy="3089244"/>
          </a:xfrm>
          <a:prstGeom prst="rect">
            <a:avLst/>
          </a:prstGeom>
        </p:spPr>
        <p:txBody>
          <a:bodyPr wrap="square">
            <a:spAutoFit/>
          </a:bodyPr>
          <a:lstStyle/>
          <a:p>
            <a:pPr lvl="0">
              <a:lnSpc>
                <a:spcPct val="107000"/>
              </a:lnSpc>
              <a:spcAft>
                <a:spcPts val="0"/>
              </a:spcAft>
            </a:pPr>
            <a:r>
              <a:rPr lang="en-US" sz="2600" b="1" i="1" dirty="0" smtClean="0">
                <a:solidFill>
                  <a:srgbClr val="FF0000"/>
                </a:solidFill>
                <a:latin typeface="Adobe Calson Pro Blod"/>
                <a:ea typeface="Calibri" panose="020F0502020204030204" pitchFamily="34" charset="0"/>
                <a:cs typeface="Times New Roman" panose="02020603050405020304" pitchFamily="18" charset="0"/>
              </a:rPr>
              <a:t>1-</a:t>
            </a:r>
            <a:r>
              <a:rPr lang="en-US" sz="2600" dirty="0" smtClean="0">
                <a:solidFill>
                  <a:srgbClr val="C00000"/>
                </a:solidFill>
                <a:latin typeface="Adobe Calson Pro Blod"/>
                <a:ea typeface="Calibri" panose="020F0502020204030204" pitchFamily="34" charset="0"/>
                <a:cs typeface="Times New Roman" panose="02020603050405020304" pitchFamily="18" charset="0"/>
              </a:rPr>
              <a:t> </a:t>
            </a:r>
            <a:r>
              <a:rPr lang="en-US" sz="2600" dirty="0" smtClean="0">
                <a:latin typeface="Adobe Calson Pro Blod"/>
                <a:ea typeface="Calibri" panose="020F0502020204030204" pitchFamily="34" charset="0"/>
                <a:cs typeface="Times New Roman" panose="02020603050405020304" pitchFamily="18" charset="0"/>
              </a:rPr>
              <a:t>The biographical  interviews</a:t>
            </a:r>
            <a:endParaRPr lang="en-GB" sz="2600" dirty="0" smtClean="0">
              <a:latin typeface="Adobe Calson Pro Blod"/>
              <a:ea typeface="Calibri" panose="020F0502020204030204" pitchFamily="34" charset="0"/>
              <a:cs typeface="Times New Roman" panose="02020603050405020304" pitchFamily="18" charset="0"/>
            </a:endParaRPr>
          </a:p>
          <a:p>
            <a:pPr lvl="0">
              <a:lnSpc>
                <a:spcPct val="107000"/>
              </a:lnSpc>
              <a:spcAft>
                <a:spcPts val="0"/>
              </a:spcAft>
            </a:pPr>
            <a:r>
              <a:rPr lang="en-GB" sz="2600" b="1" i="1" dirty="0" smtClean="0">
                <a:solidFill>
                  <a:srgbClr val="FF0000"/>
                </a:solidFill>
                <a:latin typeface="Adobe Calson Pro Blod"/>
                <a:ea typeface="Calibri" panose="020F0502020204030204" pitchFamily="34" charset="0"/>
                <a:cs typeface="Times New Roman" panose="02020603050405020304" pitchFamily="18" charset="0"/>
              </a:rPr>
              <a:t>2- </a:t>
            </a:r>
            <a:r>
              <a:rPr lang="en-US" sz="2600" dirty="0" smtClean="0">
                <a:latin typeface="Adobe Calson Pro Blod"/>
                <a:ea typeface="Calibri" panose="020F0502020204030204" pitchFamily="34" charset="0"/>
                <a:cs typeface="Times New Roman" panose="02020603050405020304" pitchFamily="18" charset="0"/>
              </a:rPr>
              <a:t>The </a:t>
            </a:r>
            <a:r>
              <a:rPr lang="en-US" sz="2600" dirty="0">
                <a:latin typeface="Adobe Calson Pro Blod"/>
                <a:ea typeface="Calibri" panose="020F0502020204030204" pitchFamily="34" charset="0"/>
                <a:cs typeface="Times New Roman" panose="02020603050405020304" pitchFamily="18" charset="0"/>
              </a:rPr>
              <a:t>backward looking </a:t>
            </a:r>
            <a:r>
              <a:rPr lang="en-US" sz="2600" dirty="0" smtClean="0">
                <a:latin typeface="Adobe Calson Pro Blod"/>
                <a:ea typeface="Calibri" panose="020F0502020204030204" pitchFamily="34" charset="0"/>
                <a:cs typeface="Times New Roman" panose="02020603050405020304" pitchFamily="18" charset="0"/>
              </a:rPr>
              <a:t>interview</a:t>
            </a:r>
            <a:endParaRPr lang="en-GB" sz="2600" dirty="0" smtClean="0">
              <a:latin typeface="Adobe Calson Pro Blod"/>
              <a:ea typeface="Calibri" panose="020F0502020204030204" pitchFamily="34" charset="0"/>
              <a:cs typeface="Times New Roman" panose="02020603050405020304" pitchFamily="18" charset="0"/>
            </a:endParaRPr>
          </a:p>
          <a:p>
            <a:pPr lvl="0">
              <a:lnSpc>
                <a:spcPct val="107000"/>
              </a:lnSpc>
              <a:spcAft>
                <a:spcPts val="0"/>
              </a:spcAft>
            </a:pPr>
            <a:r>
              <a:rPr lang="en-GB" sz="2600" b="1" i="1" dirty="0" smtClean="0">
                <a:solidFill>
                  <a:srgbClr val="FF0000"/>
                </a:solidFill>
                <a:latin typeface="Adobe Calson Pro Blod"/>
                <a:ea typeface="Calibri" panose="020F0502020204030204" pitchFamily="34" charset="0"/>
                <a:cs typeface="Times New Roman" panose="02020603050405020304" pitchFamily="18" charset="0"/>
              </a:rPr>
              <a:t>3- </a:t>
            </a:r>
            <a:r>
              <a:rPr lang="en-US" sz="2600" dirty="0" smtClean="0">
                <a:latin typeface="Adobe Calson Pro Blod"/>
                <a:ea typeface="Calibri" panose="020F0502020204030204" pitchFamily="34" charset="0"/>
                <a:cs typeface="Times New Roman" panose="02020603050405020304" pitchFamily="18" charset="0"/>
              </a:rPr>
              <a:t>The </a:t>
            </a:r>
            <a:r>
              <a:rPr lang="en-US" sz="2600" dirty="0">
                <a:latin typeface="Adobe Calson Pro Blod"/>
                <a:ea typeface="Calibri" panose="020F0502020204030204" pitchFamily="34" charset="0"/>
                <a:cs typeface="Times New Roman" panose="02020603050405020304" pitchFamily="18" charset="0"/>
              </a:rPr>
              <a:t>forward-looking interview</a:t>
            </a:r>
            <a:endParaRPr lang="en-GB" sz="2600" dirty="0">
              <a:effectLst/>
              <a:latin typeface="Adobe Calson Pro Blo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261407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3204420"/>
            <a:ext cx="2962656" cy="1376724"/>
          </a:xfrm>
          <a:prstGeom prst="rect">
            <a:avLst/>
          </a:prstGeom>
        </p:spPr>
        <p:txBody>
          <a:bodyPr wrap="square">
            <a:spAutoFit/>
          </a:bodyPr>
          <a:lstStyle/>
          <a:p>
            <a:pPr>
              <a:lnSpc>
                <a:spcPct val="107000"/>
              </a:lnSpc>
              <a:spcAft>
                <a:spcPts val="800"/>
              </a:spcAft>
            </a:pPr>
            <a:r>
              <a:rPr lang="en-US" sz="2600" dirty="0">
                <a:latin typeface="Adobe Calson Pro Blod"/>
                <a:ea typeface="Calibri" panose="020F0502020204030204" pitchFamily="34" charset="0"/>
                <a:cs typeface="Times New Roman" panose="02020603050405020304" pitchFamily="18" charset="0"/>
              </a:rPr>
              <a:t>All can be made to directly relate to the competencies. </a:t>
            </a:r>
            <a:endParaRPr lang="en-GB" sz="2600" dirty="0">
              <a:effectLst/>
              <a:latin typeface="Adobe Calson Pro Blo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834725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12664" y="3270332"/>
            <a:ext cx="2937990" cy="1475404"/>
          </a:xfrm>
          <a:prstGeom prst="rect">
            <a:avLst/>
          </a:prstGeom>
        </p:spPr>
        <p:txBody>
          <a:bodyPr wrap="square">
            <a:spAutoFit/>
          </a:bodyPr>
          <a:lstStyle/>
          <a:p>
            <a:pPr lvl="0" algn="ctr">
              <a:lnSpc>
                <a:spcPct val="107000"/>
              </a:lnSpc>
              <a:spcAft>
                <a:spcPts val="0"/>
              </a:spcAft>
            </a:pPr>
            <a:r>
              <a:rPr lang="en-US" sz="28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The Biographical Interviews</a:t>
            </a:r>
            <a:endParaRPr lang="en-GB"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96877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89044" y="1124712"/>
            <a:ext cx="2950868" cy="5198795"/>
          </a:xfrm>
          <a:prstGeom prst="rect">
            <a:avLst/>
          </a:prstGeom>
        </p:spPr>
        <p:txBody>
          <a:bodyPr wrap="square">
            <a:spAutoFit/>
          </a:bodyPr>
          <a:lstStyle/>
          <a:p>
            <a:pPr lvl="0">
              <a:lnSpc>
                <a:spcPct val="107000"/>
              </a:lnSpc>
              <a:spcAft>
                <a:spcPts val="800"/>
              </a:spcAft>
            </a:pPr>
            <a:r>
              <a:rPr lang="en-US" sz="2600" dirty="0">
                <a:latin typeface="Adobe Calson Pro Blod"/>
              </a:rPr>
              <a:t>In biographical </a:t>
            </a:r>
            <a:r>
              <a:rPr lang="en-US" sz="2600" dirty="0" smtClean="0">
                <a:latin typeface="Adobe Calson Pro Blod"/>
              </a:rPr>
              <a:t>interviews, </a:t>
            </a:r>
            <a:r>
              <a:rPr lang="en-US" sz="2600" dirty="0">
                <a:latin typeface="Adobe Calson Pro Blod"/>
              </a:rPr>
              <a:t>the interviewer takes the candidate through their CV exploring their experience their motivation for job changes or other significant decisions and their aspirations</a:t>
            </a:r>
            <a:endParaRPr lang="en-GB" sz="2600" b="1" dirty="0">
              <a:solidFill>
                <a:srgbClr val="C00000"/>
              </a:solidFill>
              <a:effectLst/>
              <a:latin typeface="Adobe Calson Pro Blo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569118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39969"/>
            <a:ext cx="2962656" cy="3693319"/>
          </a:xfrm>
          <a:prstGeom prst="rect">
            <a:avLst/>
          </a:prstGeom>
        </p:spPr>
        <p:txBody>
          <a:bodyPr wrap="square">
            <a:spAutoFit/>
          </a:bodyPr>
          <a:lstStyle/>
          <a:p>
            <a:r>
              <a:rPr lang="en-US" sz="2600" dirty="0" smtClean="0">
                <a:latin typeface="Adobe Calson Pro Blod"/>
                <a:ea typeface="Calibri" panose="020F0502020204030204" pitchFamily="34" charset="0"/>
                <a:cs typeface="Times New Roman" panose="02020603050405020304" pitchFamily="18" charset="0"/>
              </a:rPr>
              <a:t>The </a:t>
            </a:r>
            <a:r>
              <a:rPr lang="en-US" sz="2600" dirty="0">
                <a:latin typeface="Adobe Calson Pro Blod"/>
                <a:ea typeface="Calibri" panose="020F0502020204030204" pitchFamily="34" charset="0"/>
                <a:cs typeface="Times New Roman" panose="02020603050405020304" pitchFamily="18" charset="0"/>
              </a:rPr>
              <a:t>interview is structured by chronology. But it is very important to have a clear set of criteria against which to evaluate the information gained.</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224695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312664" y="3270332"/>
            <a:ext cx="2962656" cy="1475404"/>
          </a:xfrm>
          <a:prstGeom prst="rect">
            <a:avLst/>
          </a:prstGeom>
        </p:spPr>
        <p:txBody>
          <a:bodyPr wrap="square">
            <a:spAutoFit/>
          </a:bodyPr>
          <a:lstStyle/>
          <a:p>
            <a:pPr lvl="0" algn="ctr">
              <a:lnSpc>
                <a:spcPct val="107000"/>
              </a:lnSpc>
              <a:spcAft>
                <a:spcPts val="800"/>
              </a:spcAft>
            </a:pPr>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The </a:t>
            </a:r>
            <a:r>
              <a:rPr lang="en-US" sz="28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Backward </a:t>
            </a:r>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looking interview</a:t>
            </a:r>
            <a:endParaRPr lang="en-GB" sz="2800" b="1" dirty="0">
              <a:solidFill>
                <a:srgbClr val="C00000"/>
              </a:solidFill>
              <a:effectLst/>
              <a:latin typeface="Cambria" panose="02040503050406030204" pitchFamily="18" charset="0"/>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206769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518083"/>
            <a:ext cx="2962656" cy="4708981"/>
          </a:xfrm>
          <a:prstGeom prst="rect">
            <a:avLst/>
          </a:prstGeom>
        </p:spPr>
        <p:txBody>
          <a:bodyPr wrap="square">
            <a:spAutoFit/>
          </a:bodyPr>
          <a:lstStyle/>
          <a:p>
            <a:r>
              <a:rPr lang="en-US" sz="2500" dirty="0">
                <a:latin typeface="Adobe Calson Pro Blod"/>
                <a:ea typeface="Calibri" panose="020F0502020204030204" pitchFamily="34" charset="0"/>
                <a:cs typeface="Times New Roman" panose="02020603050405020304" pitchFamily="18" charset="0"/>
              </a:rPr>
              <a:t>The Background looking interview sounds a little strange but of all the interview formats is generally reckoned to be the most reliable and best predictor of the future behavior is past performance. </a:t>
            </a:r>
            <a:endParaRPr lang="en-GB" sz="25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99599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524315"/>
          </a:xfrm>
          <a:prstGeom prst="rect">
            <a:avLst/>
          </a:prstGeom>
        </p:spPr>
        <p:txBody>
          <a:bodyPr wrap="square">
            <a:spAutoFit/>
          </a:bodyPr>
          <a:lstStyle/>
          <a:p>
            <a:r>
              <a:rPr lang="en-US" sz="2400" dirty="0">
                <a:latin typeface="Adobe Calson Pro Blod"/>
                <a:ea typeface="Calibri" panose="020F0502020204030204" pitchFamily="34" charset="0"/>
                <a:cs typeface="Times New Roman" panose="02020603050405020304" pitchFamily="18" charset="0"/>
              </a:rPr>
              <a:t>The background looking interview lend itself extremely well to assessing a person against a competency framework, say for example that you want to assess someone’s planning and organizing ability. </a:t>
            </a:r>
            <a:endParaRPr lang="en-GB" sz="24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232572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276856"/>
            <a:ext cx="2962656" cy="3293209"/>
          </a:xfrm>
          <a:prstGeom prst="rect">
            <a:avLst/>
          </a:prstGeom>
        </p:spPr>
        <p:txBody>
          <a:bodyPr wrap="square">
            <a:spAutoFit/>
          </a:bodyPr>
          <a:lstStyle/>
          <a:p>
            <a:r>
              <a:rPr lang="en-US" sz="2600" dirty="0">
                <a:latin typeface="Adobe Calson Pro Blod"/>
                <a:ea typeface="Calibri" panose="020F0502020204030204" pitchFamily="34" charset="0"/>
                <a:cs typeface="Times New Roman" panose="02020603050405020304" pitchFamily="18" charset="0"/>
              </a:rPr>
              <a:t>The interviewer ask the candidate, can you give me an example of a time when you have planned a particularly a complex project? </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37441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25192"/>
            <a:ext cx="2962656" cy="4154984"/>
          </a:xfrm>
          <a:prstGeom prst="rect">
            <a:avLst/>
          </a:prstGeom>
        </p:spPr>
        <p:txBody>
          <a:bodyPr wrap="square">
            <a:spAutoFit/>
          </a:bodyPr>
          <a:lstStyle/>
          <a:p>
            <a:r>
              <a:rPr lang="en-US" sz="2400" b="1" i="1" dirty="0" smtClean="0">
                <a:solidFill>
                  <a:srgbClr val="FF0000"/>
                </a:solidFill>
                <a:latin typeface="Adobe Calson Pro Blod"/>
              </a:rPr>
              <a:t>3-</a:t>
            </a:r>
            <a:r>
              <a:rPr lang="en-US" sz="2400" dirty="0" smtClean="0">
                <a:latin typeface="Adobe Calson Pro Blod"/>
              </a:rPr>
              <a:t> ‘‘</a:t>
            </a:r>
            <a:r>
              <a:rPr lang="en-US" sz="2400" dirty="0">
                <a:latin typeface="Adobe Calson Pro Blod"/>
              </a:rPr>
              <a:t>What are the success factors that would convince you that hiring me is the </a:t>
            </a:r>
            <a:r>
              <a:rPr lang="en-US" sz="2400" dirty="0" smtClean="0">
                <a:latin typeface="Adobe Calson Pro Blod"/>
              </a:rPr>
              <a:t>right </a:t>
            </a:r>
            <a:r>
              <a:rPr lang="en-GB" sz="2400" dirty="0" smtClean="0">
                <a:latin typeface="Adobe Calson Pro Blod"/>
              </a:rPr>
              <a:t>move </a:t>
            </a:r>
            <a:r>
              <a:rPr lang="en-GB" sz="2400" dirty="0">
                <a:latin typeface="Adobe Calson Pro Blod"/>
              </a:rPr>
              <a:t>to make?’’</a:t>
            </a:r>
          </a:p>
          <a:p>
            <a:r>
              <a:rPr lang="en-US" sz="2400" b="1" i="1" dirty="0" smtClean="0">
                <a:solidFill>
                  <a:srgbClr val="FF0000"/>
                </a:solidFill>
                <a:latin typeface="Adobe Calson Pro Blod"/>
              </a:rPr>
              <a:t>4-</a:t>
            </a:r>
            <a:r>
              <a:rPr lang="en-US" sz="2400" dirty="0" smtClean="0">
                <a:solidFill>
                  <a:srgbClr val="C00000"/>
                </a:solidFill>
                <a:latin typeface="Adobe Calson Pro Blod"/>
              </a:rPr>
              <a:t> </a:t>
            </a:r>
            <a:r>
              <a:rPr lang="en-US" sz="2400" dirty="0" smtClean="0">
                <a:latin typeface="Adobe Calson Pro Blod"/>
              </a:rPr>
              <a:t>‘‘</a:t>
            </a:r>
            <a:r>
              <a:rPr lang="en-US" sz="2400" dirty="0">
                <a:latin typeface="Adobe Calson Pro Blod"/>
              </a:rPr>
              <a:t>Do you have any concerns about my skills, experience, or education that I </a:t>
            </a:r>
            <a:r>
              <a:rPr lang="en-US" sz="2400" dirty="0" smtClean="0">
                <a:latin typeface="Adobe Calson Pro Blod"/>
              </a:rPr>
              <a:t>can </a:t>
            </a:r>
            <a:r>
              <a:rPr lang="en-GB" sz="2400" dirty="0" smtClean="0">
                <a:latin typeface="Adobe Calson Pro Blod"/>
              </a:rPr>
              <a:t>address </a:t>
            </a:r>
            <a:r>
              <a:rPr lang="en-GB" sz="2400" dirty="0">
                <a:latin typeface="Adobe Calson Pro Blod"/>
              </a:rPr>
              <a:t>for you</a:t>
            </a:r>
            <a:r>
              <a:rPr lang="en-GB" sz="2400" dirty="0" smtClean="0">
                <a:latin typeface="Adobe Calson Pro Blod"/>
              </a:rPr>
              <a:t>?’’ </a:t>
            </a:r>
            <a:endParaRPr lang="en-GB" sz="24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Planning Basic Questions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98672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524315"/>
          </a:xfrm>
          <a:prstGeom prst="rect">
            <a:avLst/>
          </a:prstGeom>
        </p:spPr>
        <p:txBody>
          <a:bodyPr wrap="square">
            <a:spAutoFit/>
          </a:bodyPr>
          <a:lstStyle/>
          <a:p>
            <a:r>
              <a:rPr lang="en-US" sz="2400" dirty="0">
                <a:latin typeface="Adobe Calson Pro Blod"/>
                <a:ea typeface="Calibri" panose="020F0502020204030204" pitchFamily="34" charset="0"/>
                <a:cs typeface="Times New Roman" panose="02020603050405020304" pitchFamily="18" charset="0"/>
              </a:rPr>
              <a:t>The candidate would then begin to recount an example and the interviewer then pick up on particular issues as they emerged, why did you do that? Did the project suffer unforeseen problems? How did you handle them? </a:t>
            </a:r>
            <a:endParaRPr lang="en-GB" sz="24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641936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29968"/>
            <a:ext cx="2962656" cy="3693319"/>
          </a:xfrm>
          <a:prstGeom prst="rect">
            <a:avLst/>
          </a:prstGeom>
        </p:spPr>
        <p:txBody>
          <a:bodyPr wrap="square">
            <a:spAutoFit/>
          </a:bodyPr>
          <a:lstStyle/>
          <a:p>
            <a:r>
              <a:rPr lang="en-US" sz="2600" dirty="0">
                <a:latin typeface="Adobe Calson Pro Blod"/>
                <a:ea typeface="Calibri" panose="020F0502020204030204" pitchFamily="34" charset="0"/>
                <a:cs typeface="Times New Roman" panose="02020603050405020304" pitchFamily="18" charset="0"/>
              </a:rPr>
              <a:t>The questions are designed to provide specific behavioral evidence of what the candidate has done in the past. By asking about real events</a:t>
            </a:r>
            <a:r>
              <a:rPr lang="en-US" dirty="0">
                <a:latin typeface="Calibri" panose="020F0502020204030204" pitchFamily="34" charset="0"/>
                <a:ea typeface="Calibri" panose="020F0502020204030204" pitchFamily="34" charset="0"/>
                <a:cs typeface="Times New Roman" panose="02020603050405020304" pitchFamily="18" charset="0"/>
              </a:rPr>
              <a:t>. </a:t>
            </a:r>
            <a:endParaRPr lang="en-GB" dirty="0"/>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246054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65376"/>
            <a:ext cx="2962656" cy="3945504"/>
          </a:xfrm>
          <a:prstGeom prst="rect">
            <a:avLst/>
          </a:prstGeom>
        </p:spPr>
        <p:txBody>
          <a:bodyPr wrap="square">
            <a:spAutoFit/>
          </a:bodyPr>
          <a:lstStyle/>
          <a:p>
            <a:pPr>
              <a:lnSpc>
                <a:spcPct val="107000"/>
              </a:lnSpc>
              <a:spcAft>
                <a:spcPts val="800"/>
              </a:spcAft>
            </a:pPr>
            <a:r>
              <a:rPr lang="en-US" sz="2600" dirty="0">
                <a:latin typeface="Adobe Calson Pro Blod"/>
                <a:ea typeface="Calibri" panose="020F0502020204030204" pitchFamily="34" charset="0"/>
                <a:cs typeface="Times New Roman" panose="02020603050405020304" pitchFamily="18" charset="0"/>
              </a:rPr>
              <a:t>The skilled interviewer should be able to identify behavioral patterns as well as whether the candidate is simply talking a good </a:t>
            </a:r>
            <a:r>
              <a:rPr lang="en-US" sz="2600" dirty="0" smtClean="0">
                <a:latin typeface="Adobe Calson Pro Blod"/>
                <a:ea typeface="Calibri" panose="020F0502020204030204" pitchFamily="34" charset="0"/>
                <a:cs typeface="Times New Roman" panose="02020603050405020304" pitchFamily="18" charset="0"/>
              </a:rPr>
              <a:t>game. </a:t>
            </a:r>
            <a:endParaRPr lang="en-GB" sz="2600" dirty="0">
              <a:effectLst/>
              <a:latin typeface="Adobe Calson Pro Blo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724926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33619"/>
            <a:ext cx="2962656" cy="3517373"/>
          </a:xfrm>
          <a:prstGeom prst="rect">
            <a:avLst/>
          </a:prstGeom>
        </p:spPr>
        <p:txBody>
          <a:bodyPr wrap="square">
            <a:spAutoFit/>
          </a:bodyPr>
          <a:lstStyle/>
          <a:p>
            <a:pPr>
              <a:lnSpc>
                <a:spcPct val="107000"/>
              </a:lnSpc>
              <a:spcAft>
                <a:spcPts val="800"/>
              </a:spcAft>
            </a:pPr>
            <a:r>
              <a:rPr lang="en-US" sz="2600" dirty="0">
                <a:latin typeface="Adobe Calson Pro Blod"/>
                <a:ea typeface="Calibri" panose="020F0502020204030204" pitchFamily="34" charset="0"/>
                <a:cs typeface="Times New Roman" panose="02020603050405020304" pitchFamily="18" charset="0"/>
              </a:rPr>
              <a:t>T</a:t>
            </a:r>
            <a:r>
              <a:rPr lang="en-US" sz="2600" dirty="0" smtClean="0">
                <a:latin typeface="Adobe Calson Pro Blod"/>
                <a:ea typeface="Calibri" panose="020F0502020204030204" pitchFamily="34" charset="0"/>
                <a:cs typeface="Times New Roman" panose="02020603050405020304" pitchFamily="18" charset="0"/>
              </a:rPr>
              <a:t>he </a:t>
            </a:r>
            <a:r>
              <a:rPr lang="en-US" sz="2600" dirty="0">
                <a:latin typeface="Adobe Calson Pro Blod"/>
                <a:ea typeface="Calibri" panose="020F0502020204030204" pitchFamily="34" charset="0"/>
                <a:cs typeface="Times New Roman" panose="02020603050405020304" pitchFamily="18" charset="0"/>
              </a:rPr>
              <a:t>candidate’s answers are later analyzed and marked against the behavioral indications relating to that competency</a:t>
            </a:r>
            <a:r>
              <a:rPr lang="en-US" sz="2600" dirty="0" smtClean="0">
                <a:latin typeface="Adobe Calson Pro Blod"/>
                <a:ea typeface="Calibri" panose="020F0502020204030204" pitchFamily="34" charset="0"/>
                <a:cs typeface="Times New Roman" panose="02020603050405020304" pitchFamily="18" charset="0"/>
              </a:rPr>
              <a:t>. </a:t>
            </a:r>
            <a:endParaRPr lang="en-GB" sz="2600" dirty="0">
              <a:effectLst/>
              <a:latin typeface="Adobe Calson Pro Blod"/>
              <a:ea typeface="Calibri" panose="020F0502020204030204" pitchFamily="34" charset="0"/>
              <a:cs typeface="Times New Roman" panose="02020603050405020304" pitchFamily="18" charset="0"/>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262227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Competency-based Interviewing 5</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627937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12664" y="3360741"/>
            <a:ext cx="2962656" cy="1384995"/>
          </a:xfrm>
          <a:prstGeom prst="rect">
            <a:avLst/>
          </a:prstGeom>
        </p:spPr>
        <p:txBody>
          <a:bodyPr wrap="square">
            <a:spAutoFit/>
          </a:bodyPr>
          <a:lstStyle/>
          <a:p>
            <a:pPr algn="ctr"/>
            <a:r>
              <a:rPr lang="en-US" sz="28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The Forward-looking interviews</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928718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20453"/>
            <a:ext cx="2962656" cy="4524315"/>
          </a:xfrm>
          <a:prstGeom prst="rect">
            <a:avLst/>
          </a:prstGeom>
        </p:spPr>
        <p:txBody>
          <a:bodyPr wrap="square">
            <a:spAutoFit/>
          </a:bodyPr>
          <a:lstStyle/>
          <a:p>
            <a:r>
              <a:rPr lang="en-US" sz="2400" dirty="0">
                <a:latin typeface="Adobe Calson Pro Blod"/>
                <a:ea typeface="Calibri" panose="020F0502020204030204" pitchFamily="34" charset="0"/>
                <a:cs typeface="Times New Roman" panose="02020603050405020304" pitchFamily="18" charset="0"/>
              </a:rPr>
              <a:t>Forward-looking interviews are like backward looking variety with as you would expect one important difference they look forward to what candidate might do instead of asking “ can you give me an example </a:t>
            </a:r>
            <a:r>
              <a:rPr lang="en-US" sz="2400" dirty="0" smtClean="0">
                <a:latin typeface="Adobe Calson Pro Blod"/>
                <a:ea typeface="Calibri" panose="020F0502020204030204" pitchFamily="34" charset="0"/>
                <a:cs typeface="Times New Roman" panose="02020603050405020304" pitchFamily="18" charset="0"/>
              </a:rPr>
              <a:t>of…..</a:t>
            </a:r>
            <a:endParaRPr lang="en-GB" sz="24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247448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536192"/>
            <a:ext cx="2962656" cy="4708981"/>
          </a:xfrm>
          <a:prstGeom prst="rect">
            <a:avLst/>
          </a:prstGeom>
        </p:spPr>
        <p:txBody>
          <a:bodyPr wrap="square">
            <a:spAutoFit/>
          </a:bodyPr>
          <a:lstStyle/>
          <a:p>
            <a:r>
              <a:rPr lang="en-US" sz="2500" dirty="0" smtClean="0">
                <a:latin typeface="Adobe Calson Pro Blod"/>
                <a:ea typeface="Calibri" panose="020F0502020204030204" pitchFamily="34" charset="0"/>
                <a:cs typeface="Times New Roman" panose="02020603050405020304" pitchFamily="18" charset="0"/>
              </a:rPr>
              <a:t>They ask to consider this situation….. What would you do? Because of this format they are usually referred to as situational interviews again they fit easily into a competency framework. </a:t>
            </a:r>
            <a:endParaRPr lang="en-GB" sz="25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62273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523744"/>
            <a:ext cx="2962656" cy="2661113"/>
          </a:xfrm>
          <a:prstGeom prst="rect">
            <a:avLst/>
          </a:prstGeom>
        </p:spPr>
        <p:txBody>
          <a:bodyPr wrap="square">
            <a:spAutoFit/>
          </a:bodyPr>
          <a:lstStyle/>
          <a:p>
            <a:pPr>
              <a:lnSpc>
                <a:spcPct val="107000"/>
              </a:lnSpc>
              <a:spcAft>
                <a:spcPts val="800"/>
              </a:spcAft>
            </a:pPr>
            <a:r>
              <a:rPr lang="en-US" sz="2600" dirty="0">
                <a:latin typeface="Adobe Calson Pro Blod"/>
                <a:ea typeface="Calibri" panose="020F0502020204030204" pitchFamily="34" charset="0"/>
                <a:cs typeface="Times New Roman" panose="02020603050405020304" pitchFamily="18" charset="0"/>
              </a:rPr>
              <a:t>However, they are quite intensive to design. Also, the interviewer needs, at least, three model answers</a:t>
            </a:r>
            <a:endParaRPr lang="en-GB" sz="2600" dirty="0">
              <a:effectLst/>
              <a:latin typeface="Adobe Calson Pro Blo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773173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86748"/>
            <a:ext cx="2962656" cy="4093428"/>
          </a:xfrm>
          <a:prstGeom prst="rect">
            <a:avLst/>
          </a:prstGeom>
        </p:spPr>
        <p:txBody>
          <a:bodyPr wrap="square">
            <a:spAutoFit/>
          </a:bodyPr>
          <a:lstStyle/>
          <a:p>
            <a:r>
              <a:rPr lang="en-US" sz="2600" dirty="0">
                <a:latin typeface="Adobe Calson Pro Blod"/>
                <a:ea typeface="Calibri" panose="020F0502020204030204" pitchFamily="34" charset="0"/>
                <a:cs typeface="Times New Roman" panose="02020603050405020304" pitchFamily="18" charset="0"/>
              </a:rPr>
              <a:t>It has been suggested that the situational interview, </a:t>
            </a:r>
            <a:endParaRPr lang="en-US" sz="2600" dirty="0" smtClean="0">
              <a:latin typeface="Adobe Calson Pro Blod"/>
              <a:ea typeface="Calibri" panose="020F0502020204030204" pitchFamily="34" charset="0"/>
              <a:cs typeface="Times New Roman" panose="02020603050405020304" pitchFamily="18" charset="0"/>
            </a:endParaRPr>
          </a:p>
          <a:p>
            <a:r>
              <a:rPr lang="en-US" sz="2600" dirty="0" smtClean="0">
                <a:latin typeface="Adobe Calson Pro Blod"/>
                <a:ea typeface="Calibri" panose="020F0502020204030204" pitchFamily="34" charset="0"/>
                <a:cs typeface="Times New Roman" panose="02020603050405020304" pitchFamily="18" charset="0"/>
              </a:rPr>
              <a:t>in </a:t>
            </a:r>
            <a:r>
              <a:rPr lang="en-US" sz="2600" dirty="0">
                <a:latin typeface="Adobe Calson Pro Blod"/>
                <a:ea typeface="Calibri" panose="020F0502020204030204" pitchFamily="34" charset="0"/>
                <a:cs typeface="Times New Roman" panose="02020603050405020304" pitchFamily="18" charset="0"/>
              </a:rPr>
              <a:t>particular, is no more than an orally administrated cognitive ability test. </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405951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524315"/>
          </a:xfrm>
          <a:prstGeom prst="rect">
            <a:avLst/>
          </a:prstGeom>
        </p:spPr>
        <p:txBody>
          <a:bodyPr wrap="square">
            <a:spAutoFit/>
          </a:bodyPr>
          <a:lstStyle/>
          <a:p>
            <a:r>
              <a:rPr lang="en-US" sz="2400" b="1" i="1" dirty="0" smtClean="0">
                <a:solidFill>
                  <a:srgbClr val="FF0000"/>
                </a:solidFill>
                <a:latin typeface="Adobe Calson Pro Blod"/>
              </a:rPr>
              <a:t>5- </a:t>
            </a:r>
            <a:r>
              <a:rPr lang="en-US" sz="2400" dirty="0" smtClean="0">
                <a:latin typeface="Adobe Calson Pro Blod"/>
              </a:rPr>
              <a:t>‘‘</a:t>
            </a:r>
            <a:r>
              <a:rPr lang="en-US" sz="2400" dirty="0">
                <a:latin typeface="Adobe Calson Pro Blod"/>
              </a:rPr>
              <a:t>How do I compare with the ‘ideal applicant’?’’</a:t>
            </a:r>
          </a:p>
          <a:p>
            <a:r>
              <a:rPr lang="en-US" sz="2400" b="1" i="1" dirty="0" smtClean="0">
                <a:solidFill>
                  <a:srgbClr val="FF0000"/>
                </a:solidFill>
                <a:latin typeface="Adobe Calson Pro Blod"/>
              </a:rPr>
              <a:t>6-</a:t>
            </a:r>
            <a:r>
              <a:rPr lang="en-US" sz="2400" dirty="0" smtClean="0">
                <a:solidFill>
                  <a:srgbClr val="C00000"/>
                </a:solidFill>
                <a:latin typeface="Adobe Calson Pro Blod"/>
              </a:rPr>
              <a:t> </a:t>
            </a:r>
            <a:r>
              <a:rPr lang="en-US" sz="2400" dirty="0" smtClean="0">
                <a:latin typeface="Adobe Calson Pro Blod"/>
              </a:rPr>
              <a:t>‘‘</a:t>
            </a:r>
            <a:r>
              <a:rPr lang="en-US" sz="2400" dirty="0">
                <a:latin typeface="Adobe Calson Pro Blod"/>
              </a:rPr>
              <a:t>How would you summarize my greatest asset</a:t>
            </a:r>
            <a:r>
              <a:rPr lang="en-US" sz="2400" dirty="0" smtClean="0">
                <a:latin typeface="Adobe Calson Pro Blod"/>
              </a:rPr>
              <a:t>?’’</a:t>
            </a:r>
          </a:p>
          <a:p>
            <a:r>
              <a:rPr lang="en-US" sz="2400" b="1" i="1" dirty="0" smtClean="0">
                <a:solidFill>
                  <a:srgbClr val="FF0000"/>
                </a:solidFill>
                <a:latin typeface="Adobe Calson Pro Blod"/>
              </a:rPr>
              <a:t>7- </a:t>
            </a:r>
            <a:r>
              <a:rPr lang="en-US" sz="2400" dirty="0" smtClean="0">
                <a:latin typeface="Adobe Calson Pro Blod"/>
              </a:rPr>
              <a:t>‘‘</a:t>
            </a:r>
            <a:r>
              <a:rPr lang="en-US" sz="2400" dirty="0">
                <a:latin typeface="Adobe Calson Pro Blod"/>
              </a:rPr>
              <a:t>How would you recommend I convert any areas requiring improvement into</a:t>
            </a:r>
          </a:p>
          <a:p>
            <a:r>
              <a:rPr lang="en-GB" sz="2400" dirty="0">
                <a:latin typeface="Adobe Calson Pro Blod"/>
              </a:rPr>
              <a:t>assets?’’</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Planning Basic Questions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417977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71600"/>
            <a:ext cx="2962656" cy="4893647"/>
          </a:xfrm>
          <a:prstGeom prst="rect">
            <a:avLst/>
          </a:prstGeom>
        </p:spPr>
        <p:txBody>
          <a:bodyPr wrap="square">
            <a:spAutoFit/>
          </a:bodyPr>
          <a:lstStyle/>
          <a:p>
            <a:r>
              <a:rPr lang="en-US" sz="2400" dirty="0">
                <a:latin typeface="Adobe Calson Pro Blod"/>
                <a:ea typeface="Calibri" panose="020F0502020204030204" pitchFamily="34" charset="0"/>
                <a:cs typeface="Times New Roman" panose="02020603050405020304" pitchFamily="18" charset="0"/>
              </a:rPr>
              <a:t>That person seems to have been bonded with the emergence of evidence that interviewer can contribute incrementally to validity over and above ability tests. Even if we do not always know what they are measuring. </a:t>
            </a:r>
            <a:endParaRPr lang="en-GB" sz="24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98747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19937"/>
            <a:ext cx="2962656" cy="4342535"/>
          </a:xfrm>
          <a:prstGeom prst="rect">
            <a:avLst/>
          </a:prstGeom>
        </p:spPr>
        <p:txBody>
          <a:bodyPr wrap="square">
            <a:spAutoFit/>
          </a:bodyPr>
          <a:lstStyle/>
          <a:p>
            <a:pPr>
              <a:lnSpc>
                <a:spcPct val="107000"/>
              </a:lnSpc>
              <a:spcAft>
                <a:spcPts val="800"/>
              </a:spcAft>
            </a:pPr>
            <a:r>
              <a:rPr lang="en-US" sz="2600" dirty="0">
                <a:latin typeface="Adobe Calson Pro Blod"/>
                <a:ea typeface="Calibri" panose="020F0502020204030204" pitchFamily="34" charset="0"/>
                <a:cs typeface="Times New Roman" panose="02020603050405020304" pitchFamily="18" charset="0"/>
              </a:rPr>
              <a:t>Canadian investigator showed that a situational interview is more likely to be a measure of particular than traditional </a:t>
            </a:r>
            <a:r>
              <a:rPr lang="en-US" sz="2600" dirty="0" smtClean="0">
                <a:latin typeface="Adobe Calson Pro Blod"/>
                <a:ea typeface="Calibri" panose="020F0502020204030204" pitchFamily="34" charset="0"/>
                <a:cs typeface="Times New Roman" panose="02020603050405020304" pitchFamily="18" charset="0"/>
              </a:rPr>
              <a:t>intelligence</a:t>
            </a:r>
            <a:endParaRPr lang="en-GB" sz="2600" dirty="0">
              <a:effectLst/>
              <a:latin typeface="Adobe Calson Pro Blod"/>
              <a:ea typeface="Calibri" panose="020F0502020204030204" pitchFamily="34" charset="0"/>
              <a:cs typeface="Times New Roman" panose="02020603050405020304" pitchFamily="18" charset="0"/>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682177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Competency-based Interviewing 6</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6</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627937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958118"/>
            <a:ext cx="2962656" cy="3857466"/>
          </a:xfrm>
          <a:prstGeom prst="rect">
            <a:avLst/>
          </a:prstGeom>
        </p:spPr>
        <p:txBody>
          <a:bodyPr wrap="square">
            <a:spAutoFit/>
          </a:bodyPr>
          <a:lstStyle/>
          <a:p>
            <a:pPr>
              <a:spcAft>
                <a:spcPts val="800"/>
              </a:spcAft>
            </a:pPr>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Technology </a:t>
            </a:r>
            <a:r>
              <a:rPr lang="en-US" sz="28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&amp; Format</a:t>
            </a:r>
          </a:p>
          <a:p>
            <a:r>
              <a:rPr lang="en-US" sz="2600" dirty="0">
                <a:latin typeface="Adobe Calson Pro Blod"/>
              </a:rPr>
              <a:t>A further </a:t>
            </a:r>
            <a:r>
              <a:rPr lang="en-US" sz="2600" dirty="0" smtClean="0">
                <a:latin typeface="Adobe Calson Pro Blod"/>
              </a:rPr>
              <a:t>distinction </a:t>
            </a:r>
            <a:r>
              <a:rPr lang="en-US" sz="2600" dirty="0">
                <a:latin typeface="Adobe Calson Pro Blod"/>
              </a:rPr>
              <a:t>can be made which can be called technology or perhaps format we look at two issues</a:t>
            </a:r>
            <a:r>
              <a:rPr lang="en-US" sz="2600" dirty="0" smtClean="0">
                <a:latin typeface="Adobe Calson Pro Blod"/>
              </a:rPr>
              <a:t>.</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6</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977616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3099816"/>
            <a:ext cx="2962656" cy="1475404"/>
          </a:xfrm>
          <a:prstGeom prst="rect">
            <a:avLst/>
          </a:prstGeom>
        </p:spPr>
        <p:txBody>
          <a:bodyPr wrap="square">
            <a:spAutoFit/>
          </a:bodyPr>
          <a:lstStyle/>
          <a:p>
            <a:pPr lvl="0">
              <a:lnSpc>
                <a:spcPct val="107000"/>
              </a:lnSpc>
              <a:spcAft>
                <a:spcPts val="0"/>
              </a:spcAft>
            </a:pPr>
            <a:r>
              <a:rPr lang="en-US" sz="28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1- Number </a:t>
            </a:r>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of interviewers </a:t>
            </a:r>
            <a:endParaRPr lang="en-GB"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pPr lvl="0">
              <a:lnSpc>
                <a:spcPct val="107000"/>
              </a:lnSpc>
              <a:spcAft>
                <a:spcPts val="800"/>
              </a:spcAft>
            </a:pPr>
            <a:r>
              <a:rPr lang="en-US" sz="28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2- Technology</a:t>
            </a:r>
            <a:endParaRPr lang="en-GB" sz="2800" b="1" dirty="0">
              <a:solidFill>
                <a:srgbClr val="C00000"/>
              </a:solidFill>
              <a:effectLst/>
              <a:latin typeface="Cambria" panose="02040503050406030204" pitchFamily="18" charset="0"/>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6</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374231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536192"/>
            <a:ext cx="2962656" cy="4647426"/>
          </a:xfrm>
          <a:prstGeom prst="rect">
            <a:avLst/>
          </a:prstGeom>
        </p:spPr>
        <p:txBody>
          <a:bodyPr wrap="square">
            <a:spAutoFit/>
          </a:bodyPr>
          <a:lstStyle/>
          <a:p>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Number of </a:t>
            </a:r>
            <a:r>
              <a:rPr lang="en-US" sz="28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interviews</a:t>
            </a:r>
          </a:p>
          <a:p>
            <a:r>
              <a:rPr lang="en-US" sz="2400" dirty="0" smtClean="0">
                <a:latin typeface="Adobe Calson Pro Blod"/>
              </a:rPr>
              <a:t>Which </a:t>
            </a:r>
            <a:r>
              <a:rPr lang="en-US" sz="2400" dirty="0">
                <a:latin typeface="Adobe Calson Pro Blod"/>
              </a:rPr>
              <a:t>is better a panel of interviewers or a one to one arrangement? Should there be a separate note taker or should interviewer take their own notes? </a:t>
            </a:r>
            <a:endParaRPr lang="en-GB" sz="2400" dirty="0">
              <a:effectLst/>
              <a:latin typeface="Adobe Calson Pro Blo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6</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539081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93191"/>
            <a:ext cx="2962656" cy="3293209"/>
          </a:xfrm>
          <a:prstGeom prst="rect">
            <a:avLst/>
          </a:prstGeom>
        </p:spPr>
        <p:txBody>
          <a:bodyPr wrap="square">
            <a:spAutoFit/>
          </a:bodyPr>
          <a:lstStyle/>
          <a:p>
            <a:r>
              <a:rPr lang="en-US" sz="2600" dirty="0" smtClean="0">
                <a:latin typeface="Adobe Calson Pro Blod"/>
                <a:ea typeface="Calibri" panose="020F0502020204030204" pitchFamily="34" charset="0"/>
                <a:cs typeface="Times New Roman" panose="02020603050405020304" pitchFamily="18" charset="0"/>
              </a:rPr>
              <a:t>In both </a:t>
            </a:r>
            <a:r>
              <a:rPr lang="en-US" sz="2600" dirty="0">
                <a:latin typeface="Adobe Calson Pro Blod"/>
                <a:ea typeface="Calibri" panose="020F0502020204030204" pitchFamily="34" charset="0"/>
                <a:cs typeface="Times New Roman" panose="02020603050405020304" pitchFamily="18" charset="0"/>
              </a:rPr>
              <a:t>cases the answer is it all depends on? Panel interviews have advantages In that the greater number of judges boost reliability</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6</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99241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95544" y="2112264"/>
            <a:ext cx="2944368" cy="3486275"/>
          </a:xfrm>
          <a:prstGeom prst="rect">
            <a:avLst/>
          </a:prstGeom>
        </p:spPr>
        <p:txBody>
          <a:bodyPr wrap="square">
            <a:spAutoFit/>
          </a:bodyPr>
          <a:lstStyle/>
          <a:p>
            <a:pPr>
              <a:lnSpc>
                <a:spcPct val="107000"/>
              </a:lnSpc>
              <a:spcAft>
                <a:spcPts val="800"/>
              </a:spcAft>
            </a:pPr>
            <a:r>
              <a:rPr lang="en-US" sz="2600" dirty="0" smtClean="0">
                <a:latin typeface="Adobe Calson Pro Blod"/>
                <a:ea typeface="Calibri" panose="020F0502020204030204" pitchFamily="34" charset="0"/>
                <a:cs typeface="Times New Roman" panose="02020603050405020304" pitchFamily="18" charset="0"/>
              </a:rPr>
              <a:t>But </a:t>
            </a:r>
            <a:r>
              <a:rPr lang="en-US" sz="2600" dirty="0">
                <a:latin typeface="Adobe Calson Pro Blod"/>
                <a:ea typeface="Calibri" panose="020F0502020204030204" pitchFamily="34" charset="0"/>
                <a:cs typeface="Times New Roman" panose="02020603050405020304" pitchFamily="18" charset="0"/>
              </a:rPr>
              <a:t>have disadvantages in that they are </a:t>
            </a:r>
            <a:r>
              <a:rPr lang="en-US" sz="2600" dirty="0" smtClean="0">
                <a:latin typeface="Adobe Calson Pro Blod"/>
                <a:ea typeface="Calibri" panose="020F0502020204030204" pitchFamily="34" charset="0"/>
                <a:cs typeface="Times New Roman" panose="02020603050405020304" pitchFamily="18" charset="0"/>
              </a:rPr>
              <a:t>resource intensive</a:t>
            </a:r>
            <a:r>
              <a:rPr lang="en-US" sz="2600" dirty="0">
                <a:latin typeface="Adobe Calson Pro Blod"/>
                <a:ea typeface="Calibri" panose="020F0502020204030204" pitchFamily="34" charset="0"/>
                <a:cs typeface="Times New Roman" panose="02020603050405020304" pitchFamily="18" charset="0"/>
              </a:rPr>
              <a:t>. </a:t>
            </a:r>
            <a:r>
              <a:rPr lang="en-US" sz="2600" dirty="0" smtClean="0">
                <a:latin typeface="Adobe Calson Pro Blod"/>
                <a:ea typeface="Calibri" panose="020F0502020204030204" pitchFamily="34" charset="0"/>
                <a:cs typeface="Times New Roman" panose="02020603050405020304" pitchFamily="18" charset="0"/>
              </a:rPr>
              <a:t>It can </a:t>
            </a:r>
            <a:r>
              <a:rPr lang="en-US" sz="2600" dirty="0">
                <a:latin typeface="Adobe Calson Pro Blod"/>
                <a:ea typeface="Calibri" panose="020F0502020204030204" pitchFamily="34" charset="0"/>
                <a:cs typeface="Times New Roman" panose="02020603050405020304" pitchFamily="18" charset="0"/>
              </a:rPr>
              <a:t>be intimidating and can look terrible if not well organized.</a:t>
            </a:r>
            <a:endParaRPr lang="en-GB" sz="2600" dirty="0">
              <a:effectLst/>
              <a:latin typeface="Adobe Calson Pro Blo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6</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89793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169491"/>
            <a:ext cx="2962656" cy="5139869"/>
          </a:xfrm>
          <a:prstGeom prst="rect">
            <a:avLst/>
          </a:prstGeom>
        </p:spPr>
        <p:txBody>
          <a:bodyPr wrap="square">
            <a:spAutoFit/>
          </a:bodyPr>
          <a:lstStyle/>
          <a:p>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Technology </a:t>
            </a:r>
            <a:endParaRPr lang="en-US" sz="28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r>
              <a:rPr lang="en-US" sz="2500" dirty="0">
                <a:latin typeface="Adobe Calson Pro Blod"/>
              </a:rPr>
              <a:t>Technology consideration relates to the media to be used for interviews. Alternative to face to </a:t>
            </a:r>
            <a:r>
              <a:rPr lang="en-US" sz="2500" dirty="0" smtClean="0">
                <a:latin typeface="Adobe Calson Pro Blod"/>
              </a:rPr>
              <a:t>face-to-face </a:t>
            </a:r>
            <a:r>
              <a:rPr lang="en-US" sz="2500" dirty="0">
                <a:latin typeface="Adobe Calson Pro Blod"/>
              </a:rPr>
              <a:t>interviews include the telephone interview and the video conferencing interview. </a:t>
            </a:r>
            <a:endParaRPr lang="en-US" sz="2500" dirty="0" smtClean="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6</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98465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606040"/>
            <a:ext cx="2962656" cy="2492990"/>
          </a:xfrm>
          <a:prstGeom prst="rect">
            <a:avLst/>
          </a:prstGeom>
        </p:spPr>
        <p:txBody>
          <a:bodyPr wrap="square">
            <a:spAutoFit/>
          </a:bodyPr>
          <a:lstStyle/>
          <a:p>
            <a:r>
              <a:rPr lang="en-US" sz="2600" dirty="0">
                <a:latin typeface="Adobe Calson Pro Blod"/>
                <a:ea typeface="Calibri" panose="020F0502020204030204" pitchFamily="34" charset="0"/>
                <a:cs typeface="Times New Roman" panose="02020603050405020304" pitchFamily="18" charset="0"/>
              </a:rPr>
              <a:t>Telephone interviews are becoming more popular but have received very little empirical attention.</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6</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198496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589675"/>
            <a:ext cx="2962657" cy="4555093"/>
          </a:xfrm>
          <a:prstGeom prst="rect">
            <a:avLst/>
          </a:prstGeom>
        </p:spPr>
        <p:txBody>
          <a:bodyPr wrap="square">
            <a:spAutoFit/>
          </a:bodyPr>
          <a:lstStyle/>
          <a:p>
            <a:r>
              <a:rPr lang="en-GB" sz="2800" b="1" dirty="0">
                <a:solidFill>
                  <a:srgbClr val="C00000"/>
                </a:solidFill>
                <a:latin typeface="Cambria" panose="02040503050406030204" pitchFamily="18" charset="0"/>
              </a:rPr>
              <a:t>Questions About the </a:t>
            </a:r>
            <a:r>
              <a:rPr lang="en-GB" sz="2800" b="1" dirty="0" smtClean="0">
                <a:solidFill>
                  <a:srgbClr val="C00000"/>
                </a:solidFill>
                <a:latin typeface="Cambria" panose="02040503050406030204" pitchFamily="18" charset="0"/>
              </a:rPr>
              <a:t>Interviewer</a:t>
            </a:r>
          </a:p>
          <a:p>
            <a:r>
              <a:rPr lang="en-US" sz="2600" b="1" i="1" dirty="0" smtClean="0">
                <a:solidFill>
                  <a:srgbClr val="FF0000"/>
                </a:solidFill>
                <a:latin typeface="Adobe Calson Pro Blod"/>
              </a:rPr>
              <a:t>1-</a:t>
            </a:r>
            <a:r>
              <a:rPr lang="en-US" sz="2600" dirty="0" smtClean="0">
                <a:latin typeface="Adobe Calson Pro Blod"/>
              </a:rPr>
              <a:t> ‘‘</a:t>
            </a:r>
            <a:r>
              <a:rPr lang="en-US" sz="2600" dirty="0">
                <a:latin typeface="Adobe Calson Pro Blod"/>
              </a:rPr>
              <a:t>How long have you worked here?’’</a:t>
            </a:r>
          </a:p>
          <a:p>
            <a:r>
              <a:rPr lang="en-US" sz="2600" b="1" i="1" dirty="0" smtClean="0">
                <a:solidFill>
                  <a:srgbClr val="FF0000"/>
                </a:solidFill>
                <a:latin typeface="Adobe Calson Pro Blod"/>
              </a:rPr>
              <a:t>2-</a:t>
            </a:r>
            <a:r>
              <a:rPr lang="en-US" sz="2600" dirty="0" smtClean="0">
                <a:latin typeface="Adobe Calson Pro Blod"/>
              </a:rPr>
              <a:t> ‘‘</a:t>
            </a:r>
            <a:r>
              <a:rPr lang="en-US" sz="2600" dirty="0">
                <a:latin typeface="Adobe Calson Pro Blod"/>
              </a:rPr>
              <a:t>What position did you start out in?’’</a:t>
            </a:r>
          </a:p>
          <a:p>
            <a:r>
              <a:rPr lang="en-US" sz="2600" b="1" i="1" dirty="0" smtClean="0">
                <a:solidFill>
                  <a:srgbClr val="FF0000"/>
                </a:solidFill>
                <a:latin typeface="Adobe Calson Pro Blod"/>
              </a:rPr>
              <a:t>3</a:t>
            </a:r>
            <a:r>
              <a:rPr lang="en-US" sz="2600" dirty="0" smtClean="0">
                <a:solidFill>
                  <a:srgbClr val="C00000"/>
                </a:solidFill>
                <a:latin typeface="Adobe Calson Pro Blod"/>
              </a:rPr>
              <a:t>- </a:t>
            </a:r>
            <a:r>
              <a:rPr lang="en-US" sz="2600" dirty="0" smtClean="0">
                <a:latin typeface="Adobe Calson Pro Blod"/>
              </a:rPr>
              <a:t>‘‘</a:t>
            </a:r>
            <a:r>
              <a:rPr lang="en-US" sz="2600" dirty="0">
                <a:latin typeface="Adobe Calson Pro Blod"/>
              </a:rPr>
              <a:t>How long did it take you to get to the position you’re in now?’’</a:t>
            </a:r>
            <a:endParaRPr lang="en-GB" sz="2600" dirty="0">
              <a:solidFill>
                <a:srgbClr val="C00000"/>
              </a:solidFill>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Planning Basic Questions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25160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518083"/>
            <a:ext cx="2962656" cy="4708981"/>
          </a:xfrm>
          <a:prstGeom prst="rect">
            <a:avLst/>
          </a:prstGeom>
        </p:spPr>
        <p:txBody>
          <a:bodyPr wrap="square">
            <a:spAutoFit/>
          </a:bodyPr>
          <a:lstStyle/>
          <a:p>
            <a:r>
              <a:rPr lang="en-US" sz="2500" dirty="0">
                <a:latin typeface="Adobe Calson Pro Blod"/>
                <a:ea typeface="Calibri" panose="020F0502020204030204" pitchFamily="34" charset="0"/>
                <a:cs typeface="Times New Roman" panose="02020603050405020304" pitchFamily="18" charset="0"/>
              </a:rPr>
              <a:t>One recent investigation found that compared with face to face interviews Telephone interviews always resulted in a lower rating of candidates because there was no visual evidence to moderate</a:t>
            </a:r>
            <a:endParaRPr lang="en-GB" sz="25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6</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206290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94560"/>
            <a:ext cx="2962656" cy="3293209"/>
          </a:xfrm>
          <a:prstGeom prst="rect">
            <a:avLst/>
          </a:prstGeom>
        </p:spPr>
        <p:txBody>
          <a:bodyPr wrap="square">
            <a:spAutoFit/>
          </a:bodyPr>
          <a:lstStyle/>
          <a:p>
            <a:r>
              <a:rPr lang="en-US" sz="2600" dirty="0" smtClean="0">
                <a:latin typeface="Adobe Calson Pro Blod"/>
                <a:ea typeface="Calibri" panose="020F0502020204030204" pitchFamily="34" charset="0"/>
                <a:cs typeface="Times New Roman" panose="02020603050405020304" pitchFamily="18" charset="0"/>
              </a:rPr>
              <a:t>The </a:t>
            </a:r>
            <a:r>
              <a:rPr lang="en-US" sz="2600" dirty="0">
                <a:latin typeface="Adobe Calson Pro Blod"/>
                <a:ea typeface="Calibri" panose="020F0502020204030204" pitchFamily="34" charset="0"/>
                <a:cs typeface="Times New Roman" panose="02020603050405020304" pitchFamily="18" charset="0"/>
              </a:rPr>
              <a:t>rating  always remember that for better or worse what you say is far less important than how you look. Or even how you say it.</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6</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09042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71332"/>
            <a:ext cx="2962656" cy="4208844"/>
          </a:xfrm>
          <a:prstGeom prst="rect">
            <a:avLst/>
          </a:prstGeom>
        </p:spPr>
        <p:txBody>
          <a:bodyPr wrap="square">
            <a:spAutoFit/>
          </a:bodyPr>
          <a:lstStyle/>
          <a:p>
            <a:pPr>
              <a:lnSpc>
                <a:spcPct val="107000"/>
              </a:lnSpc>
              <a:spcAft>
                <a:spcPts val="800"/>
              </a:spcAft>
            </a:pPr>
            <a:r>
              <a:rPr lang="en-US" sz="2500" dirty="0" smtClean="0">
                <a:latin typeface="Adobe Calson Pro Blod"/>
                <a:ea typeface="Calibri" panose="020F0502020204030204" pitchFamily="34" charset="0"/>
                <a:cs typeface="Times New Roman" panose="02020603050405020304" pitchFamily="18" charset="0"/>
              </a:rPr>
              <a:t>Which </a:t>
            </a:r>
            <a:r>
              <a:rPr lang="en-US" sz="2500" dirty="0">
                <a:latin typeface="Adobe Calson Pro Blod"/>
                <a:ea typeface="Calibri" panose="020F0502020204030204" pitchFamily="34" charset="0"/>
                <a:cs typeface="Times New Roman" panose="02020603050405020304" pitchFamily="18" charset="0"/>
              </a:rPr>
              <a:t>itself raise a big question mark against interviewers. The implication of this is that you should not mix both types interviews in the same recruitment exercise.</a:t>
            </a:r>
            <a:endParaRPr lang="en-GB" sz="2500" dirty="0">
              <a:effectLst/>
              <a:latin typeface="Adobe Calson Pro Blo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6</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903902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359152"/>
            <a:ext cx="2962656" cy="3089244"/>
          </a:xfrm>
          <a:prstGeom prst="rect">
            <a:avLst/>
          </a:prstGeom>
        </p:spPr>
        <p:txBody>
          <a:bodyPr wrap="square">
            <a:spAutoFit/>
          </a:bodyPr>
          <a:lstStyle/>
          <a:p>
            <a:pPr>
              <a:lnSpc>
                <a:spcPct val="107000"/>
              </a:lnSpc>
              <a:spcAft>
                <a:spcPts val="800"/>
              </a:spcAft>
            </a:pPr>
            <a:r>
              <a:rPr lang="en-US" sz="2600" dirty="0" smtClean="0">
                <a:latin typeface="Adobe Calson Pro Blod"/>
                <a:ea typeface="Calibri" panose="020F0502020204030204" pitchFamily="34" charset="0"/>
                <a:cs typeface="Times New Roman" panose="02020603050405020304" pitchFamily="18" charset="0"/>
              </a:rPr>
              <a:t>We </a:t>
            </a:r>
            <a:r>
              <a:rPr lang="en-US" sz="2600" dirty="0">
                <a:latin typeface="Adobe Calson Pro Blod"/>
                <a:ea typeface="Calibri" panose="020F0502020204030204" pitchFamily="34" charset="0"/>
                <a:cs typeface="Times New Roman" panose="02020603050405020304" pitchFamily="18" charset="0"/>
              </a:rPr>
              <a:t>will suspect it will not be too long  before people are being interviewed over the internet using PC mounted Video </a:t>
            </a:r>
            <a:r>
              <a:rPr lang="en-US" sz="2600" dirty="0" smtClean="0">
                <a:latin typeface="Adobe Calson Pro Blod"/>
                <a:ea typeface="Calibri" panose="020F0502020204030204" pitchFamily="34" charset="0"/>
                <a:cs typeface="Times New Roman" panose="02020603050405020304" pitchFamily="18" charset="0"/>
              </a:rPr>
              <a:t>camera…..</a:t>
            </a:r>
            <a:endParaRPr lang="en-GB" sz="2600" dirty="0">
              <a:effectLst/>
              <a:latin typeface="Adobe Calson Pro Blo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6</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980678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359152"/>
            <a:ext cx="2962656" cy="3089244"/>
          </a:xfrm>
          <a:prstGeom prst="rect">
            <a:avLst/>
          </a:prstGeom>
        </p:spPr>
        <p:txBody>
          <a:bodyPr wrap="square">
            <a:spAutoFit/>
          </a:bodyPr>
          <a:lstStyle/>
          <a:p>
            <a:pPr>
              <a:lnSpc>
                <a:spcPct val="107000"/>
              </a:lnSpc>
              <a:spcAft>
                <a:spcPts val="800"/>
              </a:spcAft>
            </a:pPr>
            <a:r>
              <a:rPr lang="en-US" sz="2600" dirty="0" smtClean="0">
                <a:latin typeface="Adobe Calson Pro Blod"/>
                <a:ea typeface="Calibri" panose="020F0502020204030204" pitchFamily="34" charset="0"/>
                <a:cs typeface="Times New Roman" panose="02020603050405020304" pitchFamily="18" charset="0"/>
              </a:rPr>
              <a:t>…..Having </a:t>
            </a:r>
            <a:r>
              <a:rPr lang="en-US" sz="2600" dirty="0">
                <a:latin typeface="Adobe Calson Pro Blod"/>
                <a:ea typeface="Calibri" panose="020F0502020204030204" pitchFamily="34" charset="0"/>
                <a:cs typeface="Times New Roman" panose="02020603050405020304" pitchFamily="18" charset="0"/>
              </a:rPr>
              <a:t>already located the job on the </a:t>
            </a:r>
            <a:r>
              <a:rPr lang="en-US" sz="2600" dirty="0" smtClean="0">
                <a:latin typeface="Adobe Calson Pro Blod"/>
                <a:ea typeface="Calibri" panose="020F0502020204030204" pitchFamily="34" charset="0"/>
                <a:cs typeface="Times New Roman" panose="02020603050405020304" pitchFamily="18" charset="0"/>
              </a:rPr>
              <a:t>world </a:t>
            </a:r>
            <a:r>
              <a:rPr lang="en-US" sz="2600" dirty="0">
                <a:latin typeface="Adobe Calson Pro Blod"/>
                <a:ea typeface="Calibri" panose="020F0502020204030204" pitchFamily="34" charset="0"/>
                <a:cs typeface="Times New Roman" panose="02020603050405020304" pitchFamily="18" charset="0"/>
              </a:rPr>
              <a:t>wide web, and submitted an application via email.</a:t>
            </a:r>
            <a:endParaRPr lang="en-GB" sz="2600" dirty="0">
              <a:effectLst/>
              <a:latin typeface="Adobe Calson Pro Blod"/>
              <a:ea typeface="Calibri" panose="020F0502020204030204" pitchFamily="34" charset="0"/>
              <a:cs typeface="Times New Roman" panose="02020603050405020304" pitchFamily="18" charset="0"/>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Interviewing 6</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120555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Competency-based Questions</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086019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77256" y="1518083"/>
            <a:ext cx="2962656" cy="4708981"/>
          </a:xfrm>
          <a:prstGeom prst="rect">
            <a:avLst/>
          </a:prstGeom>
        </p:spPr>
        <p:txBody>
          <a:bodyPr wrap="square">
            <a:spAutoFit/>
          </a:bodyPr>
          <a:lstStyle/>
          <a:p>
            <a:r>
              <a:rPr lang="en-US" sz="2500" dirty="0">
                <a:latin typeface="Adobe Calson Pro Bold"/>
              </a:rPr>
              <a:t>C</a:t>
            </a:r>
            <a:r>
              <a:rPr lang="en-US" sz="2500" dirty="0" smtClean="0">
                <a:latin typeface="Adobe Calson Pro Bold"/>
              </a:rPr>
              <a:t>ompetency-based </a:t>
            </a:r>
            <a:r>
              <a:rPr lang="en-US" sz="2500" dirty="0">
                <a:latin typeface="Adobe Calson Pro Bold"/>
              </a:rPr>
              <a:t>questions make the most effective types of questions since </a:t>
            </a:r>
            <a:r>
              <a:rPr lang="en-US" sz="2500" dirty="0" smtClean="0">
                <a:latin typeface="Adobe Calson Pro Bold"/>
              </a:rPr>
              <a:t>they assess </a:t>
            </a:r>
            <a:r>
              <a:rPr lang="en-US" sz="2500" dirty="0">
                <a:latin typeface="Adobe Calson Pro Bold"/>
              </a:rPr>
              <a:t>an applicant’s demonstrated abilities as they relate to the requirements and</a:t>
            </a:r>
          </a:p>
          <a:p>
            <a:r>
              <a:rPr lang="en-US" sz="2500" dirty="0">
                <a:latin typeface="Adobe Calson Pro Bold"/>
              </a:rPr>
              <a:t>responsibilities of a particular </a:t>
            </a:r>
            <a:r>
              <a:rPr lang="en-US" sz="2500" dirty="0" smtClean="0">
                <a:latin typeface="Adobe Calson Pro Bold"/>
              </a:rPr>
              <a:t>job</a:t>
            </a:r>
            <a:r>
              <a:rPr lang="en-US" sz="2500" dirty="0">
                <a:latin typeface="Adobe Calson Pro Bold"/>
              </a:rPr>
              <a:t>.</a:t>
            </a:r>
            <a:endParaRPr lang="en-GB" sz="25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682393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r>
              <a:rPr lang="en-GB" sz="2600" dirty="0" smtClean="0">
                <a:latin typeface="Adobe Calson Pro Bold"/>
              </a:rPr>
              <a:t>How </a:t>
            </a:r>
            <a:r>
              <a:rPr lang="en-US" sz="2600" dirty="0">
                <a:latin typeface="Adobe Calson Pro Bold"/>
              </a:rPr>
              <a:t>a</a:t>
            </a:r>
            <a:r>
              <a:rPr lang="en-US" sz="2600" dirty="0" smtClean="0">
                <a:latin typeface="Adobe Calson Pro Bold"/>
              </a:rPr>
              <a:t>n interviewer determine </a:t>
            </a:r>
            <a:r>
              <a:rPr lang="en-US" sz="2600" dirty="0">
                <a:latin typeface="Adobe Calson Pro Bold"/>
              </a:rPr>
              <a:t>what a person is willing to </a:t>
            </a:r>
            <a:r>
              <a:rPr lang="en-US" sz="2600" dirty="0" smtClean="0">
                <a:latin typeface="Adobe Calson Pro Bold"/>
              </a:rPr>
              <a:t>do? This </a:t>
            </a:r>
            <a:r>
              <a:rPr lang="en-US" sz="2600" dirty="0">
                <a:latin typeface="Adobe Calson Pro Bold"/>
              </a:rPr>
              <a:t>is probably a </a:t>
            </a:r>
            <a:r>
              <a:rPr lang="en-US" sz="2600" dirty="0" smtClean="0">
                <a:latin typeface="Adobe Calson Pro Bold"/>
              </a:rPr>
              <a:t>tricky </a:t>
            </a:r>
            <a:r>
              <a:rPr lang="en-US" sz="2600" dirty="0">
                <a:latin typeface="Adobe Calson Pro Bold"/>
              </a:rPr>
              <a:t>question because</a:t>
            </a:r>
          </a:p>
          <a:p>
            <a:r>
              <a:rPr lang="en-US" sz="2600" dirty="0">
                <a:latin typeface="Adobe Calson Pro Bold"/>
              </a:rPr>
              <a:t>the answer is so obvious, but here </a:t>
            </a:r>
            <a:r>
              <a:rPr lang="en-US" sz="2600" dirty="0" smtClean="0">
                <a:latin typeface="Adobe Calson Pro Bold"/>
              </a:rPr>
              <a:t>goes.</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072855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29968"/>
            <a:ext cx="2962656" cy="3693319"/>
          </a:xfrm>
          <a:prstGeom prst="rect">
            <a:avLst/>
          </a:prstGeom>
        </p:spPr>
        <p:txBody>
          <a:bodyPr wrap="square">
            <a:spAutoFit/>
          </a:bodyPr>
          <a:lstStyle/>
          <a:p>
            <a:r>
              <a:rPr lang="en-US" sz="2600" dirty="0">
                <a:latin typeface="Adobe Calson Pro Bold"/>
              </a:rPr>
              <a:t>S</a:t>
            </a:r>
            <a:r>
              <a:rPr lang="en-US" sz="2600" dirty="0" smtClean="0">
                <a:latin typeface="Adobe Calson Pro Bold"/>
              </a:rPr>
              <a:t>uppose </a:t>
            </a:r>
            <a:r>
              <a:rPr lang="en-US" sz="2600" dirty="0">
                <a:latin typeface="Adobe Calson Pro Bold"/>
              </a:rPr>
              <a:t>you have an opening for</a:t>
            </a:r>
          </a:p>
          <a:p>
            <a:r>
              <a:rPr lang="en-US" sz="2600" dirty="0">
                <a:latin typeface="Adobe Calson Pro Bold"/>
              </a:rPr>
              <a:t>a project manager. One of the key qualities is teamwork. What are you going to </a:t>
            </a:r>
            <a:r>
              <a:rPr lang="en-US" sz="2600" dirty="0" smtClean="0">
                <a:latin typeface="Adobe Calson Pro Bold"/>
              </a:rPr>
              <a:t>ask </a:t>
            </a:r>
            <a:r>
              <a:rPr lang="en-GB" sz="2600" dirty="0" smtClean="0">
                <a:latin typeface="Adobe Calson Pro Bold"/>
              </a:rPr>
              <a:t>your applicants</a:t>
            </a:r>
            <a:r>
              <a:rPr lang="en-GB" sz="2600" dirty="0">
                <a:latin typeface="Adobe Calson Pro Bold"/>
              </a:rPr>
              <a:t>?</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633660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7" y="1289304"/>
            <a:ext cx="2962655" cy="5093702"/>
          </a:xfrm>
          <a:prstGeom prst="rect">
            <a:avLst/>
          </a:prstGeom>
        </p:spPr>
        <p:txBody>
          <a:bodyPr wrap="square">
            <a:spAutoFit/>
          </a:bodyPr>
          <a:lstStyle/>
          <a:p>
            <a:r>
              <a:rPr lang="en-US" sz="2500" dirty="0" smtClean="0">
                <a:latin typeface="Adobe Calson Pro Bold"/>
              </a:rPr>
              <a:t>Interviewer would </a:t>
            </a:r>
            <a:r>
              <a:rPr lang="en-US" sz="2500" dirty="0">
                <a:latin typeface="Adobe Calson Pro Bold"/>
              </a:rPr>
              <a:t>ask a specific </a:t>
            </a:r>
            <a:r>
              <a:rPr lang="en-US" sz="2500" dirty="0" smtClean="0">
                <a:latin typeface="Adobe Calson Pro Bold"/>
              </a:rPr>
              <a:t>question</a:t>
            </a:r>
          </a:p>
          <a:p>
            <a:r>
              <a:rPr lang="en-US" sz="2500" dirty="0">
                <a:latin typeface="Adobe Calson Pro Bold"/>
              </a:rPr>
              <a:t>suppose you’re working as a</a:t>
            </a:r>
          </a:p>
          <a:p>
            <a:r>
              <a:rPr lang="en-US" sz="2500" dirty="0">
                <a:latin typeface="Adobe Calson Pro Bold"/>
              </a:rPr>
              <a:t>member of a team and you hit a </a:t>
            </a:r>
            <a:r>
              <a:rPr lang="en-US" sz="2500" dirty="0" smtClean="0">
                <a:latin typeface="Adobe Calson Pro Bold"/>
              </a:rPr>
              <a:t>hitch </a:t>
            </a:r>
            <a:r>
              <a:rPr lang="en-US" sz="2500" dirty="0">
                <a:latin typeface="Adobe Calson Pro Bold"/>
              </a:rPr>
              <a:t>because one of your coworkers isn’t doing his</a:t>
            </a:r>
          </a:p>
          <a:p>
            <a:r>
              <a:rPr lang="en-US" sz="2500" dirty="0">
                <a:latin typeface="Adobe Calson Pro Bold"/>
              </a:rPr>
              <a:t>share of the work; what are you going to do</a:t>
            </a:r>
            <a:r>
              <a:rPr lang="en-US" sz="2500" dirty="0" smtClean="0">
                <a:latin typeface="Adobe Calson Pro Bold"/>
              </a:rPr>
              <a:t>?</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366489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39969"/>
            <a:ext cx="2962656" cy="3693319"/>
          </a:xfrm>
          <a:prstGeom prst="rect">
            <a:avLst/>
          </a:prstGeom>
        </p:spPr>
        <p:txBody>
          <a:bodyPr wrap="square">
            <a:spAutoFit/>
          </a:bodyPr>
          <a:lstStyle/>
          <a:p>
            <a:r>
              <a:rPr lang="en-US" sz="2600" b="1" i="1" dirty="0" smtClean="0">
                <a:solidFill>
                  <a:srgbClr val="FF0000"/>
                </a:solidFill>
                <a:latin typeface="Adobe Calson Pro Blod"/>
              </a:rPr>
              <a:t>4-</a:t>
            </a:r>
            <a:r>
              <a:rPr lang="en-US" sz="2600" dirty="0" smtClean="0">
                <a:solidFill>
                  <a:srgbClr val="C00000"/>
                </a:solidFill>
                <a:latin typeface="Adobe Calson Pro Blod"/>
              </a:rPr>
              <a:t> </a:t>
            </a:r>
            <a:r>
              <a:rPr lang="en-US" sz="2600" dirty="0" smtClean="0">
                <a:latin typeface="Adobe Calson Pro Blod"/>
              </a:rPr>
              <a:t>‘‘</a:t>
            </a:r>
            <a:r>
              <a:rPr lang="en-US" sz="2600" dirty="0">
                <a:latin typeface="Adobe Calson Pro Blod"/>
              </a:rPr>
              <a:t>Why did you want to work here?’’</a:t>
            </a:r>
          </a:p>
          <a:p>
            <a:r>
              <a:rPr lang="en-GB" sz="2600" b="1" i="1" dirty="0" smtClean="0">
                <a:solidFill>
                  <a:srgbClr val="FF0000"/>
                </a:solidFill>
                <a:latin typeface="Adobe Calson Pro Blod"/>
              </a:rPr>
              <a:t>5-</a:t>
            </a:r>
            <a:r>
              <a:rPr lang="en-GB" sz="2600" dirty="0" smtClean="0">
                <a:latin typeface="Adobe Calson Pro Blod"/>
              </a:rPr>
              <a:t> ‘‘</a:t>
            </a:r>
            <a:r>
              <a:rPr lang="en-GB" sz="2600" dirty="0">
                <a:latin typeface="Adobe Calson Pro Blod"/>
              </a:rPr>
              <a:t>Were your expectations met?’’</a:t>
            </a:r>
          </a:p>
          <a:p>
            <a:r>
              <a:rPr lang="en-US" sz="2600" b="1" i="1" dirty="0" smtClean="0">
                <a:solidFill>
                  <a:srgbClr val="FF0000"/>
                </a:solidFill>
                <a:latin typeface="Adobe Calson Pro Blod"/>
              </a:rPr>
              <a:t>6-</a:t>
            </a:r>
            <a:r>
              <a:rPr lang="en-US" sz="2600" dirty="0" smtClean="0">
                <a:latin typeface="Adobe Calson Pro Blod"/>
              </a:rPr>
              <a:t> ‘‘</a:t>
            </a:r>
            <a:r>
              <a:rPr lang="en-US" sz="2600" dirty="0">
                <a:latin typeface="Adobe Calson Pro Blod"/>
              </a:rPr>
              <a:t>What do you like most about working here?’’</a:t>
            </a:r>
            <a:endParaRPr lang="en-GB" sz="2600" dirty="0">
              <a:latin typeface="Adobe Calson Pro Blod"/>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Planning Basic Questions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92373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275487"/>
            <a:ext cx="2962656" cy="3293209"/>
          </a:xfrm>
          <a:prstGeom prst="rect">
            <a:avLst/>
          </a:prstGeom>
        </p:spPr>
        <p:txBody>
          <a:bodyPr wrap="square">
            <a:spAutoFit/>
          </a:bodyPr>
          <a:lstStyle/>
          <a:p>
            <a:r>
              <a:rPr lang="en-US" sz="2600" dirty="0" smtClean="0">
                <a:latin typeface="Adobe Calson Pro Bold"/>
              </a:rPr>
              <a:t>The Competency-based </a:t>
            </a:r>
            <a:r>
              <a:rPr lang="en-US" sz="2600" dirty="0">
                <a:latin typeface="Adobe Calson Pro Bold"/>
              </a:rPr>
              <a:t>questions allow you to project, with a high degree of </a:t>
            </a:r>
            <a:r>
              <a:rPr lang="en-US" sz="2600" dirty="0" smtClean="0">
                <a:latin typeface="Adobe Calson Pro Bold"/>
              </a:rPr>
              <a:t>certainty, just </a:t>
            </a:r>
            <a:r>
              <a:rPr lang="en-US" sz="2600" dirty="0">
                <a:latin typeface="Adobe Calson Pro Bold"/>
              </a:rPr>
              <a:t>what a person is willing or likely to do.</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945763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647426"/>
          </a:xfrm>
          <a:prstGeom prst="rect">
            <a:avLst/>
          </a:prstGeom>
        </p:spPr>
        <p:txBody>
          <a:bodyPr wrap="square">
            <a:spAutoFit/>
          </a:bodyPr>
          <a:lstStyle/>
          <a:p>
            <a:r>
              <a:rPr lang="en-GB" sz="2400" b="1" dirty="0">
                <a:solidFill>
                  <a:srgbClr val="C00000"/>
                </a:solidFill>
                <a:latin typeface="Cambria" panose="02040503050406030204" pitchFamily="18" charset="0"/>
              </a:rPr>
              <a:t>Key Competency </a:t>
            </a:r>
            <a:r>
              <a:rPr lang="en-GB" sz="2400" b="1" dirty="0" smtClean="0">
                <a:solidFill>
                  <a:srgbClr val="C00000"/>
                </a:solidFill>
                <a:latin typeface="Cambria" panose="02040503050406030204" pitchFamily="18" charset="0"/>
              </a:rPr>
              <a:t>Categories</a:t>
            </a:r>
          </a:p>
          <a:p>
            <a:r>
              <a:rPr lang="en-US" sz="2400" dirty="0">
                <a:latin typeface="Adobe Calson Pro Bold"/>
              </a:rPr>
              <a:t>C</a:t>
            </a:r>
            <a:r>
              <a:rPr lang="en-US" sz="2400" dirty="0" smtClean="0">
                <a:latin typeface="Adobe Calson Pro Bold"/>
              </a:rPr>
              <a:t>ompetency </a:t>
            </a:r>
            <a:r>
              <a:rPr lang="en-US" sz="2400" dirty="0">
                <a:latin typeface="Adobe Calson Pro Bold"/>
              </a:rPr>
              <a:t>is defined as a skill, trait, quality, or characteristic</a:t>
            </a:r>
          </a:p>
          <a:p>
            <a:r>
              <a:rPr lang="en-US" sz="2400" dirty="0">
                <a:latin typeface="Adobe Calson Pro Bold"/>
              </a:rPr>
              <a:t>that contributes to a person’s ability to effectively perform the duties and responsibilities</a:t>
            </a:r>
          </a:p>
          <a:p>
            <a:r>
              <a:rPr lang="en-GB" sz="2400" dirty="0">
                <a:latin typeface="Adobe Calson Pro Bold"/>
              </a:rPr>
              <a:t>of a job</a:t>
            </a:r>
            <a:r>
              <a:rPr lang="en-GB" sz="2400" dirty="0" smtClean="0">
                <a:latin typeface="Adobe Calson Pro Bold"/>
              </a:rPr>
              <a:t>.</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247814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53896"/>
            <a:ext cx="2962656" cy="4893647"/>
          </a:xfrm>
          <a:prstGeom prst="rect">
            <a:avLst/>
          </a:prstGeom>
        </p:spPr>
        <p:txBody>
          <a:bodyPr wrap="square">
            <a:spAutoFit/>
          </a:bodyPr>
          <a:lstStyle/>
          <a:p>
            <a:r>
              <a:rPr lang="en-US" sz="2600" dirty="0" smtClean="0">
                <a:latin typeface="Adobe Calson Pro Bold"/>
              </a:rPr>
              <a:t>Identifying </a:t>
            </a:r>
            <a:r>
              <a:rPr lang="en-US" sz="2600" dirty="0">
                <a:latin typeface="Adobe Calson Pro Bold"/>
              </a:rPr>
              <a:t>job-specific</a:t>
            </a:r>
          </a:p>
          <a:p>
            <a:r>
              <a:rPr lang="en-US" sz="2600" dirty="0">
                <a:latin typeface="Adobe Calson Pro Bold"/>
              </a:rPr>
              <a:t>competencies enables you to assess how effective a person has been in the past </a:t>
            </a:r>
            <a:r>
              <a:rPr lang="en-US" sz="2600" dirty="0" smtClean="0">
                <a:latin typeface="Adobe Calson Pro Bold"/>
              </a:rPr>
              <a:t>and, therefore</a:t>
            </a:r>
            <a:r>
              <a:rPr lang="en-US" sz="2600" dirty="0">
                <a:latin typeface="Adobe Calson Pro Bold"/>
              </a:rPr>
              <a:t>, how effectively she is likely to perform in your organization.</a:t>
            </a:r>
            <a:endParaRPr lang="en-GB" sz="2600" dirty="0">
              <a:latin typeface="Adobe Calson Pro Bold"/>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224911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Competency-based Questions 2</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814750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39969"/>
            <a:ext cx="2962656" cy="3693319"/>
          </a:xfrm>
          <a:prstGeom prst="rect">
            <a:avLst/>
          </a:prstGeom>
        </p:spPr>
        <p:txBody>
          <a:bodyPr wrap="square">
            <a:spAutoFit/>
          </a:bodyPr>
          <a:lstStyle/>
          <a:p>
            <a:r>
              <a:rPr lang="en-US" sz="2600" dirty="0" smtClean="0">
                <a:latin typeface="Adobe Calson Pro Bold"/>
              </a:rPr>
              <a:t>There </a:t>
            </a:r>
            <a:r>
              <a:rPr lang="en-US" sz="2600" dirty="0">
                <a:latin typeface="Adobe Calson Pro Bold"/>
              </a:rPr>
              <a:t>are four primary categories</a:t>
            </a:r>
            <a:r>
              <a:rPr lang="en-US" sz="2600" dirty="0" smtClean="0">
                <a:latin typeface="Adobe Calson Pro Bold"/>
              </a:rPr>
              <a:t>:</a:t>
            </a:r>
          </a:p>
          <a:p>
            <a:r>
              <a:rPr lang="en-US" sz="2600" b="1" i="1" dirty="0">
                <a:solidFill>
                  <a:srgbClr val="FF0000"/>
                </a:solidFill>
                <a:latin typeface="Adobe Calson Pro Bold"/>
              </a:rPr>
              <a:t>1. </a:t>
            </a:r>
            <a:r>
              <a:rPr lang="en-US" sz="2600" dirty="0">
                <a:latin typeface="Adobe Calson Pro Bold"/>
              </a:rPr>
              <a:t>Tangible or measurable skills</a:t>
            </a:r>
          </a:p>
          <a:p>
            <a:r>
              <a:rPr lang="en-GB" sz="2600" b="1" i="1" dirty="0">
                <a:solidFill>
                  <a:srgbClr val="FF0000"/>
                </a:solidFill>
                <a:latin typeface="Adobe Calson Pro Bold"/>
              </a:rPr>
              <a:t>2. </a:t>
            </a:r>
            <a:r>
              <a:rPr lang="en-GB" sz="2600" dirty="0">
                <a:latin typeface="Adobe Calson Pro Bold"/>
              </a:rPr>
              <a:t>Knowledge</a:t>
            </a:r>
          </a:p>
          <a:p>
            <a:r>
              <a:rPr lang="en-GB" sz="2600" b="1" i="1" dirty="0">
                <a:solidFill>
                  <a:srgbClr val="FF0000"/>
                </a:solidFill>
                <a:latin typeface="Adobe Calson Pro Bold"/>
              </a:rPr>
              <a:t>3. </a:t>
            </a:r>
            <a:r>
              <a:rPr lang="en-GB" sz="2600" dirty="0" smtClean="0">
                <a:latin typeface="Adobe Calson Pro Bold"/>
              </a:rPr>
              <a:t>Behaviour</a:t>
            </a:r>
            <a:endParaRPr lang="en-GB" sz="2600" dirty="0">
              <a:latin typeface="Adobe Calson Pro Bold"/>
            </a:endParaRPr>
          </a:p>
          <a:p>
            <a:r>
              <a:rPr lang="en-GB" sz="2600" b="1" i="1" dirty="0">
                <a:solidFill>
                  <a:srgbClr val="FF0000"/>
                </a:solidFill>
                <a:latin typeface="Adobe Calson Pro Bold"/>
              </a:rPr>
              <a:t>4. </a:t>
            </a:r>
            <a:r>
              <a:rPr lang="en-GB" sz="2600" dirty="0">
                <a:latin typeface="Adobe Calson Pro Bold"/>
              </a:rPr>
              <a:t>Interpersonal skills</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201860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12664" y="1947672"/>
            <a:ext cx="2962656" cy="4154984"/>
          </a:xfrm>
          <a:prstGeom prst="rect">
            <a:avLst/>
          </a:prstGeom>
        </p:spPr>
        <p:txBody>
          <a:bodyPr wrap="square">
            <a:spAutoFit/>
          </a:bodyPr>
          <a:lstStyle/>
          <a:p>
            <a:r>
              <a:rPr lang="en-GB" sz="2800" b="1" dirty="0">
                <a:solidFill>
                  <a:srgbClr val="C00000"/>
                </a:solidFill>
                <a:latin typeface="Cambria" panose="02040503050406030204" pitchFamily="18" charset="0"/>
              </a:rPr>
              <a:t>Tangible </a:t>
            </a:r>
            <a:r>
              <a:rPr lang="en-GB" sz="2800" b="1" dirty="0" smtClean="0">
                <a:solidFill>
                  <a:srgbClr val="C00000"/>
                </a:solidFill>
                <a:latin typeface="Cambria" panose="02040503050406030204" pitchFamily="18" charset="0"/>
              </a:rPr>
              <a:t>Competencies</a:t>
            </a:r>
          </a:p>
          <a:p>
            <a:r>
              <a:rPr lang="en-US" sz="2600" dirty="0">
                <a:latin typeface="Adobe Calson Pro Bold"/>
              </a:rPr>
              <a:t>T</a:t>
            </a:r>
            <a:r>
              <a:rPr lang="en-US" sz="2600" dirty="0" smtClean="0">
                <a:latin typeface="Adobe Calson Pro Bold"/>
              </a:rPr>
              <a:t>angible</a:t>
            </a:r>
            <a:r>
              <a:rPr lang="en-US" sz="2600" dirty="0">
                <a:latin typeface="Adobe Calson Pro Bold"/>
              </a:rPr>
              <a:t>, or technical skill is critical to success. Tangible</a:t>
            </a:r>
          </a:p>
          <a:p>
            <a:r>
              <a:rPr lang="en-US" sz="2600" dirty="0">
                <a:latin typeface="Adobe Calson Pro Bold"/>
              </a:rPr>
              <a:t>competencies demonstrate what applicants have done in past jobs.</a:t>
            </a:r>
            <a:endParaRPr lang="en-GB" sz="2600" b="1" dirty="0">
              <a:solidFill>
                <a:srgbClr val="C00000"/>
              </a:solidFill>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03707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71600"/>
            <a:ext cx="2962656" cy="4893647"/>
          </a:xfrm>
          <a:prstGeom prst="rect">
            <a:avLst/>
          </a:prstGeom>
        </p:spPr>
        <p:txBody>
          <a:bodyPr wrap="square">
            <a:spAutoFit/>
          </a:bodyPr>
          <a:lstStyle/>
          <a:p>
            <a:r>
              <a:rPr lang="en-GB" sz="2600" dirty="0">
                <a:latin typeface="Adobe Calson Pro Bold"/>
              </a:rPr>
              <a:t>For example,</a:t>
            </a:r>
          </a:p>
          <a:p>
            <a:r>
              <a:rPr lang="en-US" sz="2600" dirty="0">
                <a:latin typeface="Adobe Calson Pro Bold"/>
              </a:rPr>
              <a:t>a sampling of competencies for a technical job includes having overall technical</a:t>
            </a:r>
          </a:p>
          <a:p>
            <a:r>
              <a:rPr lang="en-US" sz="2600" dirty="0">
                <a:latin typeface="Adobe Calson Pro Bold"/>
              </a:rPr>
              <a:t>know-how, tailoring technical information to different audiences, applying </a:t>
            </a:r>
            <a:r>
              <a:rPr lang="en-US" sz="2600" dirty="0" smtClean="0">
                <a:latin typeface="Adobe Calson Pro Bold"/>
              </a:rPr>
              <a:t>technical.</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686488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20453"/>
            <a:ext cx="2962656" cy="4524315"/>
          </a:xfrm>
          <a:prstGeom prst="rect">
            <a:avLst/>
          </a:prstGeom>
        </p:spPr>
        <p:txBody>
          <a:bodyPr wrap="square">
            <a:spAutoFit/>
          </a:bodyPr>
          <a:lstStyle/>
          <a:p>
            <a:r>
              <a:rPr lang="en-GB" sz="2400" b="1" dirty="0">
                <a:solidFill>
                  <a:srgbClr val="C00000"/>
                </a:solidFill>
                <a:latin typeface="Cambria" panose="02040503050406030204" pitchFamily="18" charset="0"/>
              </a:rPr>
              <a:t>Knowledge-Based </a:t>
            </a:r>
            <a:r>
              <a:rPr lang="en-GB" sz="2400" b="1" dirty="0" smtClean="0">
                <a:solidFill>
                  <a:srgbClr val="C00000"/>
                </a:solidFill>
                <a:latin typeface="Cambria" panose="02040503050406030204" pitchFamily="18" charset="0"/>
              </a:rPr>
              <a:t>Competencies</a:t>
            </a:r>
          </a:p>
          <a:p>
            <a:r>
              <a:rPr lang="en-US" sz="2400" dirty="0" smtClean="0">
                <a:latin typeface="Adobe Calson Pro Bold"/>
              </a:rPr>
              <a:t>Knowledge concerns </a:t>
            </a:r>
            <a:r>
              <a:rPr lang="en-US" sz="2400" dirty="0">
                <a:latin typeface="Adobe Calson Pro Bold"/>
              </a:rPr>
              <a:t>what applicants know and how </a:t>
            </a:r>
            <a:r>
              <a:rPr lang="en-US" sz="2400" dirty="0" smtClean="0">
                <a:latin typeface="Adobe Calson Pro Bold"/>
              </a:rPr>
              <a:t>they think</a:t>
            </a:r>
            <a:r>
              <a:rPr lang="en-US" sz="2400" dirty="0">
                <a:latin typeface="Adobe Calson Pro Bold"/>
              </a:rPr>
              <a:t>. Included in this category are project management skills, problem-solving </a:t>
            </a:r>
            <a:r>
              <a:rPr lang="en-US" sz="2400" dirty="0" smtClean="0">
                <a:latin typeface="Adobe Calson Pro Bold"/>
              </a:rPr>
              <a:t>abilities, </a:t>
            </a:r>
            <a:r>
              <a:rPr lang="en-GB" sz="2400" dirty="0" smtClean="0">
                <a:latin typeface="Adobe Calson Pro Bold"/>
              </a:rPr>
              <a:t>decision-making </a:t>
            </a:r>
            <a:r>
              <a:rPr lang="en-GB" sz="2400" dirty="0">
                <a:latin typeface="Adobe Calson Pro Bold"/>
              </a:rPr>
              <a:t>skills,</a:t>
            </a:r>
            <a:endParaRPr lang="en-GB" sz="2400" b="1" dirty="0">
              <a:solidFill>
                <a:srgbClr val="C00000"/>
              </a:solidFill>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241234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441448"/>
            <a:ext cx="2962656" cy="2893100"/>
          </a:xfrm>
          <a:prstGeom prst="rect">
            <a:avLst/>
          </a:prstGeom>
        </p:spPr>
        <p:txBody>
          <a:bodyPr wrap="square">
            <a:spAutoFit/>
          </a:bodyPr>
          <a:lstStyle/>
          <a:p>
            <a:r>
              <a:rPr lang="en-US" sz="2600" dirty="0" smtClean="0">
                <a:latin typeface="Adobe Calson Pro Bold"/>
              </a:rPr>
              <a:t>The </a:t>
            </a:r>
            <a:r>
              <a:rPr lang="en-US" sz="2600" dirty="0">
                <a:latin typeface="Adobe Calson Pro Bold"/>
              </a:rPr>
              <a:t>ability to focus on key elements of a project, time</a:t>
            </a:r>
          </a:p>
          <a:p>
            <a:r>
              <a:rPr lang="en-US" sz="2600" dirty="0">
                <a:latin typeface="Adobe Calson Pro Bold"/>
              </a:rPr>
              <a:t>management, and the ability to use resources effectively.</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457871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289304"/>
            <a:ext cx="2962657" cy="4985980"/>
          </a:xfrm>
          <a:prstGeom prst="rect">
            <a:avLst/>
          </a:prstGeom>
        </p:spPr>
        <p:txBody>
          <a:bodyPr wrap="square">
            <a:spAutoFit/>
          </a:bodyPr>
          <a:lstStyle/>
          <a:p>
            <a:r>
              <a:rPr lang="en-GB" sz="2800" b="1" dirty="0" smtClean="0">
                <a:solidFill>
                  <a:srgbClr val="C00000"/>
                </a:solidFill>
                <a:latin typeface="Cambria" panose="02040503050406030204" pitchFamily="18" charset="0"/>
              </a:rPr>
              <a:t>Behaviour-Based Competencies</a:t>
            </a:r>
          </a:p>
          <a:p>
            <a:r>
              <a:rPr lang="en-US" sz="2600" dirty="0">
                <a:latin typeface="Adobe Calson Pro Bold"/>
              </a:rPr>
              <a:t>C</a:t>
            </a:r>
            <a:r>
              <a:rPr lang="en-US" sz="2600" dirty="0" smtClean="0">
                <a:latin typeface="Adobe Calson Pro Bold"/>
              </a:rPr>
              <a:t>oncerns </a:t>
            </a:r>
            <a:r>
              <a:rPr lang="en-US" sz="2600" dirty="0">
                <a:latin typeface="Adobe Calson Pro Bold"/>
              </a:rPr>
              <a:t>an applicant’s key behaviors, or how she acts under</a:t>
            </a:r>
          </a:p>
          <a:p>
            <a:r>
              <a:rPr lang="en-US" sz="2600" dirty="0">
                <a:latin typeface="Adobe Calson Pro Bold"/>
              </a:rPr>
              <a:t>certain conditions. Suppose the position calls for a high level of client satisfaction.</a:t>
            </a:r>
            <a:endParaRPr lang="en-GB" sz="2600" b="1" dirty="0">
              <a:solidFill>
                <a:srgbClr val="C00000"/>
              </a:solidFill>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Competency-based Questions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86615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400" dirty="0" smtClean="0">
            <a:latin typeface="Arial" pitchFamily="34" charset="0"/>
            <a:cs typeface="Arial"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15876</TotalTime>
  <Words>2683</Words>
  <Application>Microsoft Office PowerPoint</Application>
  <PresentationFormat>On-screen Show (4:3)</PresentationFormat>
  <Paragraphs>371</Paragraphs>
  <Slides>102</Slides>
  <Notes>102</Notes>
  <HiddenSlides>0</HiddenSlides>
  <MMClips>0</MMClips>
  <ScaleCrop>false</ScaleCrop>
  <HeadingPairs>
    <vt:vector size="4" baseType="variant">
      <vt:variant>
        <vt:lpstr>Theme</vt:lpstr>
      </vt:variant>
      <vt:variant>
        <vt:i4>1</vt:i4>
      </vt:variant>
      <vt:variant>
        <vt:lpstr>Slide Titles</vt:lpstr>
      </vt:variant>
      <vt:variant>
        <vt:i4>102</vt:i4>
      </vt:variant>
    </vt:vector>
  </HeadingPairs>
  <TitlesOfParts>
    <vt:vector size="103"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Tariq Mansuri</dc:creator>
  <cp:lastModifiedBy>MyUserName</cp:lastModifiedBy>
  <cp:revision>853</cp:revision>
  <dcterms:created xsi:type="dcterms:W3CDTF">2006-08-16T00:00:00Z</dcterms:created>
  <dcterms:modified xsi:type="dcterms:W3CDTF">2016-03-30T07:34:38Z</dcterms:modified>
</cp:coreProperties>
</file>