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slides/slide200.xml" ContentType="application/vnd.openxmlformats-officedocument.presentationml.slide+xml"/>
  <Override PartName="/ppt/slides/slide201.xml" ContentType="application/vnd.openxmlformats-officedocument.presentationml.slide+xml"/>
  <Override PartName="/ppt/slides/slide202.xml" ContentType="application/vnd.openxmlformats-officedocument.presentationml.slide+xml"/>
  <Override PartName="/ppt/slides/slide20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0.xml" ContentType="application/vnd.openxmlformats-officedocument.presentationml.notesSlide+xml"/>
  <Override PartName="/ppt/notesSlides/notesSlide131.xml" ContentType="application/vnd.openxmlformats-officedocument.presentationml.notesSlide+xml"/>
  <Override PartName="/ppt/notesSlides/notesSlide132.xml" ContentType="application/vnd.openxmlformats-officedocument.presentationml.notesSlide+xml"/>
  <Override PartName="/ppt/notesSlides/notesSlide133.xml" ContentType="application/vnd.openxmlformats-officedocument.presentationml.notesSlide+xml"/>
  <Override PartName="/ppt/notesSlides/notesSlide134.xml" ContentType="application/vnd.openxmlformats-officedocument.presentationml.notesSlide+xml"/>
  <Override PartName="/ppt/notesSlides/notesSlide135.xml" ContentType="application/vnd.openxmlformats-officedocument.presentationml.notesSlide+xml"/>
  <Override PartName="/ppt/notesSlides/notesSlide136.xml" ContentType="application/vnd.openxmlformats-officedocument.presentationml.notesSlide+xml"/>
  <Override PartName="/ppt/notesSlides/notesSlide137.xml" ContentType="application/vnd.openxmlformats-officedocument.presentationml.notesSlide+xml"/>
  <Override PartName="/ppt/notesSlides/notesSlide138.xml" ContentType="application/vnd.openxmlformats-officedocument.presentationml.notesSlide+xml"/>
  <Override PartName="/ppt/notesSlides/notesSlide139.xml" ContentType="application/vnd.openxmlformats-officedocument.presentationml.notesSlide+xml"/>
  <Override PartName="/ppt/notesSlides/notesSlide140.xml" ContentType="application/vnd.openxmlformats-officedocument.presentationml.notesSlide+xml"/>
  <Override PartName="/ppt/notesSlides/notesSlide141.xml" ContentType="application/vnd.openxmlformats-officedocument.presentationml.notesSlide+xml"/>
  <Override PartName="/ppt/notesSlides/notesSlide142.xml" ContentType="application/vnd.openxmlformats-officedocument.presentationml.notesSlide+xml"/>
  <Override PartName="/ppt/notesSlides/notesSlide143.xml" ContentType="application/vnd.openxmlformats-officedocument.presentationml.notesSlide+xml"/>
  <Override PartName="/ppt/notesSlides/notesSlide144.xml" ContentType="application/vnd.openxmlformats-officedocument.presentationml.notesSlide+xml"/>
  <Override PartName="/ppt/notesSlides/notesSlide145.xml" ContentType="application/vnd.openxmlformats-officedocument.presentationml.notesSlide+xml"/>
  <Override PartName="/ppt/notesSlides/notesSlide146.xml" ContentType="application/vnd.openxmlformats-officedocument.presentationml.notesSlide+xml"/>
  <Override PartName="/ppt/notesSlides/notesSlide147.xml" ContentType="application/vnd.openxmlformats-officedocument.presentationml.notesSlide+xml"/>
  <Override PartName="/ppt/notesSlides/notesSlide148.xml" ContentType="application/vnd.openxmlformats-officedocument.presentationml.notesSlide+xml"/>
  <Override PartName="/ppt/notesSlides/notesSlide149.xml" ContentType="application/vnd.openxmlformats-officedocument.presentationml.notesSlide+xml"/>
  <Override PartName="/ppt/notesSlides/notesSlide150.xml" ContentType="application/vnd.openxmlformats-officedocument.presentationml.notesSlide+xml"/>
  <Override PartName="/ppt/notesSlides/notesSlide151.xml" ContentType="application/vnd.openxmlformats-officedocument.presentationml.notesSlide+xml"/>
  <Override PartName="/ppt/notesSlides/notesSlide152.xml" ContentType="application/vnd.openxmlformats-officedocument.presentationml.notesSlide+xml"/>
  <Override PartName="/ppt/notesSlides/notesSlide153.xml" ContentType="application/vnd.openxmlformats-officedocument.presentationml.notesSlide+xml"/>
  <Override PartName="/ppt/notesSlides/notesSlide154.xml" ContentType="application/vnd.openxmlformats-officedocument.presentationml.notesSlide+xml"/>
  <Override PartName="/ppt/notesSlides/notesSlide155.xml" ContentType="application/vnd.openxmlformats-officedocument.presentationml.notesSlide+xml"/>
  <Override PartName="/ppt/notesSlides/notesSlide156.xml" ContentType="application/vnd.openxmlformats-officedocument.presentationml.notesSlide+xml"/>
  <Override PartName="/ppt/notesSlides/notesSlide157.xml" ContentType="application/vnd.openxmlformats-officedocument.presentationml.notesSlide+xml"/>
  <Override PartName="/ppt/notesSlides/notesSlide158.xml" ContentType="application/vnd.openxmlformats-officedocument.presentationml.notesSlide+xml"/>
  <Override PartName="/ppt/notesSlides/notesSlide159.xml" ContentType="application/vnd.openxmlformats-officedocument.presentationml.notesSlide+xml"/>
  <Override PartName="/ppt/notesSlides/notesSlide160.xml" ContentType="application/vnd.openxmlformats-officedocument.presentationml.notesSlide+xml"/>
  <Override PartName="/ppt/notesSlides/notesSlide161.xml" ContentType="application/vnd.openxmlformats-officedocument.presentationml.notesSlide+xml"/>
  <Override PartName="/ppt/notesSlides/notesSlide162.xml" ContentType="application/vnd.openxmlformats-officedocument.presentationml.notesSlide+xml"/>
  <Override PartName="/ppt/notesSlides/notesSlide163.xml" ContentType="application/vnd.openxmlformats-officedocument.presentationml.notesSlide+xml"/>
  <Override PartName="/ppt/notesSlides/notesSlide164.xml" ContentType="application/vnd.openxmlformats-officedocument.presentationml.notesSlide+xml"/>
  <Override PartName="/ppt/notesSlides/notesSlide165.xml" ContentType="application/vnd.openxmlformats-officedocument.presentationml.notesSlide+xml"/>
  <Override PartName="/ppt/notesSlides/notesSlide166.xml" ContentType="application/vnd.openxmlformats-officedocument.presentationml.notesSlide+xml"/>
  <Override PartName="/ppt/notesSlides/notesSlide167.xml" ContentType="application/vnd.openxmlformats-officedocument.presentationml.notesSlide+xml"/>
  <Override PartName="/ppt/notesSlides/notesSlide168.xml" ContentType="application/vnd.openxmlformats-officedocument.presentationml.notesSlide+xml"/>
  <Override PartName="/ppt/notesSlides/notesSlide169.xml" ContentType="application/vnd.openxmlformats-officedocument.presentationml.notesSlide+xml"/>
  <Override PartName="/ppt/notesSlides/notesSlide170.xml" ContentType="application/vnd.openxmlformats-officedocument.presentationml.notesSlide+xml"/>
  <Override PartName="/ppt/notesSlides/notesSlide171.xml" ContentType="application/vnd.openxmlformats-officedocument.presentationml.notesSlide+xml"/>
  <Override PartName="/ppt/notesSlides/notesSlide172.xml" ContentType="application/vnd.openxmlformats-officedocument.presentationml.notesSlide+xml"/>
  <Override PartName="/ppt/notesSlides/notesSlide173.xml" ContentType="application/vnd.openxmlformats-officedocument.presentationml.notesSlide+xml"/>
  <Override PartName="/ppt/notesSlides/notesSlide174.xml" ContentType="application/vnd.openxmlformats-officedocument.presentationml.notesSlide+xml"/>
  <Override PartName="/ppt/notesSlides/notesSlide175.xml" ContentType="application/vnd.openxmlformats-officedocument.presentationml.notesSlide+xml"/>
  <Override PartName="/ppt/notesSlides/notesSlide176.xml" ContentType="application/vnd.openxmlformats-officedocument.presentationml.notesSlide+xml"/>
  <Override PartName="/ppt/notesSlides/notesSlide177.xml" ContentType="application/vnd.openxmlformats-officedocument.presentationml.notesSlide+xml"/>
  <Override PartName="/ppt/notesSlides/notesSlide178.xml" ContentType="application/vnd.openxmlformats-officedocument.presentationml.notesSlide+xml"/>
  <Override PartName="/ppt/notesSlides/notesSlide179.xml" ContentType="application/vnd.openxmlformats-officedocument.presentationml.notesSlide+xml"/>
  <Override PartName="/ppt/notesSlides/notesSlide180.xml" ContentType="application/vnd.openxmlformats-officedocument.presentationml.notesSlide+xml"/>
  <Override PartName="/ppt/notesSlides/notesSlide181.xml" ContentType="application/vnd.openxmlformats-officedocument.presentationml.notesSlide+xml"/>
  <Override PartName="/ppt/notesSlides/notesSlide182.xml" ContentType="application/vnd.openxmlformats-officedocument.presentationml.notesSlide+xml"/>
  <Override PartName="/ppt/notesSlides/notesSlide183.xml" ContentType="application/vnd.openxmlformats-officedocument.presentationml.notesSlide+xml"/>
  <Override PartName="/ppt/notesSlides/notesSlide184.xml" ContentType="application/vnd.openxmlformats-officedocument.presentationml.notesSlide+xml"/>
  <Override PartName="/ppt/notesSlides/notesSlide185.xml" ContentType="application/vnd.openxmlformats-officedocument.presentationml.notesSlide+xml"/>
  <Override PartName="/ppt/notesSlides/notesSlide186.xml" ContentType="application/vnd.openxmlformats-officedocument.presentationml.notesSlide+xml"/>
  <Override PartName="/ppt/notesSlides/notesSlide187.xml" ContentType="application/vnd.openxmlformats-officedocument.presentationml.notesSlide+xml"/>
  <Override PartName="/ppt/notesSlides/notesSlide188.xml" ContentType="application/vnd.openxmlformats-officedocument.presentationml.notesSlide+xml"/>
  <Override PartName="/ppt/notesSlides/notesSlide189.xml" ContentType="application/vnd.openxmlformats-officedocument.presentationml.notesSlide+xml"/>
  <Override PartName="/ppt/notesSlides/notesSlide190.xml" ContentType="application/vnd.openxmlformats-officedocument.presentationml.notesSlide+xml"/>
  <Override PartName="/ppt/notesSlides/notesSlide191.xml" ContentType="application/vnd.openxmlformats-officedocument.presentationml.notesSlide+xml"/>
  <Override PartName="/ppt/notesSlides/notesSlide192.xml" ContentType="application/vnd.openxmlformats-officedocument.presentationml.notesSlide+xml"/>
  <Override PartName="/ppt/notesSlides/notesSlide193.xml" ContentType="application/vnd.openxmlformats-officedocument.presentationml.notesSlide+xml"/>
  <Override PartName="/ppt/notesSlides/notesSlide194.xml" ContentType="application/vnd.openxmlformats-officedocument.presentationml.notesSlide+xml"/>
  <Override PartName="/ppt/notesSlides/notesSlide195.xml" ContentType="application/vnd.openxmlformats-officedocument.presentationml.notesSlide+xml"/>
  <Override PartName="/ppt/notesSlides/notesSlide196.xml" ContentType="application/vnd.openxmlformats-officedocument.presentationml.notesSlide+xml"/>
  <Override PartName="/ppt/notesSlides/notesSlide197.xml" ContentType="application/vnd.openxmlformats-officedocument.presentationml.notesSlide+xml"/>
  <Override PartName="/ppt/notesSlides/notesSlide198.xml" ContentType="application/vnd.openxmlformats-officedocument.presentationml.notesSlide+xml"/>
  <Override PartName="/ppt/notesSlides/notesSlide199.xml" ContentType="application/vnd.openxmlformats-officedocument.presentationml.notesSlide+xml"/>
  <Override PartName="/ppt/notesSlides/notesSlide200.xml" ContentType="application/vnd.openxmlformats-officedocument.presentationml.notesSlide+xml"/>
  <Override PartName="/ppt/notesSlides/notesSlide201.xml" ContentType="application/vnd.openxmlformats-officedocument.presentationml.notesSlide+xml"/>
  <Override PartName="/ppt/notesSlides/notesSlide202.xml" ContentType="application/vnd.openxmlformats-officedocument.presentationml.notesSlide+xml"/>
  <Override PartName="/ppt/notesSlides/notesSlide20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648" r:id="rId1"/>
  </p:sldMasterIdLst>
  <p:notesMasterIdLst>
    <p:notesMasterId r:id="rId205"/>
  </p:notesMasterIdLst>
  <p:sldIdLst>
    <p:sldId id="765" r:id="rId2"/>
    <p:sldId id="766" r:id="rId3"/>
    <p:sldId id="767" r:id="rId4"/>
    <p:sldId id="768" r:id="rId5"/>
    <p:sldId id="769" r:id="rId6"/>
    <p:sldId id="770" r:id="rId7"/>
    <p:sldId id="771" r:id="rId8"/>
    <p:sldId id="772" r:id="rId9"/>
    <p:sldId id="773" r:id="rId10"/>
    <p:sldId id="774" r:id="rId11"/>
    <p:sldId id="775" r:id="rId12"/>
    <p:sldId id="776" r:id="rId13"/>
    <p:sldId id="777" r:id="rId14"/>
    <p:sldId id="778" r:id="rId15"/>
    <p:sldId id="779" r:id="rId16"/>
    <p:sldId id="780" r:id="rId17"/>
    <p:sldId id="613" r:id="rId18"/>
    <p:sldId id="614" r:id="rId19"/>
    <p:sldId id="615" r:id="rId20"/>
    <p:sldId id="616" r:id="rId21"/>
    <p:sldId id="617" r:id="rId22"/>
    <p:sldId id="618" r:id="rId23"/>
    <p:sldId id="619" r:id="rId24"/>
    <p:sldId id="620" r:id="rId25"/>
    <p:sldId id="621" r:id="rId26"/>
    <p:sldId id="781" r:id="rId27"/>
    <p:sldId id="622" r:id="rId28"/>
    <p:sldId id="623" r:id="rId29"/>
    <p:sldId id="624" r:id="rId30"/>
    <p:sldId id="625" r:id="rId31"/>
    <p:sldId id="626" r:id="rId32"/>
    <p:sldId id="627" r:id="rId33"/>
    <p:sldId id="628" r:id="rId34"/>
    <p:sldId id="782" r:id="rId35"/>
    <p:sldId id="629" r:id="rId36"/>
    <p:sldId id="630" r:id="rId37"/>
    <p:sldId id="631" r:id="rId38"/>
    <p:sldId id="632" r:id="rId39"/>
    <p:sldId id="633" r:id="rId40"/>
    <p:sldId id="634" r:id="rId41"/>
    <p:sldId id="635" r:id="rId42"/>
    <p:sldId id="783" r:id="rId43"/>
    <p:sldId id="636" r:id="rId44"/>
    <p:sldId id="637" r:id="rId45"/>
    <p:sldId id="638" r:id="rId46"/>
    <p:sldId id="639" r:id="rId47"/>
    <p:sldId id="640" r:id="rId48"/>
    <p:sldId id="641" r:id="rId49"/>
    <p:sldId id="642" r:id="rId50"/>
    <p:sldId id="643" r:id="rId51"/>
    <p:sldId id="644" r:id="rId52"/>
    <p:sldId id="645" r:id="rId53"/>
    <p:sldId id="646" r:id="rId54"/>
    <p:sldId id="784" r:id="rId55"/>
    <p:sldId id="647" r:id="rId56"/>
    <p:sldId id="648" r:id="rId57"/>
    <p:sldId id="650" r:id="rId58"/>
    <p:sldId id="649" r:id="rId59"/>
    <p:sldId id="651" r:id="rId60"/>
    <p:sldId id="652" r:id="rId61"/>
    <p:sldId id="653" r:id="rId62"/>
    <p:sldId id="654" r:id="rId63"/>
    <p:sldId id="785" r:id="rId64"/>
    <p:sldId id="655" r:id="rId65"/>
    <p:sldId id="656" r:id="rId66"/>
    <p:sldId id="657" r:id="rId67"/>
    <p:sldId id="658" r:id="rId68"/>
    <p:sldId id="659" r:id="rId69"/>
    <p:sldId id="660" r:id="rId70"/>
    <p:sldId id="661" r:id="rId71"/>
    <p:sldId id="662" r:id="rId72"/>
    <p:sldId id="663" r:id="rId73"/>
    <p:sldId id="733" r:id="rId74"/>
    <p:sldId id="664" r:id="rId75"/>
    <p:sldId id="665" r:id="rId76"/>
    <p:sldId id="786" r:id="rId77"/>
    <p:sldId id="666" r:id="rId78"/>
    <p:sldId id="734" r:id="rId79"/>
    <p:sldId id="667" r:id="rId80"/>
    <p:sldId id="668" r:id="rId81"/>
    <p:sldId id="669" r:id="rId82"/>
    <p:sldId id="670" r:id="rId83"/>
    <p:sldId id="671" r:id="rId84"/>
    <p:sldId id="672" r:id="rId85"/>
    <p:sldId id="673" r:id="rId86"/>
    <p:sldId id="674" r:id="rId87"/>
    <p:sldId id="787" r:id="rId88"/>
    <p:sldId id="675" r:id="rId89"/>
    <p:sldId id="676" r:id="rId90"/>
    <p:sldId id="677" r:id="rId91"/>
    <p:sldId id="678" r:id="rId92"/>
    <p:sldId id="679" r:id="rId93"/>
    <p:sldId id="680" r:id="rId94"/>
    <p:sldId id="681" r:id="rId95"/>
    <p:sldId id="788" r:id="rId96"/>
    <p:sldId id="682" r:id="rId97"/>
    <p:sldId id="736" r:id="rId98"/>
    <p:sldId id="683" r:id="rId99"/>
    <p:sldId id="684" r:id="rId100"/>
    <p:sldId id="737" r:id="rId101"/>
    <p:sldId id="738" r:id="rId102"/>
    <p:sldId id="739" r:id="rId103"/>
    <p:sldId id="789" r:id="rId104"/>
    <p:sldId id="685" r:id="rId105"/>
    <p:sldId id="686" r:id="rId106"/>
    <p:sldId id="740" r:id="rId107"/>
    <p:sldId id="687" r:id="rId108"/>
    <p:sldId id="688" r:id="rId109"/>
    <p:sldId id="741" r:id="rId110"/>
    <p:sldId id="794" r:id="rId111"/>
    <p:sldId id="742" r:id="rId112"/>
    <p:sldId id="743" r:id="rId113"/>
    <p:sldId id="744" r:id="rId114"/>
    <p:sldId id="795" r:id="rId115"/>
    <p:sldId id="745" r:id="rId116"/>
    <p:sldId id="790" r:id="rId117"/>
    <p:sldId id="689" r:id="rId118"/>
    <p:sldId id="735" r:id="rId119"/>
    <p:sldId id="690" r:id="rId120"/>
    <p:sldId id="691" r:id="rId121"/>
    <p:sldId id="746" r:id="rId122"/>
    <p:sldId id="747" r:id="rId123"/>
    <p:sldId id="748" r:id="rId124"/>
    <p:sldId id="749" r:id="rId125"/>
    <p:sldId id="750" r:id="rId126"/>
    <p:sldId id="751" r:id="rId127"/>
    <p:sldId id="752" r:id="rId128"/>
    <p:sldId id="753" r:id="rId129"/>
    <p:sldId id="754" r:id="rId130"/>
    <p:sldId id="755" r:id="rId131"/>
    <p:sldId id="791" r:id="rId132"/>
    <p:sldId id="692" r:id="rId133"/>
    <p:sldId id="693" r:id="rId134"/>
    <p:sldId id="756" r:id="rId135"/>
    <p:sldId id="757" r:id="rId136"/>
    <p:sldId id="758" r:id="rId137"/>
    <p:sldId id="759" r:id="rId138"/>
    <p:sldId id="760" r:id="rId139"/>
    <p:sldId id="761" r:id="rId140"/>
    <p:sldId id="762" r:id="rId141"/>
    <p:sldId id="763" r:id="rId142"/>
    <p:sldId id="764" r:id="rId143"/>
    <p:sldId id="792" r:id="rId144"/>
    <p:sldId id="694" r:id="rId145"/>
    <p:sldId id="695" r:id="rId146"/>
    <p:sldId id="696" r:id="rId147"/>
    <p:sldId id="796" r:id="rId148"/>
    <p:sldId id="697" r:id="rId149"/>
    <p:sldId id="698" r:id="rId150"/>
    <p:sldId id="699" r:id="rId151"/>
    <p:sldId id="793" r:id="rId152"/>
    <p:sldId id="700" r:id="rId153"/>
    <p:sldId id="701" r:id="rId154"/>
    <p:sldId id="702" r:id="rId155"/>
    <p:sldId id="703" r:id="rId156"/>
    <p:sldId id="704" r:id="rId157"/>
    <p:sldId id="705" r:id="rId158"/>
    <p:sldId id="706" r:id="rId159"/>
    <p:sldId id="707" r:id="rId160"/>
    <p:sldId id="708" r:id="rId161"/>
    <p:sldId id="709" r:id="rId162"/>
    <p:sldId id="710" r:id="rId163"/>
    <p:sldId id="832" r:id="rId164"/>
    <p:sldId id="797" r:id="rId165"/>
    <p:sldId id="798" r:id="rId166"/>
    <p:sldId id="799" r:id="rId167"/>
    <p:sldId id="800" r:id="rId168"/>
    <p:sldId id="801" r:id="rId169"/>
    <p:sldId id="802" r:id="rId170"/>
    <p:sldId id="803" r:id="rId171"/>
    <p:sldId id="804" r:id="rId172"/>
    <p:sldId id="805" r:id="rId173"/>
    <p:sldId id="806" r:id="rId174"/>
    <p:sldId id="807" r:id="rId175"/>
    <p:sldId id="808" r:id="rId176"/>
    <p:sldId id="809" r:id="rId177"/>
    <p:sldId id="833" r:id="rId178"/>
    <p:sldId id="810" r:id="rId179"/>
    <p:sldId id="811" r:id="rId180"/>
    <p:sldId id="812" r:id="rId181"/>
    <p:sldId id="813" r:id="rId182"/>
    <p:sldId id="814" r:id="rId183"/>
    <p:sldId id="815" r:id="rId184"/>
    <p:sldId id="816" r:id="rId185"/>
    <p:sldId id="834" r:id="rId186"/>
    <p:sldId id="817" r:id="rId187"/>
    <p:sldId id="818" r:id="rId188"/>
    <p:sldId id="819" r:id="rId189"/>
    <p:sldId id="820" r:id="rId190"/>
    <p:sldId id="821" r:id="rId191"/>
    <p:sldId id="822" r:id="rId192"/>
    <p:sldId id="838" r:id="rId193"/>
    <p:sldId id="837" r:id="rId194"/>
    <p:sldId id="836" r:id="rId195"/>
    <p:sldId id="824" r:id="rId196"/>
    <p:sldId id="825" r:id="rId197"/>
    <p:sldId id="826" r:id="rId198"/>
    <p:sldId id="827" r:id="rId199"/>
    <p:sldId id="828" r:id="rId200"/>
    <p:sldId id="829" r:id="rId201"/>
    <p:sldId id="830" r:id="rId202"/>
    <p:sldId id="831" r:id="rId203"/>
    <p:sldId id="835" r:id="rId20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056" userDrawn="1">
          <p15:clr>
            <a:srgbClr val="A4A3A4"/>
          </p15:clr>
        </p15:guide>
        <p15:guide id="2" pos="2880">
          <p15:clr>
            <a:srgbClr val="A4A3A4"/>
          </p15:clr>
        </p15:guide>
        <p15:guide id="3" orient="horz"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2D050"/>
    <a:srgbClr val="7EC234"/>
    <a:srgbClr val="6BA42C"/>
    <a:srgbClr val="E20000"/>
    <a:srgbClr val="00A7E2"/>
    <a:srgbClr val="33889F"/>
    <a:srgbClr val="2C8C16"/>
    <a:srgbClr val="267713"/>
    <a:srgbClr val="339F19"/>
    <a:srgbClr val="008EC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D03447BB-5D67-496B-8E87-E561075AD55C}" styleName="Dark Style 1 - Accent 3">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3"/>
          </a:solidFill>
        </a:fill>
      </a:tcStyle>
    </a:wholeTbl>
    <a:band1H>
      <a:tcStyle>
        <a:tcBdr/>
        <a:fill>
          <a:solidFill>
            <a:schemeClr val="accent3">
              <a:shade val="60000"/>
            </a:schemeClr>
          </a:solidFill>
        </a:fill>
      </a:tcStyle>
    </a:band1H>
    <a:band1V>
      <a:tcStyle>
        <a:tcBdr/>
        <a:fill>
          <a:solidFill>
            <a:schemeClr val="accent3">
              <a:shade val="60000"/>
            </a:schemeClr>
          </a:solidFill>
        </a:fill>
      </a:tcStyle>
    </a:band1V>
    <a:lastCol>
      <a:tcTxStyle b="on"/>
      <a:tcStyle>
        <a:tcBdr>
          <a:left>
            <a:ln w="25400" cmpd="sng">
              <a:solidFill>
                <a:schemeClr val="lt1"/>
              </a:solidFill>
            </a:ln>
          </a:left>
        </a:tcBdr>
        <a:fill>
          <a:solidFill>
            <a:schemeClr val="accent3">
              <a:shade val="60000"/>
            </a:schemeClr>
          </a:solidFill>
        </a:fill>
      </a:tcStyle>
    </a:lastCol>
    <a:firstCol>
      <a:tcTxStyle b="on"/>
      <a:tcStyle>
        <a:tcBdr>
          <a:right>
            <a:ln w="25400" cmpd="sng">
              <a:solidFill>
                <a:schemeClr val="lt1"/>
              </a:solidFill>
            </a:ln>
          </a:right>
        </a:tcBdr>
        <a:fill>
          <a:solidFill>
            <a:schemeClr val="accent3">
              <a:shade val="60000"/>
            </a:schemeClr>
          </a:solidFill>
        </a:fill>
      </a:tcStyle>
    </a:firstCol>
    <a:lastRow>
      <a:tcTxStyle b="on"/>
      <a:tcStyle>
        <a:tcBdr>
          <a:top>
            <a:ln w="25400" cmpd="sng">
              <a:solidFill>
                <a:schemeClr val="lt1"/>
              </a:solidFill>
            </a:ln>
          </a:top>
        </a:tcBdr>
        <a:fill>
          <a:solidFill>
            <a:schemeClr val="accent3">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69C7853C-536D-4A76-A0AE-DD22124D55A5}" styleName="Themed Style 1 - Acc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603" autoAdjust="0"/>
    <p:restoredTop sz="92982" autoAdjust="0"/>
  </p:normalViewPr>
  <p:slideViewPr>
    <p:cSldViewPr snapToObjects="1">
      <p:cViewPr>
        <p:scale>
          <a:sx n="70" d="100"/>
          <a:sy n="70" d="100"/>
        </p:scale>
        <p:origin x="738" y="240"/>
      </p:cViewPr>
      <p:guideLst>
        <p:guide orient="horz" pos="2056"/>
        <p:guide pos="2880"/>
        <p:guide orient="horz" pos="2160"/>
      </p:guideLst>
    </p:cSldViewPr>
  </p:slideViewPr>
  <p:notesTextViewPr>
    <p:cViewPr>
      <p:scale>
        <a:sx n="100" d="100"/>
        <a:sy n="100" d="100"/>
      </p:scale>
      <p:origin x="0" y="0"/>
    </p:cViewPr>
  </p:notesTextViewPr>
  <p:gridSpacing cx="82296" cy="82296"/>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59" Type="http://schemas.openxmlformats.org/officeDocument/2006/relationships/slide" Target="slides/slide158.xml"/><Relationship Id="rId170" Type="http://schemas.openxmlformats.org/officeDocument/2006/relationships/slide" Target="slides/slide169.xml"/><Relationship Id="rId191" Type="http://schemas.openxmlformats.org/officeDocument/2006/relationships/slide" Target="slides/slide190.xml"/><Relationship Id="rId205" Type="http://schemas.openxmlformats.org/officeDocument/2006/relationships/notesMaster" Target="notesMasters/notesMaster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144" Type="http://schemas.openxmlformats.org/officeDocument/2006/relationships/slide" Target="slides/slide143.xml"/><Relationship Id="rId149" Type="http://schemas.openxmlformats.org/officeDocument/2006/relationships/slide" Target="slides/slide148.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160" Type="http://schemas.openxmlformats.org/officeDocument/2006/relationships/slide" Target="slides/slide159.xml"/><Relationship Id="rId165" Type="http://schemas.openxmlformats.org/officeDocument/2006/relationships/slide" Target="slides/slide164.xml"/><Relationship Id="rId181" Type="http://schemas.openxmlformats.org/officeDocument/2006/relationships/slide" Target="slides/slide180.xml"/><Relationship Id="rId186" Type="http://schemas.openxmlformats.org/officeDocument/2006/relationships/slide" Target="slides/slide185.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150" Type="http://schemas.openxmlformats.org/officeDocument/2006/relationships/slide" Target="slides/slide149.xml"/><Relationship Id="rId155" Type="http://schemas.openxmlformats.org/officeDocument/2006/relationships/slide" Target="slides/slide154.xml"/><Relationship Id="rId171" Type="http://schemas.openxmlformats.org/officeDocument/2006/relationships/slide" Target="slides/slide170.xml"/><Relationship Id="rId176" Type="http://schemas.openxmlformats.org/officeDocument/2006/relationships/slide" Target="slides/slide175.xml"/><Relationship Id="rId192" Type="http://schemas.openxmlformats.org/officeDocument/2006/relationships/slide" Target="slides/slide191.xml"/><Relationship Id="rId197" Type="http://schemas.openxmlformats.org/officeDocument/2006/relationships/slide" Target="slides/slide196.xml"/><Relationship Id="rId206" Type="http://schemas.openxmlformats.org/officeDocument/2006/relationships/presProps" Target="presProps.xml"/><Relationship Id="rId201" Type="http://schemas.openxmlformats.org/officeDocument/2006/relationships/slide" Target="slides/slide200.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40" Type="http://schemas.openxmlformats.org/officeDocument/2006/relationships/slide" Target="slides/slide139.xml"/><Relationship Id="rId145" Type="http://schemas.openxmlformats.org/officeDocument/2006/relationships/slide" Target="slides/slide144.xml"/><Relationship Id="rId161" Type="http://schemas.openxmlformats.org/officeDocument/2006/relationships/slide" Target="slides/slide160.xml"/><Relationship Id="rId166" Type="http://schemas.openxmlformats.org/officeDocument/2006/relationships/slide" Target="slides/slide165.xml"/><Relationship Id="rId182" Type="http://schemas.openxmlformats.org/officeDocument/2006/relationships/slide" Target="slides/slide181.xml"/><Relationship Id="rId187" Type="http://schemas.openxmlformats.org/officeDocument/2006/relationships/slide" Target="slides/slide186.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slide" Target="slides/slide129.xml"/><Relationship Id="rId135" Type="http://schemas.openxmlformats.org/officeDocument/2006/relationships/slide" Target="slides/slide134.xml"/><Relationship Id="rId151" Type="http://schemas.openxmlformats.org/officeDocument/2006/relationships/slide" Target="slides/slide150.xml"/><Relationship Id="rId156" Type="http://schemas.openxmlformats.org/officeDocument/2006/relationships/slide" Target="slides/slide155.xml"/><Relationship Id="rId177" Type="http://schemas.openxmlformats.org/officeDocument/2006/relationships/slide" Target="slides/slide176.xml"/><Relationship Id="rId198" Type="http://schemas.openxmlformats.org/officeDocument/2006/relationships/slide" Target="slides/slide197.xml"/><Relationship Id="rId172" Type="http://schemas.openxmlformats.org/officeDocument/2006/relationships/slide" Target="slides/slide171.xml"/><Relationship Id="rId193" Type="http://schemas.openxmlformats.org/officeDocument/2006/relationships/slide" Target="slides/slide192.xml"/><Relationship Id="rId202" Type="http://schemas.openxmlformats.org/officeDocument/2006/relationships/slide" Target="slides/slide201.xml"/><Relationship Id="rId207" Type="http://schemas.openxmlformats.org/officeDocument/2006/relationships/viewProps" Target="viewProps.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167" Type="http://schemas.openxmlformats.org/officeDocument/2006/relationships/slide" Target="slides/slide166.xml"/><Relationship Id="rId188" Type="http://schemas.openxmlformats.org/officeDocument/2006/relationships/slide" Target="slides/slide187.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162" Type="http://schemas.openxmlformats.org/officeDocument/2006/relationships/slide" Target="slides/slide161.xml"/><Relationship Id="rId183" Type="http://schemas.openxmlformats.org/officeDocument/2006/relationships/slide" Target="slides/slide182.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slide" Target="slides/slide177.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73" Type="http://schemas.openxmlformats.org/officeDocument/2006/relationships/slide" Target="slides/slide172.xml"/><Relationship Id="rId194" Type="http://schemas.openxmlformats.org/officeDocument/2006/relationships/slide" Target="slides/slide193.xml"/><Relationship Id="rId199" Type="http://schemas.openxmlformats.org/officeDocument/2006/relationships/slide" Target="slides/slide198.xml"/><Relationship Id="rId203" Type="http://schemas.openxmlformats.org/officeDocument/2006/relationships/slide" Target="slides/slide202.xml"/><Relationship Id="rId208" Type="http://schemas.openxmlformats.org/officeDocument/2006/relationships/theme" Target="theme/theme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184" Type="http://schemas.openxmlformats.org/officeDocument/2006/relationships/slide" Target="slides/slide183.xml"/><Relationship Id="rId189" Type="http://schemas.openxmlformats.org/officeDocument/2006/relationships/slide" Target="slides/slide188.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slide" Target="slides/slide173.xml"/><Relationship Id="rId179" Type="http://schemas.openxmlformats.org/officeDocument/2006/relationships/slide" Target="slides/slide178.xml"/><Relationship Id="rId195" Type="http://schemas.openxmlformats.org/officeDocument/2006/relationships/slide" Target="slides/slide194.xml"/><Relationship Id="rId209" Type="http://schemas.openxmlformats.org/officeDocument/2006/relationships/tableStyles" Target="tableStyles.xml"/><Relationship Id="rId190" Type="http://schemas.openxmlformats.org/officeDocument/2006/relationships/slide" Target="slides/slide189.xml"/><Relationship Id="rId204" Type="http://schemas.openxmlformats.org/officeDocument/2006/relationships/slide" Target="slides/slide203.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slide" Target="slides/slide147.xml"/><Relationship Id="rId164" Type="http://schemas.openxmlformats.org/officeDocument/2006/relationships/slide" Target="slides/slide163.xml"/><Relationship Id="rId169" Type="http://schemas.openxmlformats.org/officeDocument/2006/relationships/slide" Target="slides/slide168.xml"/><Relationship Id="rId185" Type="http://schemas.openxmlformats.org/officeDocument/2006/relationships/slide" Target="slides/slide184.xml"/><Relationship Id="rId4" Type="http://schemas.openxmlformats.org/officeDocument/2006/relationships/slide" Target="slides/slide3.xml"/><Relationship Id="rId9" Type="http://schemas.openxmlformats.org/officeDocument/2006/relationships/slide" Target="slides/slide8.xml"/><Relationship Id="rId180" Type="http://schemas.openxmlformats.org/officeDocument/2006/relationships/slide" Target="slides/slide179.xml"/><Relationship Id="rId26" Type="http://schemas.openxmlformats.org/officeDocument/2006/relationships/slide" Target="slides/slide25.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75" Type="http://schemas.openxmlformats.org/officeDocument/2006/relationships/slide" Target="slides/slide174.xml"/><Relationship Id="rId196" Type="http://schemas.openxmlformats.org/officeDocument/2006/relationships/slide" Target="slides/slide195.xml"/><Relationship Id="rId200" Type="http://schemas.openxmlformats.org/officeDocument/2006/relationships/slide" Target="slides/slide199.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7FFD6A8-C9F9-4026-8BA0-75ECCD0F0EAF}" type="datetimeFigureOut">
              <a:rPr lang="en-US" smtClean="0"/>
              <a:t>05-Apr-16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FA36DE9-3BAB-43D7-A8E2-A1DD2A558FCA}" type="slidenum">
              <a:rPr lang="en-US" smtClean="0"/>
              <a:t>‹#›</a:t>
            </a:fld>
            <a:endParaRPr lang="en-US"/>
          </a:p>
        </p:txBody>
      </p:sp>
    </p:spTree>
    <p:extLst>
      <p:ext uri="{BB962C8B-B14F-4D97-AF65-F5344CB8AC3E}">
        <p14:creationId xmlns:p14="http://schemas.microsoft.com/office/powerpoint/2010/main" val="260709124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0.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141.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142.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143.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144.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145.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146.xml.rels><?xml version="1.0" encoding="UTF-8" standalone="yes"?>
<Relationships xmlns="http://schemas.openxmlformats.org/package/2006/relationships"><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147.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148.xml.rels><?xml version="1.0" encoding="UTF-8" standalone="yes"?>
<Relationships xmlns="http://schemas.openxmlformats.org/package/2006/relationships"><Relationship Id="rId2" Type="http://schemas.openxmlformats.org/officeDocument/2006/relationships/slide" Target="../slides/slide148.xml"/><Relationship Id="rId1" Type="http://schemas.openxmlformats.org/officeDocument/2006/relationships/notesMaster" Target="../notesMasters/notesMaster1.xml"/></Relationships>
</file>

<file path=ppt/notesSlides/_rels/notesSlide149.xml.rels><?xml version="1.0" encoding="UTF-8" standalone="yes"?>
<Relationships xmlns="http://schemas.openxmlformats.org/package/2006/relationships"><Relationship Id="rId2" Type="http://schemas.openxmlformats.org/officeDocument/2006/relationships/slide" Target="../slides/slide14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0.xml.rels><?xml version="1.0" encoding="UTF-8" standalone="yes"?>
<Relationships xmlns="http://schemas.openxmlformats.org/package/2006/relationships"><Relationship Id="rId2" Type="http://schemas.openxmlformats.org/officeDocument/2006/relationships/slide" Target="../slides/slide150.xml"/><Relationship Id="rId1" Type="http://schemas.openxmlformats.org/officeDocument/2006/relationships/notesMaster" Target="../notesMasters/notesMaster1.xml"/></Relationships>
</file>

<file path=ppt/notesSlides/_rels/notesSlide151.xml.rels><?xml version="1.0" encoding="UTF-8" standalone="yes"?>
<Relationships xmlns="http://schemas.openxmlformats.org/package/2006/relationships"><Relationship Id="rId2" Type="http://schemas.openxmlformats.org/officeDocument/2006/relationships/slide" Target="../slides/slide151.xml"/><Relationship Id="rId1" Type="http://schemas.openxmlformats.org/officeDocument/2006/relationships/notesMaster" Target="../notesMasters/notesMaster1.xml"/></Relationships>
</file>

<file path=ppt/notesSlides/_rels/notesSlide152.xml.rels><?xml version="1.0" encoding="UTF-8" standalone="yes"?>
<Relationships xmlns="http://schemas.openxmlformats.org/package/2006/relationships"><Relationship Id="rId2" Type="http://schemas.openxmlformats.org/officeDocument/2006/relationships/slide" Target="../slides/slide152.xml"/><Relationship Id="rId1" Type="http://schemas.openxmlformats.org/officeDocument/2006/relationships/notesMaster" Target="../notesMasters/notesMaster1.xml"/></Relationships>
</file>

<file path=ppt/notesSlides/_rels/notesSlide153.xml.rels><?xml version="1.0" encoding="UTF-8" standalone="yes"?>
<Relationships xmlns="http://schemas.openxmlformats.org/package/2006/relationships"><Relationship Id="rId2" Type="http://schemas.openxmlformats.org/officeDocument/2006/relationships/slide" Target="../slides/slide153.xml"/><Relationship Id="rId1" Type="http://schemas.openxmlformats.org/officeDocument/2006/relationships/notesMaster" Target="../notesMasters/notesMaster1.xml"/></Relationships>
</file>

<file path=ppt/notesSlides/_rels/notesSlide154.xml.rels><?xml version="1.0" encoding="UTF-8" standalone="yes"?>
<Relationships xmlns="http://schemas.openxmlformats.org/package/2006/relationships"><Relationship Id="rId2" Type="http://schemas.openxmlformats.org/officeDocument/2006/relationships/slide" Target="../slides/slide154.xml"/><Relationship Id="rId1" Type="http://schemas.openxmlformats.org/officeDocument/2006/relationships/notesMaster" Target="../notesMasters/notesMaster1.xml"/></Relationships>
</file>

<file path=ppt/notesSlides/_rels/notesSlide155.xml.rels><?xml version="1.0" encoding="UTF-8" standalone="yes"?>
<Relationships xmlns="http://schemas.openxmlformats.org/package/2006/relationships"><Relationship Id="rId2" Type="http://schemas.openxmlformats.org/officeDocument/2006/relationships/slide" Target="../slides/slide155.xml"/><Relationship Id="rId1" Type="http://schemas.openxmlformats.org/officeDocument/2006/relationships/notesMaster" Target="../notesMasters/notesMaster1.xml"/></Relationships>
</file>

<file path=ppt/notesSlides/_rels/notesSlide156.xml.rels><?xml version="1.0" encoding="UTF-8" standalone="yes"?>
<Relationships xmlns="http://schemas.openxmlformats.org/package/2006/relationships"><Relationship Id="rId2" Type="http://schemas.openxmlformats.org/officeDocument/2006/relationships/slide" Target="../slides/slide156.xml"/><Relationship Id="rId1" Type="http://schemas.openxmlformats.org/officeDocument/2006/relationships/notesMaster" Target="../notesMasters/notesMaster1.xml"/></Relationships>
</file>

<file path=ppt/notesSlides/_rels/notesSlide157.xml.rels><?xml version="1.0" encoding="UTF-8" standalone="yes"?>
<Relationships xmlns="http://schemas.openxmlformats.org/package/2006/relationships"><Relationship Id="rId2" Type="http://schemas.openxmlformats.org/officeDocument/2006/relationships/slide" Target="../slides/slide157.xml"/><Relationship Id="rId1" Type="http://schemas.openxmlformats.org/officeDocument/2006/relationships/notesMaster" Target="../notesMasters/notesMaster1.xml"/></Relationships>
</file>

<file path=ppt/notesSlides/_rels/notesSlide158.xml.rels><?xml version="1.0" encoding="UTF-8" standalone="yes"?>
<Relationships xmlns="http://schemas.openxmlformats.org/package/2006/relationships"><Relationship Id="rId2" Type="http://schemas.openxmlformats.org/officeDocument/2006/relationships/slide" Target="../slides/slide158.xml"/><Relationship Id="rId1" Type="http://schemas.openxmlformats.org/officeDocument/2006/relationships/notesMaster" Target="../notesMasters/notesMaster1.xml"/></Relationships>
</file>

<file path=ppt/notesSlides/_rels/notesSlide159.xml.rels><?xml version="1.0" encoding="UTF-8" standalone="yes"?>
<Relationships xmlns="http://schemas.openxmlformats.org/package/2006/relationships"><Relationship Id="rId2" Type="http://schemas.openxmlformats.org/officeDocument/2006/relationships/slide" Target="../slides/slide15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0.xml.rels><?xml version="1.0" encoding="UTF-8" standalone="yes"?>
<Relationships xmlns="http://schemas.openxmlformats.org/package/2006/relationships"><Relationship Id="rId2" Type="http://schemas.openxmlformats.org/officeDocument/2006/relationships/slide" Target="../slides/slide160.xml"/><Relationship Id="rId1" Type="http://schemas.openxmlformats.org/officeDocument/2006/relationships/notesMaster" Target="../notesMasters/notesMaster1.xml"/></Relationships>
</file>

<file path=ppt/notesSlides/_rels/notesSlide161.xml.rels><?xml version="1.0" encoding="UTF-8" standalone="yes"?>
<Relationships xmlns="http://schemas.openxmlformats.org/package/2006/relationships"><Relationship Id="rId2" Type="http://schemas.openxmlformats.org/officeDocument/2006/relationships/slide" Target="../slides/slide161.xml"/><Relationship Id="rId1" Type="http://schemas.openxmlformats.org/officeDocument/2006/relationships/notesMaster" Target="../notesMasters/notesMaster1.xml"/></Relationships>
</file>

<file path=ppt/notesSlides/_rels/notesSlide162.xml.rels><?xml version="1.0" encoding="UTF-8" standalone="yes"?>
<Relationships xmlns="http://schemas.openxmlformats.org/package/2006/relationships"><Relationship Id="rId2" Type="http://schemas.openxmlformats.org/officeDocument/2006/relationships/slide" Target="../slides/slide162.xml"/><Relationship Id="rId1" Type="http://schemas.openxmlformats.org/officeDocument/2006/relationships/notesMaster" Target="../notesMasters/notesMaster1.xml"/></Relationships>
</file>

<file path=ppt/notesSlides/_rels/notesSlide163.xml.rels><?xml version="1.0" encoding="UTF-8" standalone="yes"?>
<Relationships xmlns="http://schemas.openxmlformats.org/package/2006/relationships"><Relationship Id="rId2" Type="http://schemas.openxmlformats.org/officeDocument/2006/relationships/slide" Target="../slides/slide163.xml"/><Relationship Id="rId1" Type="http://schemas.openxmlformats.org/officeDocument/2006/relationships/notesMaster" Target="../notesMasters/notesMaster1.xml"/></Relationships>
</file>

<file path=ppt/notesSlides/_rels/notesSlide164.xml.rels><?xml version="1.0" encoding="UTF-8" standalone="yes"?>
<Relationships xmlns="http://schemas.openxmlformats.org/package/2006/relationships"><Relationship Id="rId2" Type="http://schemas.openxmlformats.org/officeDocument/2006/relationships/slide" Target="../slides/slide164.xml"/><Relationship Id="rId1" Type="http://schemas.openxmlformats.org/officeDocument/2006/relationships/notesMaster" Target="../notesMasters/notesMaster1.xml"/></Relationships>
</file>

<file path=ppt/notesSlides/_rels/notesSlide165.xml.rels><?xml version="1.0" encoding="UTF-8" standalone="yes"?>
<Relationships xmlns="http://schemas.openxmlformats.org/package/2006/relationships"><Relationship Id="rId2" Type="http://schemas.openxmlformats.org/officeDocument/2006/relationships/slide" Target="../slides/slide165.xml"/><Relationship Id="rId1" Type="http://schemas.openxmlformats.org/officeDocument/2006/relationships/notesMaster" Target="../notesMasters/notesMaster1.xml"/></Relationships>
</file>

<file path=ppt/notesSlides/_rels/notesSlide166.xml.rels><?xml version="1.0" encoding="UTF-8" standalone="yes"?>
<Relationships xmlns="http://schemas.openxmlformats.org/package/2006/relationships"><Relationship Id="rId2" Type="http://schemas.openxmlformats.org/officeDocument/2006/relationships/slide" Target="../slides/slide166.xml"/><Relationship Id="rId1" Type="http://schemas.openxmlformats.org/officeDocument/2006/relationships/notesMaster" Target="../notesMasters/notesMaster1.xml"/></Relationships>
</file>

<file path=ppt/notesSlides/_rels/notesSlide167.xml.rels><?xml version="1.0" encoding="UTF-8" standalone="yes"?>
<Relationships xmlns="http://schemas.openxmlformats.org/package/2006/relationships"><Relationship Id="rId2" Type="http://schemas.openxmlformats.org/officeDocument/2006/relationships/slide" Target="../slides/slide167.xml"/><Relationship Id="rId1" Type="http://schemas.openxmlformats.org/officeDocument/2006/relationships/notesMaster" Target="../notesMasters/notesMaster1.xml"/></Relationships>
</file>

<file path=ppt/notesSlides/_rels/notesSlide168.xml.rels><?xml version="1.0" encoding="UTF-8" standalone="yes"?>
<Relationships xmlns="http://schemas.openxmlformats.org/package/2006/relationships"><Relationship Id="rId2" Type="http://schemas.openxmlformats.org/officeDocument/2006/relationships/slide" Target="../slides/slide168.xml"/><Relationship Id="rId1" Type="http://schemas.openxmlformats.org/officeDocument/2006/relationships/notesMaster" Target="../notesMasters/notesMaster1.xml"/></Relationships>
</file>

<file path=ppt/notesSlides/_rels/notesSlide169.xml.rels><?xml version="1.0" encoding="UTF-8" standalone="yes"?>
<Relationships xmlns="http://schemas.openxmlformats.org/package/2006/relationships"><Relationship Id="rId2" Type="http://schemas.openxmlformats.org/officeDocument/2006/relationships/slide" Target="../slides/slide16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0.xml.rels><?xml version="1.0" encoding="UTF-8" standalone="yes"?>
<Relationships xmlns="http://schemas.openxmlformats.org/package/2006/relationships"><Relationship Id="rId2" Type="http://schemas.openxmlformats.org/officeDocument/2006/relationships/slide" Target="../slides/slide170.xml"/><Relationship Id="rId1" Type="http://schemas.openxmlformats.org/officeDocument/2006/relationships/notesMaster" Target="../notesMasters/notesMaster1.xml"/></Relationships>
</file>

<file path=ppt/notesSlides/_rels/notesSlide171.xml.rels><?xml version="1.0" encoding="UTF-8" standalone="yes"?>
<Relationships xmlns="http://schemas.openxmlformats.org/package/2006/relationships"><Relationship Id="rId2" Type="http://schemas.openxmlformats.org/officeDocument/2006/relationships/slide" Target="../slides/slide171.xml"/><Relationship Id="rId1" Type="http://schemas.openxmlformats.org/officeDocument/2006/relationships/notesMaster" Target="../notesMasters/notesMaster1.xml"/></Relationships>
</file>

<file path=ppt/notesSlides/_rels/notesSlide172.xml.rels><?xml version="1.0" encoding="UTF-8" standalone="yes"?>
<Relationships xmlns="http://schemas.openxmlformats.org/package/2006/relationships"><Relationship Id="rId2" Type="http://schemas.openxmlformats.org/officeDocument/2006/relationships/slide" Target="../slides/slide172.xml"/><Relationship Id="rId1" Type="http://schemas.openxmlformats.org/officeDocument/2006/relationships/notesMaster" Target="../notesMasters/notesMaster1.xml"/></Relationships>
</file>

<file path=ppt/notesSlides/_rels/notesSlide173.xml.rels><?xml version="1.0" encoding="UTF-8" standalone="yes"?>
<Relationships xmlns="http://schemas.openxmlformats.org/package/2006/relationships"><Relationship Id="rId2" Type="http://schemas.openxmlformats.org/officeDocument/2006/relationships/slide" Target="../slides/slide173.xml"/><Relationship Id="rId1" Type="http://schemas.openxmlformats.org/officeDocument/2006/relationships/notesMaster" Target="../notesMasters/notesMaster1.xml"/></Relationships>
</file>

<file path=ppt/notesSlides/_rels/notesSlide174.xml.rels><?xml version="1.0" encoding="UTF-8" standalone="yes"?>
<Relationships xmlns="http://schemas.openxmlformats.org/package/2006/relationships"><Relationship Id="rId2" Type="http://schemas.openxmlformats.org/officeDocument/2006/relationships/slide" Target="../slides/slide174.xml"/><Relationship Id="rId1" Type="http://schemas.openxmlformats.org/officeDocument/2006/relationships/notesMaster" Target="../notesMasters/notesMaster1.xml"/></Relationships>
</file>

<file path=ppt/notesSlides/_rels/notesSlide175.xml.rels><?xml version="1.0" encoding="UTF-8" standalone="yes"?>
<Relationships xmlns="http://schemas.openxmlformats.org/package/2006/relationships"><Relationship Id="rId2" Type="http://schemas.openxmlformats.org/officeDocument/2006/relationships/slide" Target="../slides/slide175.xml"/><Relationship Id="rId1" Type="http://schemas.openxmlformats.org/officeDocument/2006/relationships/notesMaster" Target="../notesMasters/notesMaster1.xml"/></Relationships>
</file>

<file path=ppt/notesSlides/_rels/notesSlide176.xml.rels><?xml version="1.0" encoding="UTF-8" standalone="yes"?>
<Relationships xmlns="http://schemas.openxmlformats.org/package/2006/relationships"><Relationship Id="rId2" Type="http://schemas.openxmlformats.org/officeDocument/2006/relationships/slide" Target="../slides/slide176.xml"/><Relationship Id="rId1" Type="http://schemas.openxmlformats.org/officeDocument/2006/relationships/notesMaster" Target="../notesMasters/notesMaster1.xml"/></Relationships>
</file>

<file path=ppt/notesSlides/_rels/notesSlide177.xml.rels><?xml version="1.0" encoding="UTF-8" standalone="yes"?>
<Relationships xmlns="http://schemas.openxmlformats.org/package/2006/relationships"><Relationship Id="rId2" Type="http://schemas.openxmlformats.org/officeDocument/2006/relationships/slide" Target="../slides/slide177.xml"/><Relationship Id="rId1" Type="http://schemas.openxmlformats.org/officeDocument/2006/relationships/notesMaster" Target="../notesMasters/notesMaster1.xml"/></Relationships>
</file>

<file path=ppt/notesSlides/_rels/notesSlide178.xml.rels><?xml version="1.0" encoding="UTF-8" standalone="yes"?>
<Relationships xmlns="http://schemas.openxmlformats.org/package/2006/relationships"><Relationship Id="rId2" Type="http://schemas.openxmlformats.org/officeDocument/2006/relationships/slide" Target="../slides/slide178.xml"/><Relationship Id="rId1" Type="http://schemas.openxmlformats.org/officeDocument/2006/relationships/notesMaster" Target="../notesMasters/notesMaster1.xml"/></Relationships>
</file>

<file path=ppt/notesSlides/_rels/notesSlide179.xml.rels><?xml version="1.0" encoding="UTF-8" standalone="yes"?>
<Relationships xmlns="http://schemas.openxmlformats.org/package/2006/relationships"><Relationship Id="rId2" Type="http://schemas.openxmlformats.org/officeDocument/2006/relationships/slide" Target="../slides/slide17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0.xml.rels><?xml version="1.0" encoding="UTF-8" standalone="yes"?>
<Relationships xmlns="http://schemas.openxmlformats.org/package/2006/relationships"><Relationship Id="rId2" Type="http://schemas.openxmlformats.org/officeDocument/2006/relationships/slide" Target="../slides/slide180.xml"/><Relationship Id="rId1" Type="http://schemas.openxmlformats.org/officeDocument/2006/relationships/notesMaster" Target="../notesMasters/notesMaster1.xml"/></Relationships>
</file>

<file path=ppt/notesSlides/_rels/notesSlide181.xml.rels><?xml version="1.0" encoding="UTF-8" standalone="yes"?>
<Relationships xmlns="http://schemas.openxmlformats.org/package/2006/relationships"><Relationship Id="rId2" Type="http://schemas.openxmlformats.org/officeDocument/2006/relationships/slide" Target="../slides/slide181.xml"/><Relationship Id="rId1" Type="http://schemas.openxmlformats.org/officeDocument/2006/relationships/notesMaster" Target="../notesMasters/notesMaster1.xml"/></Relationships>
</file>

<file path=ppt/notesSlides/_rels/notesSlide182.xml.rels><?xml version="1.0" encoding="UTF-8" standalone="yes"?>
<Relationships xmlns="http://schemas.openxmlformats.org/package/2006/relationships"><Relationship Id="rId2" Type="http://schemas.openxmlformats.org/officeDocument/2006/relationships/slide" Target="../slides/slide182.xml"/><Relationship Id="rId1" Type="http://schemas.openxmlformats.org/officeDocument/2006/relationships/notesMaster" Target="../notesMasters/notesMaster1.xml"/></Relationships>
</file>

<file path=ppt/notesSlides/_rels/notesSlide183.xml.rels><?xml version="1.0" encoding="UTF-8" standalone="yes"?>
<Relationships xmlns="http://schemas.openxmlformats.org/package/2006/relationships"><Relationship Id="rId2" Type="http://schemas.openxmlformats.org/officeDocument/2006/relationships/slide" Target="../slides/slide183.xml"/><Relationship Id="rId1" Type="http://schemas.openxmlformats.org/officeDocument/2006/relationships/notesMaster" Target="../notesMasters/notesMaster1.xml"/></Relationships>
</file>

<file path=ppt/notesSlides/_rels/notesSlide184.xml.rels><?xml version="1.0" encoding="UTF-8" standalone="yes"?>
<Relationships xmlns="http://schemas.openxmlformats.org/package/2006/relationships"><Relationship Id="rId2" Type="http://schemas.openxmlformats.org/officeDocument/2006/relationships/slide" Target="../slides/slide184.xml"/><Relationship Id="rId1" Type="http://schemas.openxmlformats.org/officeDocument/2006/relationships/notesMaster" Target="../notesMasters/notesMaster1.xml"/></Relationships>
</file>

<file path=ppt/notesSlides/_rels/notesSlide185.xml.rels><?xml version="1.0" encoding="UTF-8" standalone="yes"?>
<Relationships xmlns="http://schemas.openxmlformats.org/package/2006/relationships"><Relationship Id="rId2" Type="http://schemas.openxmlformats.org/officeDocument/2006/relationships/slide" Target="../slides/slide185.xml"/><Relationship Id="rId1" Type="http://schemas.openxmlformats.org/officeDocument/2006/relationships/notesMaster" Target="../notesMasters/notesMaster1.xml"/></Relationships>
</file>

<file path=ppt/notesSlides/_rels/notesSlide186.xml.rels><?xml version="1.0" encoding="UTF-8" standalone="yes"?>
<Relationships xmlns="http://schemas.openxmlformats.org/package/2006/relationships"><Relationship Id="rId2" Type="http://schemas.openxmlformats.org/officeDocument/2006/relationships/slide" Target="../slides/slide186.xml"/><Relationship Id="rId1" Type="http://schemas.openxmlformats.org/officeDocument/2006/relationships/notesMaster" Target="../notesMasters/notesMaster1.xml"/></Relationships>
</file>

<file path=ppt/notesSlides/_rels/notesSlide187.xml.rels><?xml version="1.0" encoding="UTF-8" standalone="yes"?>
<Relationships xmlns="http://schemas.openxmlformats.org/package/2006/relationships"><Relationship Id="rId2" Type="http://schemas.openxmlformats.org/officeDocument/2006/relationships/slide" Target="../slides/slide187.xml"/><Relationship Id="rId1" Type="http://schemas.openxmlformats.org/officeDocument/2006/relationships/notesMaster" Target="../notesMasters/notesMaster1.xml"/></Relationships>
</file>

<file path=ppt/notesSlides/_rels/notesSlide188.xml.rels><?xml version="1.0" encoding="UTF-8" standalone="yes"?>
<Relationships xmlns="http://schemas.openxmlformats.org/package/2006/relationships"><Relationship Id="rId2" Type="http://schemas.openxmlformats.org/officeDocument/2006/relationships/slide" Target="../slides/slide188.xml"/><Relationship Id="rId1" Type="http://schemas.openxmlformats.org/officeDocument/2006/relationships/notesMaster" Target="../notesMasters/notesMaster1.xml"/></Relationships>
</file>

<file path=ppt/notesSlides/_rels/notesSlide189.xml.rels><?xml version="1.0" encoding="UTF-8" standalone="yes"?>
<Relationships xmlns="http://schemas.openxmlformats.org/package/2006/relationships"><Relationship Id="rId2" Type="http://schemas.openxmlformats.org/officeDocument/2006/relationships/slide" Target="../slides/slide18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0.xml.rels><?xml version="1.0" encoding="UTF-8" standalone="yes"?>
<Relationships xmlns="http://schemas.openxmlformats.org/package/2006/relationships"><Relationship Id="rId2" Type="http://schemas.openxmlformats.org/officeDocument/2006/relationships/slide" Target="../slides/slide190.xml"/><Relationship Id="rId1" Type="http://schemas.openxmlformats.org/officeDocument/2006/relationships/notesMaster" Target="../notesMasters/notesMaster1.xml"/></Relationships>
</file>

<file path=ppt/notesSlides/_rels/notesSlide191.xml.rels><?xml version="1.0" encoding="UTF-8" standalone="yes"?>
<Relationships xmlns="http://schemas.openxmlformats.org/package/2006/relationships"><Relationship Id="rId2" Type="http://schemas.openxmlformats.org/officeDocument/2006/relationships/slide" Target="../slides/slide191.xml"/><Relationship Id="rId1" Type="http://schemas.openxmlformats.org/officeDocument/2006/relationships/notesMaster" Target="../notesMasters/notesMaster1.xml"/></Relationships>
</file>

<file path=ppt/notesSlides/_rels/notesSlide192.xml.rels><?xml version="1.0" encoding="UTF-8" standalone="yes"?>
<Relationships xmlns="http://schemas.openxmlformats.org/package/2006/relationships"><Relationship Id="rId2" Type="http://schemas.openxmlformats.org/officeDocument/2006/relationships/slide" Target="../slides/slide192.xml"/><Relationship Id="rId1" Type="http://schemas.openxmlformats.org/officeDocument/2006/relationships/notesMaster" Target="../notesMasters/notesMaster1.xml"/></Relationships>
</file>

<file path=ppt/notesSlides/_rels/notesSlide193.xml.rels><?xml version="1.0" encoding="UTF-8" standalone="yes"?>
<Relationships xmlns="http://schemas.openxmlformats.org/package/2006/relationships"><Relationship Id="rId2" Type="http://schemas.openxmlformats.org/officeDocument/2006/relationships/slide" Target="../slides/slide193.xml"/><Relationship Id="rId1" Type="http://schemas.openxmlformats.org/officeDocument/2006/relationships/notesMaster" Target="../notesMasters/notesMaster1.xml"/></Relationships>
</file>

<file path=ppt/notesSlides/_rels/notesSlide194.xml.rels><?xml version="1.0" encoding="UTF-8" standalone="yes"?>
<Relationships xmlns="http://schemas.openxmlformats.org/package/2006/relationships"><Relationship Id="rId2" Type="http://schemas.openxmlformats.org/officeDocument/2006/relationships/slide" Target="../slides/slide194.xml"/><Relationship Id="rId1" Type="http://schemas.openxmlformats.org/officeDocument/2006/relationships/notesMaster" Target="../notesMasters/notesMaster1.xml"/></Relationships>
</file>

<file path=ppt/notesSlides/_rels/notesSlide195.xml.rels><?xml version="1.0" encoding="UTF-8" standalone="yes"?>
<Relationships xmlns="http://schemas.openxmlformats.org/package/2006/relationships"><Relationship Id="rId2" Type="http://schemas.openxmlformats.org/officeDocument/2006/relationships/slide" Target="../slides/slide195.xml"/><Relationship Id="rId1" Type="http://schemas.openxmlformats.org/officeDocument/2006/relationships/notesMaster" Target="../notesMasters/notesMaster1.xml"/></Relationships>
</file>

<file path=ppt/notesSlides/_rels/notesSlide196.xml.rels><?xml version="1.0" encoding="UTF-8" standalone="yes"?>
<Relationships xmlns="http://schemas.openxmlformats.org/package/2006/relationships"><Relationship Id="rId2" Type="http://schemas.openxmlformats.org/officeDocument/2006/relationships/slide" Target="../slides/slide196.xml"/><Relationship Id="rId1" Type="http://schemas.openxmlformats.org/officeDocument/2006/relationships/notesMaster" Target="../notesMasters/notesMaster1.xml"/></Relationships>
</file>

<file path=ppt/notesSlides/_rels/notesSlide197.xml.rels><?xml version="1.0" encoding="UTF-8" standalone="yes"?>
<Relationships xmlns="http://schemas.openxmlformats.org/package/2006/relationships"><Relationship Id="rId2" Type="http://schemas.openxmlformats.org/officeDocument/2006/relationships/slide" Target="../slides/slide197.xml"/><Relationship Id="rId1" Type="http://schemas.openxmlformats.org/officeDocument/2006/relationships/notesMaster" Target="../notesMasters/notesMaster1.xml"/></Relationships>
</file>

<file path=ppt/notesSlides/_rels/notesSlide198.xml.rels><?xml version="1.0" encoding="UTF-8" standalone="yes"?>
<Relationships xmlns="http://schemas.openxmlformats.org/package/2006/relationships"><Relationship Id="rId2" Type="http://schemas.openxmlformats.org/officeDocument/2006/relationships/slide" Target="../slides/slide198.xml"/><Relationship Id="rId1" Type="http://schemas.openxmlformats.org/officeDocument/2006/relationships/notesMaster" Target="../notesMasters/notesMaster1.xml"/></Relationships>
</file>

<file path=ppt/notesSlides/_rels/notesSlide199.xml.rels><?xml version="1.0" encoding="UTF-8" standalone="yes"?>
<Relationships xmlns="http://schemas.openxmlformats.org/package/2006/relationships"><Relationship Id="rId2" Type="http://schemas.openxmlformats.org/officeDocument/2006/relationships/slide" Target="../slides/slide19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00.xml.rels><?xml version="1.0" encoding="UTF-8" standalone="yes"?>
<Relationships xmlns="http://schemas.openxmlformats.org/package/2006/relationships"><Relationship Id="rId2" Type="http://schemas.openxmlformats.org/officeDocument/2006/relationships/slide" Target="../slides/slide200.xml"/><Relationship Id="rId1" Type="http://schemas.openxmlformats.org/officeDocument/2006/relationships/notesMaster" Target="../notesMasters/notesMaster1.xml"/></Relationships>
</file>

<file path=ppt/notesSlides/_rels/notesSlide201.xml.rels><?xml version="1.0" encoding="UTF-8" standalone="yes"?>
<Relationships xmlns="http://schemas.openxmlformats.org/package/2006/relationships"><Relationship Id="rId2" Type="http://schemas.openxmlformats.org/officeDocument/2006/relationships/slide" Target="../slides/slide201.xml"/><Relationship Id="rId1" Type="http://schemas.openxmlformats.org/officeDocument/2006/relationships/notesMaster" Target="../notesMasters/notesMaster1.xml"/></Relationships>
</file>

<file path=ppt/notesSlides/_rels/notesSlide202.xml.rels><?xml version="1.0" encoding="UTF-8" standalone="yes"?>
<Relationships xmlns="http://schemas.openxmlformats.org/package/2006/relationships"><Relationship Id="rId2" Type="http://schemas.openxmlformats.org/officeDocument/2006/relationships/slide" Target="../slides/slide202.xml"/><Relationship Id="rId1" Type="http://schemas.openxmlformats.org/officeDocument/2006/relationships/notesMaster" Target="../notesMasters/notesMaster1.xml"/></Relationships>
</file>

<file path=ppt/notesSlides/_rels/notesSlide203.xml.rels><?xml version="1.0" encoding="UTF-8" standalone="yes"?>
<Relationships xmlns="http://schemas.openxmlformats.org/package/2006/relationships"><Relationship Id="rId2" Type="http://schemas.openxmlformats.org/officeDocument/2006/relationships/slide" Target="../slides/slide20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a:t>
            </a:fld>
            <a:endParaRPr lang="en-US"/>
          </a:p>
        </p:txBody>
      </p:sp>
    </p:spTree>
    <p:extLst>
      <p:ext uri="{BB962C8B-B14F-4D97-AF65-F5344CB8AC3E}">
        <p14:creationId xmlns:p14="http://schemas.microsoft.com/office/powerpoint/2010/main" val="932921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10</a:t>
            </a:fld>
            <a:endParaRPr lang="en-US"/>
          </a:p>
        </p:txBody>
      </p:sp>
    </p:spTree>
    <p:extLst>
      <p:ext uri="{BB962C8B-B14F-4D97-AF65-F5344CB8AC3E}">
        <p14:creationId xmlns:p14="http://schemas.microsoft.com/office/powerpoint/2010/main" val="1096964524"/>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100</a:t>
            </a:fld>
            <a:endParaRPr lang="en-US"/>
          </a:p>
        </p:txBody>
      </p:sp>
    </p:spTree>
    <p:extLst>
      <p:ext uri="{BB962C8B-B14F-4D97-AF65-F5344CB8AC3E}">
        <p14:creationId xmlns:p14="http://schemas.microsoft.com/office/powerpoint/2010/main" val="2755635804"/>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101</a:t>
            </a:fld>
            <a:endParaRPr lang="en-US"/>
          </a:p>
        </p:txBody>
      </p:sp>
    </p:spTree>
    <p:extLst>
      <p:ext uri="{BB962C8B-B14F-4D97-AF65-F5344CB8AC3E}">
        <p14:creationId xmlns:p14="http://schemas.microsoft.com/office/powerpoint/2010/main" val="2438206386"/>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102</a:t>
            </a:fld>
            <a:endParaRPr lang="en-US"/>
          </a:p>
        </p:txBody>
      </p:sp>
    </p:spTree>
    <p:extLst>
      <p:ext uri="{BB962C8B-B14F-4D97-AF65-F5344CB8AC3E}">
        <p14:creationId xmlns:p14="http://schemas.microsoft.com/office/powerpoint/2010/main" val="37399315"/>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103</a:t>
            </a:fld>
            <a:endParaRPr lang="en-US"/>
          </a:p>
        </p:txBody>
      </p:sp>
    </p:spTree>
    <p:extLst>
      <p:ext uri="{BB962C8B-B14F-4D97-AF65-F5344CB8AC3E}">
        <p14:creationId xmlns:p14="http://schemas.microsoft.com/office/powerpoint/2010/main" val="9329211"/>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104</a:t>
            </a:fld>
            <a:endParaRPr lang="en-US"/>
          </a:p>
        </p:txBody>
      </p:sp>
    </p:spTree>
    <p:extLst>
      <p:ext uri="{BB962C8B-B14F-4D97-AF65-F5344CB8AC3E}">
        <p14:creationId xmlns:p14="http://schemas.microsoft.com/office/powerpoint/2010/main" val="1345847763"/>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105</a:t>
            </a:fld>
            <a:endParaRPr lang="en-US"/>
          </a:p>
        </p:txBody>
      </p:sp>
    </p:spTree>
    <p:extLst>
      <p:ext uri="{BB962C8B-B14F-4D97-AF65-F5344CB8AC3E}">
        <p14:creationId xmlns:p14="http://schemas.microsoft.com/office/powerpoint/2010/main" val="2675566628"/>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106</a:t>
            </a:fld>
            <a:endParaRPr lang="en-US"/>
          </a:p>
        </p:txBody>
      </p:sp>
    </p:spTree>
    <p:extLst>
      <p:ext uri="{BB962C8B-B14F-4D97-AF65-F5344CB8AC3E}">
        <p14:creationId xmlns:p14="http://schemas.microsoft.com/office/powerpoint/2010/main" val="63991087"/>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107</a:t>
            </a:fld>
            <a:endParaRPr lang="en-US"/>
          </a:p>
        </p:txBody>
      </p:sp>
    </p:spTree>
    <p:extLst>
      <p:ext uri="{BB962C8B-B14F-4D97-AF65-F5344CB8AC3E}">
        <p14:creationId xmlns:p14="http://schemas.microsoft.com/office/powerpoint/2010/main" val="2250771459"/>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108</a:t>
            </a:fld>
            <a:endParaRPr lang="en-US"/>
          </a:p>
        </p:txBody>
      </p:sp>
    </p:spTree>
    <p:extLst>
      <p:ext uri="{BB962C8B-B14F-4D97-AF65-F5344CB8AC3E}">
        <p14:creationId xmlns:p14="http://schemas.microsoft.com/office/powerpoint/2010/main" val="576659236"/>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109</a:t>
            </a:fld>
            <a:endParaRPr lang="en-US"/>
          </a:p>
        </p:txBody>
      </p:sp>
    </p:spTree>
    <p:extLst>
      <p:ext uri="{BB962C8B-B14F-4D97-AF65-F5344CB8AC3E}">
        <p14:creationId xmlns:p14="http://schemas.microsoft.com/office/powerpoint/2010/main" val="153371930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11</a:t>
            </a:fld>
            <a:endParaRPr lang="en-US"/>
          </a:p>
        </p:txBody>
      </p:sp>
    </p:spTree>
    <p:extLst>
      <p:ext uri="{BB962C8B-B14F-4D97-AF65-F5344CB8AC3E}">
        <p14:creationId xmlns:p14="http://schemas.microsoft.com/office/powerpoint/2010/main" val="3414739539"/>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110</a:t>
            </a:fld>
            <a:endParaRPr lang="en-US"/>
          </a:p>
        </p:txBody>
      </p:sp>
    </p:spTree>
    <p:extLst>
      <p:ext uri="{BB962C8B-B14F-4D97-AF65-F5344CB8AC3E}">
        <p14:creationId xmlns:p14="http://schemas.microsoft.com/office/powerpoint/2010/main" val="1533719309"/>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111</a:t>
            </a:fld>
            <a:endParaRPr lang="en-US"/>
          </a:p>
        </p:txBody>
      </p:sp>
    </p:spTree>
    <p:extLst>
      <p:ext uri="{BB962C8B-B14F-4D97-AF65-F5344CB8AC3E}">
        <p14:creationId xmlns:p14="http://schemas.microsoft.com/office/powerpoint/2010/main" val="3621559480"/>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112</a:t>
            </a:fld>
            <a:endParaRPr lang="en-US"/>
          </a:p>
        </p:txBody>
      </p:sp>
    </p:spTree>
    <p:extLst>
      <p:ext uri="{BB962C8B-B14F-4D97-AF65-F5344CB8AC3E}">
        <p14:creationId xmlns:p14="http://schemas.microsoft.com/office/powerpoint/2010/main" val="82840385"/>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113</a:t>
            </a:fld>
            <a:endParaRPr lang="en-US"/>
          </a:p>
        </p:txBody>
      </p:sp>
    </p:spTree>
    <p:extLst>
      <p:ext uri="{BB962C8B-B14F-4D97-AF65-F5344CB8AC3E}">
        <p14:creationId xmlns:p14="http://schemas.microsoft.com/office/powerpoint/2010/main" val="351506190"/>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114</a:t>
            </a:fld>
            <a:endParaRPr lang="en-US"/>
          </a:p>
        </p:txBody>
      </p:sp>
    </p:spTree>
    <p:extLst>
      <p:ext uri="{BB962C8B-B14F-4D97-AF65-F5344CB8AC3E}">
        <p14:creationId xmlns:p14="http://schemas.microsoft.com/office/powerpoint/2010/main" val="1264247398"/>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115</a:t>
            </a:fld>
            <a:endParaRPr lang="en-US"/>
          </a:p>
        </p:txBody>
      </p:sp>
    </p:spTree>
    <p:extLst>
      <p:ext uri="{BB962C8B-B14F-4D97-AF65-F5344CB8AC3E}">
        <p14:creationId xmlns:p14="http://schemas.microsoft.com/office/powerpoint/2010/main" val="1264247398"/>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116</a:t>
            </a:fld>
            <a:endParaRPr lang="en-US"/>
          </a:p>
        </p:txBody>
      </p:sp>
    </p:spTree>
    <p:extLst>
      <p:ext uri="{BB962C8B-B14F-4D97-AF65-F5344CB8AC3E}">
        <p14:creationId xmlns:p14="http://schemas.microsoft.com/office/powerpoint/2010/main" val="9329211"/>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117</a:t>
            </a:fld>
            <a:endParaRPr lang="en-US"/>
          </a:p>
        </p:txBody>
      </p:sp>
    </p:spTree>
    <p:extLst>
      <p:ext uri="{BB962C8B-B14F-4D97-AF65-F5344CB8AC3E}">
        <p14:creationId xmlns:p14="http://schemas.microsoft.com/office/powerpoint/2010/main" val="3168971870"/>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118</a:t>
            </a:fld>
            <a:endParaRPr lang="en-US"/>
          </a:p>
        </p:txBody>
      </p:sp>
    </p:spTree>
    <p:extLst>
      <p:ext uri="{BB962C8B-B14F-4D97-AF65-F5344CB8AC3E}">
        <p14:creationId xmlns:p14="http://schemas.microsoft.com/office/powerpoint/2010/main" val="1389074662"/>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119</a:t>
            </a:fld>
            <a:endParaRPr lang="en-US"/>
          </a:p>
        </p:txBody>
      </p:sp>
    </p:spTree>
    <p:extLst>
      <p:ext uri="{BB962C8B-B14F-4D97-AF65-F5344CB8AC3E}">
        <p14:creationId xmlns:p14="http://schemas.microsoft.com/office/powerpoint/2010/main" val="382830973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12</a:t>
            </a:fld>
            <a:endParaRPr lang="en-US"/>
          </a:p>
        </p:txBody>
      </p:sp>
    </p:spTree>
    <p:extLst>
      <p:ext uri="{BB962C8B-B14F-4D97-AF65-F5344CB8AC3E}">
        <p14:creationId xmlns:p14="http://schemas.microsoft.com/office/powerpoint/2010/main" val="4225176333"/>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120</a:t>
            </a:fld>
            <a:endParaRPr lang="en-US"/>
          </a:p>
        </p:txBody>
      </p:sp>
    </p:spTree>
    <p:extLst>
      <p:ext uri="{BB962C8B-B14F-4D97-AF65-F5344CB8AC3E}">
        <p14:creationId xmlns:p14="http://schemas.microsoft.com/office/powerpoint/2010/main" val="294095352"/>
      </p:ext>
    </p:extLst>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121</a:t>
            </a:fld>
            <a:endParaRPr lang="en-US"/>
          </a:p>
        </p:txBody>
      </p:sp>
    </p:spTree>
    <p:extLst>
      <p:ext uri="{BB962C8B-B14F-4D97-AF65-F5344CB8AC3E}">
        <p14:creationId xmlns:p14="http://schemas.microsoft.com/office/powerpoint/2010/main" val="4165313900"/>
      </p:ext>
    </p:extLst>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122</a:t>
            </a:fld>
            <a:endParaRPr lang="en-US"/>
          </a:p>
        </p:txBody>
      </p:sp>
    </p:spTree>
    <p:extLst>
      <p:ext uri="{BB962C8B-B14F-4D97-AF65-F5344CB8AC3E}">
        <p14:creationId xmlns:p14="http://schemas.microsoft.com/office/powerpoint/2010/main" val="1303540339"/>
      </p:ext>
    </p:extLst>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123</a:t>
            </a:fld>
            <a:endParaRPr lang="en-US"/>
          </a:p>
        </p:txBody>
      </p:sp>
    </p:spTree>
    <p:extLst>
      <p:ext uri="{BB962C8B-B14F-4D97-AF65-F5344CB8AC3E}">
        <p14:creationId xmlns:p14="http://schemas.microsoft.com/office/powerpoint/2010/main" val="2368379490"/>
      </p:ext>
    </p:extLst>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124</a:t>
            </a:fld>
            <a:endParaRPr lang="en-US"/>
          </a:p>
        </p:txBody>
      </p:sp>
    </p:spTree>
    <p:extLst>
      <p:ext uri="{BB962C8B-B14F-4D97-AF65-F5344CB8AC3E}">
        <p14:creationId xmlns:p14="http://schemas.microsoft.com/office/powerpoint/2010/main" val="3180372153"/>
      </p:ext>
    </p:extLst>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125</a:t>
            </a:fld>
            <a:endParaRPr lang="en-US"/>
          </a:p>
        </p:txBody>
      </p:sp>
    </p:spTree>
    <p:extLst>
      <p:ext uri="{BB962C8B-B14F-4D97-AF65-F5344CB8AC3E}">
        <p14:creationId xmlns:p14="http://schemas.microsoft.com/office/powerpoint/2010/main" val="2704839479"/>
      </p:ext>
    </p:extLst>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126</a:t>
            </a:fld>
            <a:endParaRPr lang="en-US"/>
          </a:p>
        </p:txBody>
      </p:sp>
    </p:spTree>
    <p:extLst>
      <p:ext uri="{BB962C8B-B14F-4D97-AF65-F5344CB8AC3E}">
        <p14:creationId xmlns:p14="http://schemas.microsoft.com/office/powerpoint/2010/main" val="1763311292"/>
      </p:ext>
    </p:extLst>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127</a:t>
            </a:fld>
            <a:endParaRPr lang="en-US"/>
          </a:p>
        </p:txBody>
      </p:sp>
    </p:spTree>
    <p:extLst>
      <p:ext uri="{BB962C8B-B14F-4D97-AF65-F5344CB8AC3E}">
        <p14:creationId xmlns:p14="http://schemas.microsoft.com/office/powerpoint/2010/main" val="3180071156"/>
      </p:ext>
    </p:extLst>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128</a:t>
            </a:fld>
            <a:endParaRPr lang="en-US"/>
          </a:p>
        </p:txBody>
      </p:sp>
    </p:spTree>
    <p:extLst>
      <p:ext uri="{BB962C8B-B14F-4D97-AF65-F5344CB8AC3E}">
        <p14:creationId xmlns:p14="http://schemas.microsoft.com/office/powerpoint/2010/main" val="92650758"/>
      </p:ext>
    </p:extLst>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129</a:t>
            </a:fld>
            <a:endParaRPr lang="en-US"/>
          </a:p>
        </p:txBody>
      </p:sp>
    </p:spTree>
    <p:extLst>
      <p:ext uri="{BB962C8B-B14F-4D97-AF65-F5344CB8AC3E}">
        <p14:creationId xmlns:p14="http://schemas.microsoft.com/office/powerpoint/2010/main" val="379315599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13</a:t>
            </a:fld>
            <a:endParaRPr lang="en-US"/>
          </a:p>
        </p:txBody>
      </p:sp>
    </p:spTree>
    <p:extLst>
      <p:ext uri="{BB962C8B-B14F-4D97-AF65-F5344CB8AC3E}">
        <p14:creationId xmlns:p14="http://schemas.microsoft.com/office/powerpoint/2010/main" val="2345476018"/>
      </p:ext>
    </p:extLst>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130</a:t>
            </a:fld>
            <a:endParaRPr lang="en-US"/>
          </a:p>
        </p:txBody>
      </p:sp>
    </p:spTree>
    <p:extLst>
      <p:ext uri="{BB962C8B-B14F-4D97-AF65-F5344CB8AC3E}">
        <p14:creationId xmlns:p14="http://schemas.microsoft.com/office/powerpoint/2010/main" val="4123207589"/>
      </p:ext>
    </p:extLst>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131</a:t>
            </a:fld>
            <a:endParaRPr lang="en-US"/>
          </a:p>
        </p:txBody>
      </p:sp>
    </p:spTree>
    <p:extLst>
      <p:ext uri="{BB962C8B-B14F-4D97-AF65-F5344CB8AC3E}">
        <p14:creationId xmlns:p14="http://schemas.microsoft.com/office/powerpoint/2010/main" val="9329211"/>
      </p:ext>
    </p:extLst>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132</a:t>
            </a:fld>
            <a:endParaRPr lang="en-US"/>
          </a:p>
        </p:txBody>
      </p:sp>
    </p:spTree>
    <p:extLst>
      <p:ext uri="{BB962C8B-B14F-4D97-AF65-F5344CB8AC3E}">
        <p14:creationId xmlns:p14="http://schemas.microsoft.com/office/powerpoint/2010/main" val="3398310284"/>
      </p:ext>
    </p:extLst>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133</a:t>
            </a:fld>
            <a:endParaRPr lang="en-US"/>
          </a:p>
        </p:txBody>
      </p:sp>
    </p:spTree>
    <p:extLst>
      <p:ext uri="{BB962C8B-B14F-4D97-AF65-F5344CB8AC3E}">
        <p14:creationId xmlns:p14="http://schemas.microsoft.com/office/powerpoint/2010/main" val="2262752430"/>
      </p:ext>
    </p:extLst>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134</a:t>
            </a:fld>
            <a:endParaRPr lang="en-US"/>
          </a:p>
        </p:txBody>
      </p:sp>
    </p:spTree>
    <p:extLst>
      <p:ext uri="{BB962C8B-B14F-4D97-AF65-F5344CB8AC3E}">
        <p14:creationId xmlns:p14="http://schemas.microsoft.com/office/powerpoint/2010/main" val="3485584193"/>
      </p:ext>
    </p:extLst>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135</a:t>
            </a:fld>
            <a:endParaRPr lang="en-US"/>
          </a:p>
        </p:txBody>
      </p:sp>
    </p:spTree>
    <p:extLst>
      <p:ext uri="{BB962C8B-B14F-4D97-AF65-F5344CB8AC3E}">
        <p14:creationId xmlns:p14="http://schemas.microsoft.com/office/powerpoint/2010/main" val="700182877"/>
      </p:ext>
    </p:extLst>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136</a:t>
            </a:fld>
            <a:endParaRPr lang="en-US"/>
          </a:p>
        </p:txBody>
      </p:sp>
    </p:spTree>
    <p:extLst>
      <p:ext uri="{BB962C8B-B14F-4D97-AF65-F5344CB8AC3E}">
        <p14:creationId xmlns:p14="http://schemas.microsoft.com/office/powerpoint/2010/main" val="571436390"/>
      </p:ext>
    </p:extLst>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137</a:t>
            </a:fld>
            <a:endParaRPr lang="en-US"/>
          </a:p>
        </p:txBody>
      </p:sp>
    </p:spTree>
    <p:extLst>
      <p:ext uri="{BB962C8B-B14F-4D97-AF65-F5344CB8AC3E}">
        <p14:creationId xmlns:p14="http://schemas.microsoft.com/office/powerpoint/2010/main" val="391289710"/>
      </p:ext>
    </p:extLst>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138</a:t>
            </a:fld>
            <a:endParaRPr lang="en-US"/>
          </a:p>
        </p:txBody>
      </p:sp>
    </p:spTree>
    <p:extLst>
      <p:ext uri="{BB962C8B-B14F-4D97-AF65-F5344CB8AC3E}">
        <p14:creationId xmlns:p14="http://schemas.microsoft.com/office/powerpoint/2010/main" val="3057504994"/>
      </p:ext>
    </p:extLst>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139</a:t>
            </a:fld>
            <a:endParaRPr lang="en-US"/>
          </a:p>
        </p:txBody>
      </p:sp>
    </p:spTree>
    <p:extLst>
      <p:ext uri="{BB962C8B-B14F-4D97-AF65-F5344CB8AC3E}">
        <p14:creationId xmlns:p14="http://schemas.microsoft.com/office/powerpoint/2010/main" val="215439764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14</a:t>
            </a:fld>
            <a:endParaRPr lang="en-US"/>
          </a:p>
        </p:txBody>
      </p:sp>
    </p:spTree>
    <p:extLst>
      <p:ext uri="{BB962C8B-B14F-4D97-AF65-F5344CB8AC3E}">
        <p14:creationId xmlns:p14="http://schemas.microsoft.com/office/powerpoint/2010/main" val="1295695785"/>
      </p:ext>
    </p:extLst>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140</a:t>
            </a:fld>
            <a:endParaRPr lang="en-US"/>
          </a:p>
        </p:txBody>
      </p:sp>
    </p:spTree>
    <p:extLst>
      <p:ext uri="{BB962C8B-B14F-4D97-AF65-F5344CB8AC3E}">
        <p14:creationId xmlns:p14="http://schemas.microsoft.com/office/powerpoint/2010/main" val="2874361184"/>
      </p:ext>
    </p:extLst>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141</a:t>
            </a:fld>
            <a:endParaRPr lang="en-US"/>
          </a:p>
        </p:txBody>
      </p:sp>
    </p:spTree>
    <p:extLst>
      <p:ext uri="{BB962C8B-B14F-4D97-AF65-F5344CB8AC3E}">
        <p14:creationId xmlns:p14="http://schemas.microsoft.com/office/powerpoint/2010/main" val="1845545241"/>
      </p:ext>
    </p:extLst>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142</a:t>
            </a:fld>
            <a:endParaRPr lang="en-US"/>
          </a:p>
        </p:txBody>
      </p:sp>
    </p:spTree>
    <p:extLst>
      <p:ext uri="{BB962C8B-B14F-4D97-AF65-F5344CB8AC3E}">
        <p14:creationId xmlns:p14="http://schemas.microsoft.com/office/powerpoint/2010/main" val="1225271488"/>
      </p:ext>
    </p:extLst>
  </p:cSld>
  <p:clrMapOvr>
    <a:masterClrMapping/>
  </p:clrMapOvr>
</p:notes>
</file>

<file path=ppt/notesSlides/notesSlide1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143</a:t>
            </a:fld>
            <a:endParaRPr lang="en-US"/>
          </a:p>
        </p:txBody>
      </p:sp>
    </p:spTree>
    <p:extLst>
      <p:ext uri="{BB962C8B-B14F-4D97-AF65-F5344CB8AC3E}">
        <p14:creationId xmlns:p14="http://schemas.microsoft.com/office/powerpoint/2010/main" val="9329211"/>
      </p:ext>
    </p:extLst>
  </p:cSld>
  <p:clrMapOvr>
    <a:masterClrMapping/>
  </p:clrMapOvr>
</p:notes>
</file>

<file path=ppt/notesSlides/notesSlide1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144</a:t>
            </a:fld>
            <a:endParaRPr lang="en-US"/>
          </a:p>
        </p:txBody>
      </p:sp>
    </p:spTree>
    <p:extLst>
      <p:ext uri="{BB962C8B-B14F-4D97-AF65-F5344CB8AC3E}">
        <p14:creationId xmlns:p14="http://schemas.microsoft.com/office/powerpoint/2010/main" val="4168013614"/>
      </p:ext>
    </p:extLst>
  </p:cSld>
  <p:clrMapOvr>
    <a:masterClrMapping/>
  </p:clrMapOvr>
</p:notes>
</file>

<file path=ppt/notesSlides/notesSlide1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145</a:t>
            </a:fld>
            <a:endParaRPr lang="en-US"/>
          </a:p>
        </p:txBody>
      </p:sp>
    </p:spTree>
    <p:extLst>
      <p:ext uri="{BB962C8B-B14F-4D97-AF65-F5344CB8AC3E}">
        <p14:creationId xmlns:p14="http://schemas.microsoft.com/office/powerpoint/2010/main" val="77034668"/>
      </p:ext>
    </p:extLst>
  </p:cSld>
  <p:clrMapOvr>
    <a:masterClrMapping/>
  </p:clrMapOvr>
</p:notes>
</file>

<file path=ppt/notesSlides/notesSlide1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146</a:t>
            </a:fld>
            <a:endParaRPr lang="en-US"/>
          </a:p>
        </p:txBody>
      </p:sp>
    </p:spTree>
    <p:extLst>
      <p:ext uri="{BB962C8B-B14F-4D97-AF65-F5344CB8AC3E}">
        <p14:creationId xmlns:p14="http://schemas.microsoft.com/office/powerpoint/2010/main" val="448092953"/>
      </p:ext>
    </p:extLst>
  </p:cSld>
  <p:clrMapOvr>
    <a:masterClrMapping/>
  </p:clrMapOvr>
</p:notes>
</file>

<file path=ppt/notesSlides/notesSlide1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147</a:t>
            </a:fld>
            <a:endParaRPr lang="en-US"/>
          </a:p>
        </p:txBody>
      </p:sp>
    </p:spTree>
    <p:extLst>
      <p:ext uri="{BB962C8B-B14F-4D97-AF65-F5344CB8AC3E}">
        <p14:creationId xmlns:p14="http://schemas.microsoft.com/office/powerpoint/2010/main" val="448092953"/>
      </p:ext>
    </p:extLst>
  </p:cSld>
  <p:clrMapOvr>
    <a:masterClrMapping/>
  </p:clrMapOvr>
</p:notes>
</file>

<file path=ppt/notesSlides/notesSlide1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148</a:t>
            </a:fld>
            <a:endParaRPr lang="en-US"/>
          </a:p>
        </p:txBody>
      </p:sp>
    </p:spTree>
    <p:extLst>
      <p:ext uri="{BB962C8B-B14F-4D97-AF65-F5344CB8AC3E}">
        <p14:creationId xmlns:p14="http://schemas.microsoft.com/office/powerpoint/2010/main" val="606703598"/>
      </p:ext>
    </p:extLst>
  </p:cSld>
  <p:clrMapOvr>
    <a:masterClrMapping/>
  </p:clrMapOvr>
</p:notes>
</file>

<file path=ppt/notesSlides/notesSlide1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149</a:t>
            </a:fld>
            <a:endParaRPr lang="en-US"/>
          </a:p>
        </p:txBody>
      </p:sp>
    </p:spTree>
    <p:extLst>
      <p:ext uri="{BB962C8B-B14F-4D97-AF65-F5344CB8AC3E}">
        <p14:creationId xmlns:p14="http://schemas.microsoft.com/office/powerpoint/2010/main" val="1664275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15</a:t>
            </a:fld>
            <a:endParaRPr lang="en-US"/>
          </a:p>
        </p:txBody>
      </p:sp>
    </p:spTree>
    <p:extLst>
      <p:ext uri="{BB962C8B-B14F-4D97-AF65-F5344CB8AC3E}">
        <p14:creationId xmlns:p14="http://schemas.microsoft.com/office/powerpoint/2010/main" val="3290501002"/>
      </p:ext>
    </p:extLst>
  </p:cSld>
  <p:clrMapOvr>
    <a:masterClrMapping/>
  </p:clrMapOvr>
</p:notes>
</file>

<file path=ppt/notesSlides/notesSlide1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150</a:t>
            </a:fld>
            <a:endParaRPr lang="en-US"/>
          </a:p>
        </p:txBody>
      </p:sp>
    </p:spTree>
    <p:extLst>
      <p:ext uri="{BB962C8B-B14F-4D97-AF65-F5344CB8AC3E}">
        <p14:creationId xmlns:p14="http://schemas.microsoft.com/office/powerpoint/2010/main" val="1095721325"/>
      </p:ext>
    </p:extLst>
  </p:cSld>
  <p:clrMapOvr>
    <a:masterClrMapping/>
  </p:clrMapOvr>
</p:notes>
</file>

<file path=ppt/notesSlides/notesSlide1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151</a:t>
            </a:fld>
            <a:endParaRPr lang="en-US"/>
          </a:p>
        </p:txBody>
      </p:sp>
    </p:spTree>
    <p:extLst>
      <p:ext uri="{BB962C8B-B14F-4D97-AF65-F5344CB8AC3E}">
        <p14:creationId xmlns:p14="http://schemas.microsoft.com/office/powerpoint/2010/main" val="9329211"/>
      </p:ext>
    </p:extLst>
  </p:cSld>
  <p:clrMapOvr>
    <a:masterClrMapping/>
  </p:clrMapOvr>
</p:notes>
</file>

<file path=ppt/notesSlides/notesSlide1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152</a:t>
            </a:fld>
            <a:endParaRPr lang="en-US"/>
          </a:p>
        </p:txBody>
      </p:sp>
    </p:spTree>
    <p:extLst>
      <p:ext uri="{BB962C8B-B14F-4D97-AF65-F5344CB8AC3E}">
        <p14:creationId xmlns:p14="http://schemas.microsoft.com/office/powerpoint/2010/main" val="2956389101"/>
      </p:ext>
    </p:extLst>
  </p:cSld>
  <p:clrMapOvr>
    <a:masterClrMapping/>
  </p:clrMapOvr>
</p:notes>
</file>

<file path=ppt/notesSlides/notesSlide1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153</a:t>
            </a:fld>
            <a:endParaRPr lang="en-US"/>
          </a:p>
        </p:txBody>
      </p:sp>
    </p:spTree>
    <p:extLst>
      <p:ext uri="{BB962C8B-B14F-4D97-AF65-F5344CB8AC3E}">
        <p14:creationId xmlns:p14="http://schemas.microsoft.com/office/powerpoint/2010/main" val="2026121730"/>
      </p:ext>
    </p:extLst>
  </p:cSld>
  <p:clrMapOvr>
    <a:masterClrMapping/>
  </p:clrMapOvr>
</p:notes>
</file>

<file path=ppt/notesSlides/notesSlide1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154</a:t>
            </a:fld>
            <a:endParaRPr lang="en-US"/>
          </a:p>
        </p:txBody>
      </p:sp>
    </p:spTree>
    <p:extLst>
      <p:ext uri="{BB962C8B-B14F-4D97-AF65-F5344CB8AC3E}">
        <p14:creationId xmlns:p14="http://schemas.microsoft.com/office/powerpoint/2010/main" val="473430518"/>
      </p:ext>
    </p:extLst>
  </p:cSld>
  <p:clrMapOvr>
    <a:masterClrMapping/>
  </p:clrMapOvr>
</p:notes>
</file>

<file path=ppt/notesSlides/notesSlide1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155</a:t>
            </a:fld>
            <a:endParaRPr lang="en-US"/>
          </a:p>
        </p:txBody>
      </p:sp>
    </p:spTree>
    <p:extLst>
      <p:ext uri="{BB962C8B-B14F-4D97-AF65-F5344CB8AC3E}">
        <p14:creationId xmlns:p14="http://schemas.microsoft.com/office/powerpoint/2010/main" val="911726308"/>
      </p:ext>
    </p:extLst>
  </p:cSld>
  <p:clrMapOvr>
    <a:masterClrMapping/>
  </p:clrMapOvr>
</p:notes>
</file>

<file path=ppt/notesSlides/notesSlide1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156</a:t>
            </a:fld>
            <a:endParaRPr lang="en-US"/>
          </a:p>
        </p:txBody>
      </p:sp>
    </p:spTree>
    <p:extLst>
      <p:ext uri="{BB962C8B-B14F-4D97-AF65-F5344CB8AC3E}">
        <p14:creationId xmlns:p14="http://schemas.microsoft.com/office/powerpoint/2010/main" val="4074267555"/>
      </p:ext>
    </p:extLst>
  </p:cSld>
  <p:clrMapOvr>
    <a:masterClrMapping/>
  </p:clrMapOvr>
</p:notes>
</file>

<file path=ppt/notesSlides/notesSlide1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157</a:t>
            </a:fld>
            <a:endParaRPr lang="en-US"/>
          </a:p>
        </p:txBody>
      </p:sp>
    </p:spTree>
    <p:extLst>
      <p:ext uri="{BB962C8B-B14F-4D97-AF65-F5344CB8AC3E}">
        <p14:creationId xmlns:p14="http://schemas.microsoft.com/office/powerpoint/2010/main" val="3300170906"/>
      </p:ext>
    </p:extLst>
  </p:cSld>
  <p:clrMapOvr>
    <a:masterClrMapping/>
  </p:clrMapOvr>
</p:notes>
</file>

<file path=ppt/notesSlides/notesSlide1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158</a:t>
            </a:fld>
            <a:endParaRPr lang="en-US"/>
          </a:p>
        </p:txBody>
      </p:sp>
    </p:spTree>
    <p:extLst>
      <p:ext uri="{BB962C8B-B14F-4D97-AF65-F5344CB8AC3E}">
        <p14:creationId xmlns:p14="http://schemas.microsoft.com/office/powerpoint/2010/main" val="2055311865"/>
      </p:ext>
    </p:extLst>
  </p:cSld>
  <p:clrMapOvr>
    <a:masterClrMapping/>
  </p:clrMapOvr>
</p:notes>
</file>

<file path=ppt/notesSlides/notesSlide1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159</a:t>
            </a:fld>
            <a:endParaRPr lang="en-US"/>
          </a:p>
        </p:txBody>
      </p:sp>
    </p:spTree>
    <p:extLst>
      <p:ext uri="{BB962C8B-B14F-4D97-AF65-F5344CB8AC3E}">
        <p14:creationId xmlns:p14="http://schemas.microsoft.com/office/powerpoint/2010/main" val="310955990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16</a:t>
            </a:fld>
            <a:endParaRPr lang="en-US"/>
          </a:p>
        </p:txBody>
      </p:sp>
    </p:spTree>
    <p:extLst>
      <p:ext uri="{BB962C8B-B14F-4D97-AF65-F5344CB8AC3E}">
        <p14:creationId xmlns:p14="http://schemas.microsoft.com/office/powerpoint/2010/main" val="9329211"/>
      </p:ext>
    </p:extLst>
  </p:cSld>
  <p:clrMapOvr>
    <a:masterClrMapping/>
  </p:clrMapOvr>
</p:notes>
</file>

<file path=ppt/notesSlides/notesSlide1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160</a:t>
            </a:fld>
            <a:endParaRPr lang="en-US"/>
          </a:p>
        </p:txBody>
      </p:sp>
    </p:spTree>
    <p:extLst>
      <p:ext uri="{BB962C8B-B14F-4D97-AF65-F5344CB8AC3E}">
        <p14:creationId xmlns:p14="http://schemas.microsoft.com/office/powerpoint/2010/main" val="2159958667"/>
      </p:ext>
    </p:extLst>
  </p:cSld>
  <p:clrMapOvr>
    <a:masterClrMapping/>
  </p:clrMapOvr>
</p:notes>
</file>

<file path=ppt/notesSlides/notesSlide1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161</a:t>
            </a:fld>
            <a:endParaRPr lang="en-US"/>
          </a:p>
        </p:txBody>
      </p:sp>
    </p:spTree>
    <p:extLst>
      <p:ext uri="{BB962C8B-B14F-4D97-AF65-F5344CB8AC3E}">
        <p14:creationId xmlns:p14="http://schemas.microsoft.com/office/powerpoint/2010/main" val="1559845805"/>
      </p:ext>
    </p:extLst>
  </p:cSld>
  <p:clrMapOvr>
    <a:masterClrMapping/>
  </p:clrMapOvr>
</p:notes>
</file>

<file path=ppt/notesSlides/notesSlide1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162</a:t>
            </a:fld>
            <a:endParaRPr lang="en-US"/>
          </a:p>
        </p:txBody>
      </p:sp>
    </p:spTree>
    <p:extLst>
      <p:ext uri="{BB962C8B-B14F-4D97-AF65-F5344CB8AC3E}">
        <p14:creationId xmlns:p14="http://schemas.microsoft.com/office/powerpoint/2010/main" val="1825156208"/>
      </p:ext>
    </p:extLst>
  </p:cSld>
  <p:clrMapOvr>
    <a:masterClrMapping/>
  </p:clrMapOvr>
</p:notes>
</file>

<file path=ppt/notesSlides/notesSlide1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163</a:t>
            </a:fld>
            <a:endParaRPr lang="en-US"/>
          </a:p>
        </p:txBody>
      </p:sp>
    </p:spTree>
    <p:extLst>
      <p:ext uri="{BB962C8B-B14F-4D97-AF65-F5344CB8AC3E}">
        <p14:creationId xmlns:p14="http://schemas.microsoft.com/office/powerpoint/2010/main" val="9329211"/>
      </p:ext>
    </p:extLst>
  </p:cSld>
  <p:clrMapOvr>
    <a:masterClrMapping/>
  </p:clrMapOvr>
</p:notes>
</file>

<file path=ppt/notesSlides/notesSlide1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164</a:t>
            </a:fld>
            <a:endParaRPr lang="en-US"/>
          </a:p>
        </p:txBody>
      </p:sp>
    </p:spTree>
    <p:extLst>
      <p:ext uri="{BB962C8B-B14F-4D97-AF65-F5344CB8AC3E}">
        <p14:creationId xmlns:p14="http://schemas.microsoft.com/office/powerpoint/2010/main" val="2723461404"/>
      </p:ext>
    </p:extLst>
  </p:cSld>
  <p:clrMapOvr>
    <a:masterClrMapping/>
  </p:clrMapOvr>
</p:notes>
</file>

<file path=ppt/notesSlides/notesSlide1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165</a:t>
            </a:fld>
            <a:endParaRPr lang="en-US"/>
          </a:p>
        </p:txBody>
      </p:sp>
    </p:spTree>
    <p:extLst>
      <p:ext uri="{BB962C8B-B14F-4D97-AF65-F5344CB8AC3E}">
        <p14:creationId xmlns:p14="http://schemas.microsoft.com/office/powerpoint/2010/main" val="861309576"/>
      </p:ext>
    </p:extLst>
  </p:cSld>
  <p:clrMapOvr>
    <a:masterClrMapping/>
  </p:clrMapOvr>
</p:notes>
</file>

<file path=ppt/notesSlides/notesSlide1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166</a:t>
            </a:fld>
            <a:endParaRPr lang="en-US"/>
          </a:p>
        </p:txBody>
      </p:sp>
    </p:spTree>
    <p:extLst>
      <p:ext uri="{BB962C8B-B14F-4D97-AF65-F5344CB8AC3E}">
        <p14:creationId xmlns:p14="http://schemas.microsoft.com/office/powerpoint/2010/main" val="2982659511"/>
      </p:ext>
    </p:extLst>
  </p:cSld>
  <p:clrMapOvr>
    <a:masterClrMapping/>
  </p:clrMapOvr>
</p:notes>
</file>

<file path=ppt/notesSlides/notesSlide1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167</a:t>
            </a:fld>
            <a:endParaRPr lang="en-US"/>
          </a:p>
        </p:txBody>
      </p:sp>
    </p:spTree>
    <p:extLst>
      <p:ext uri="{BB962C8B-B14F-4D97-AF65-F5344CB8AC3E}">
        <p14:creationId xmlns:p14="http://schemas.microsoft.com/office/powerpoint/2010/main" val="3321431055"/>
      </p:ext>
    </p:extLst>
  </p:cSld>
  <p:clrMapOvr>
    <a:masterClrMapping/>
  </p:clrMapOvr>
</p:notes>
</file>

<file path=ppt/notesSlides/notesSlide1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168</a:t>
            </a:fld>
            <a:endParaRPr lang="en-US"/>
          </a:p>
        </p:txBody>
      </p:sp>
    </p:spTree>
    <p:extLst>
      <p:ext uri="{BB962C8B-B14F-4D97-AF65-F5344CB8AC3E}">
        <p14:creationId xmlns:p14="http://schemas.microsoft.com/office/powerpoint/2010/main" val="983827433"/>
      </p:ext>
    </p:extLst>
  </p:cSld>
  <p:clrMapOvr>
    <a:masterClrMapping/>
  </p:clrMapOvr>
</p:notes>
</file>

<file path=ppt/notesSlides/notesSlide1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169</a:t>
            </a:fld>
            <a:endParaRPr lang="en-US"/>
          </a:p>
        </p:txBody>
      </p:sp>
    </p:spTree>
    <p:extLst>
      <p:ext uri="{BB962C8B-B14F-4D97-AF65-F5344CB8AC3E}">
        <p14:creationId xmlns:p14="http://schemas.microsoft.com/office/powerpoint/2010/main" val="357848191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17</a:t>
            </a:fld>
            <a:endParaRPr lang="en-US"/>
          </a:p>
        </p:txBody>
      </p:sp>
    </p:spTree>
    <p:extLst>
      <p:ext uri="{BB962C8B-B14F-4D97-AF65-F5344CB8AC3E}">
        <p14:creationId xmlns:p14="http://schemas.microsoft.com/office/powerpoint/2010/main" val="2123906060"/>
      </p:ext>
    </p:extLst>
  </p:cSld>
  <p:clrMapOvr>
    <a:masterClrMapping/>
  </p:clrMapOvr>
</p:notes>
</file>

<file path=ppt/notesSlides/notesSlide1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170</a:t>
            </a:fld>
            <a:endParaRPr lang="en-US"/>
          </a:p>
        </p:txBody>
      </p:sp>
    </p:spTree>
    <p:extLst>
      <p:ext uri="{BB962C8B-B14F-4D97-AF65-F5344CB8AC3E}">
        <p14:creationId xmlns:p14="http://schemas.microsoft.com/office/powerpoint/2010/main" val="3436801438"/>
      </p:ext>
    </p:extLst>
  </p:cSld>
  <p:clrMapOvr>
    <a:masterClrMapping/>
  </p:clrMapOvr>
</p:notes>
</file>

<file path=ppt/notesSlides/notesSlide1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171</a:t>
            </a:fld>
            <a:endParaRPr lang="en-US"/>
          </a:p>
        </p:txBody>
      </p:sp>
    </p:spTree>
    <p:extLst>
      <p:ext uri="{BB962C8B-B14F-4D97-AF65-F5344CB8AC3E}">
        <p14:creationId xmlns:p14="http://schemas.microsoft.com/office/powerpoint/2010/main" val="1512941597"/>
      </p:ext>
    </p:extLst>
  </p:cSld>
  <p:clrMapOvr>
    <a:masterClrMapping/>
  </p:clrMapOvr>
</p:notes>
</file>

<file path=ppt/notesSlides/notesSlide1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172</a:t>
            </a:fld>
            <a:endParaRPr lang="en-US"/>
          </a:p>
        </p:txBody>
      </p:sp>
    </p:spTree>
    <p:extLst>
      <p:ext uri="{BB962C8B-B14F-4D97-AF65-F5344CB8AC3E}">
        <p14:creationId xmlns:p14="http://schemas.microsoft.com/office/powerpoint/2010/main" val="3274613699"/>
      </p:ext>
    </p:extLst>
  </p:cSld>
  <p:clrMapOvr>
    <a:masterClrMapping/>
  </p:clrMapOvr>
</p:notes>
</file>

<file path=ppt/notesSlides/notesSlide1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173</a:t>
            </a:fld>
            <a:endParaRPr lang="en-US"/>
          </a:p>
        </p:txBody>
      </p:sp>
    </p:spTree>
    <p:extLst>
      <p:ext uri="{BB962C8B-B14F-4D97-AF65-F5344CB8AC3E}">
        <p14:creationId xmlns:p14="http://schemas.microsoft.com/office/powerpoint/2010/main" val="4122385962"/>
      </p:ext>
    </p:extLst>
  </p:cSld>
  <p:clrMapOvr>
    <a:masterClrMapping/>
  </p:clrMapOvr>
</p:notes>
</file>

<file path=ppt/notesSlides/notesSlide1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174</a:t>
            </a:fld>
            <a:endParaRPr lang="en-US"/>
          </a:p>
        </p:txBody>
      </p:sp>
    </p:spTree>
    <p:extLst>
      <p:ext uri="{BB962C8B-B14F-4D97-AF65-F5344CB8AC3E}">
        <p14:creationId xmlns:p14="http://schemas.microsoft.com/office/powerpoint/2010/main" val="2576580105"/>
      </p:ext>
    </p:extLst>
  </p:cSld>
  <p:clrMapOvr>
    <a:masterClrMapping/>
  </p:clrMapOvr>
</p:notes>
</file>

<file path=ppt/notesSlides/notesSlide1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175</a:t>
            </a:fld>
            <a:endParaRPr lang="en-US"/>
          </a:p>
        </p:txBody>
      </p:sp>
    </p:spTree>
    <p:extLst>
      <p:ext uri="{BB962C8B-B14F-4D97-AF65-F5344CB8AC3E}">
        <p14:creationId xmlns:p14="http://schemas.microsoft.com/office/powerpoint/2010/main" val="3602668729"/>
      </p:ext>
    </p:extLst>
  </p:cSld>
  <p:clrMapOvr>
    <a:masterClrMapping/>
  </p:clrMapOvr>
</p:notes>
</file>

<file path=ppt/notesSlides/notesSlide1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176</a:t>
            </a:fld>
            <a:endParaRPr lang="en-US"/>
          </a:p>
        </p:txBody>
      </p:sp>
    </p:spTree>
    <p:extLst>
      <p:ext uri="{BB962C8B-B14F-4D97-AF65-F5344CB8AC3E}">
        <p14:creationId xmlns:p14="http://schemas.microsoft.com/office/powerpoint/2010/main" val="802600557"/>
      </p:ext>
    </p:extLst>
  </p:cSld>
  <p:clrMapOvr>
    <a:masterClrMapping/>
  </p:clrMapOvr>
</p:notes>
</file>

<file path=ppt/notesSlides/notesSlide1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177</a:t>
            </a:fld>
            <a:endParaRPr lang="en-US"/>
          </a:p>
        </p:txBody>
      </p:sp>
    </p:spTree>
    <p:extLst>
      <p:ext uri="{BB962C8B-B14F-4D97-AF65-F5344CB8AC3E}">
        <p14:creationId xmlns:p14="http://schemas.microsoft.com/office/powerpoint/2010/main" val="9329211"/>
      </p:ext>
    </p:extLst>
  </p:cSld>
  <p:clrMapOvr>
    <a:masterClrMapping/>
  </p:clrMapOvr>
</p:notes>
</file>

<file path=ppt/notesSlides/notesSlide1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178</a:t>
            </a:fld>
            <a:endParaRPr lang="en-US"/>
          </a:p>
        </p:txBody>
      </p:sp>
    </p:spTree>
    <p:extLst>
      <p:ext uri="{BB962C8B-B14F-4D97-AF65-F5344CB8AC3E}">
        <p14:creationId xmlns:p14="http://schemas.microsoft.com/office/powerpoint/2010/main" val="1928455086"/>
      </p:ext>
    </p:extLst>
  </p:cSld>
  <p:clrMapOvr>
    <a:masterClrMapping/>
  </p:clrMapOvr>
</p:notes>
</file>

<file path=ppt/notesSlides/notesSlide1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179</a:t>
            </a:fld>
            <a:endParaRPr lang="en-US"/>
          </a:p>
        </p:txBody>
      </p:sp>
    </p:spTree>
    <p:extLst>
      <p:ext uri="{BB962C8B-B14F-4D97-AF65-F5344CB8AC3E}">
        <p14:creationId xmlns:p14="http://schemas.microsoft.com/office/powerpoint/2010/main" val="172174953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18</a:t>
            </a:fld>
            <a:endParaRPr lang="en-US"/>
          </a:p>
        </p:txBody>
      </p:sp>
    </p:spTree>
    <p:extLst>
      <p:ext uri="{BB962C8B-B14F-4D97-AF65-F5344CB8AC3E}">
        <p14:creationId xmlns:p14="http://schemas.microsoft.com/office/powerpoint/2010/main" val="675661801"/>
      </p:ext>
    </p:extLst>
  </p:cSld>
  <p:clrMapOvr>
    <a:masterClrMapping/>
  </p:clrMapOvr>
</p:notes>
</file>

<file path=ppt/notesSlides/notesSlide1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180</a:t>
            </a:fld>
            <a:endParaRPr lang="en-US"/>
          </a:p>
        </p:txBody>
      </p:sp>
    </p:spTree>
    <p:extLst>
      <p:ext uri="{BB962C8B-B14F-4D97-AF65-F5344CB8AC3E}">
        <p14:creationId xmlns:p14="http://schemas.microsoft.com/office/powerpoint/2010/main" val="3351638556"/>
      </p:ext>
    </p:extLst>
  </p:cSld>
  <p:clrMapOvr>
    <a:masterClrMapping/>
  </p:clrMapOvr>
</p:notes>
</file>

<file path=ppt/notesSlides/notesSlide1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181</a:t>
            </a:fld>
            <a:endParaRPr lang="en-US"/>
          </a:p>
        </p:txBody>
      </p:sp>
    </p:spTree>
    <p:extLst>
      <p:ext uri="{BB962C8B-B14F-4D97-AF65-F5344CB8AC3E}">
        <p14:creationId xmlns:p14="http://schemas.microsoft.com/office/powerpoint/2010/main" val="1414023326"/>
      </p:ext>
    </p:extLst>
  </p:cSld>
  <p:clrMapOvr>
    <a:masterClrMapping/>
  </p:clrMapOvr>
</p:notes>
</file>

<file path=ppt/notesSlides/notesSlide1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182</a:t>
            </a:fld>
            <a:endParaRPr lang="en-US"/>
          </a:p>
        </p:txBody>
      </p:sp>
    </p:spTree>
    <p:extLst>
      <p:ext uri="{BB962C8B-B14F-4D97-AF65-F5344CB8AC3E}">
        <p14:creationId xmlns:p14="http://schemas.microsoft.com/office/powerpoint/2010/main" val="3937938341"/>
      </p:ext>
    </p:extLst>
  </p:cSld>
  <p:clrMapOvr>
    <a:masterClrMapping/>
  </p:clrMapOvr>
</p:notes>
</file>

<file path=ppt/notesSlides/notesSlide1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183</a:t>
            </a:fld>
            <a:endParaRPr lang="en-US"/>
          </a:p>
        </p:txBody>
      </p:sp>
    </p:spTree>
    <p:extLst>
      <p:ext uri="{BB962C8B-B14F-4D97-AF65-F5344CB8AC3E}">
        <p14:creationId xmlns:p14="http://schemas.microsoft.com/office/powerpoint/2010/main" val="445348436"/>
      </p:ext>
    </p:extLst>
  </p:cSld>
  <p:clrMapOvr>
    <a:masterClrMapping/>
  </p:clrMapOvr>
</p:notes>
</file>

<file path=ppt/notesSlides/notesSlide1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184</a:t>
            </a:fld>
            <a:endParaRPr lang="en-US"/>
          </a:p>
        </p:txBody>
      </p:sp>
    </p:spTree>
    <p:extLst>
      <p:ext uri="{BB962C8B-B14F-4D97-AF65-F5344CB8AC3E}">
        <p14:creationId xmlns:p14="http://schemas.microsoft.com/office/powerpoint/2010/main" val="2224431227"/>
      </p:ext>
    </p:extLst>
  </p:cSld>
  <p:clrMapOvr>
    <a:masterClrMapping/>
  </p:clrMapOvr>
</p:notes>
</file>

<file path=ppt/notesSlides/notesSlide1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185</a:t>
            </a:fld>
            <a:endParaRPr lang="en-US"/>
          </a:p>
        </p:txBody>
      </p:sp>
    </p:spTree>
    <p:extLst>
      <p:ext uri="{BB962C8B-B14F-4D97-AF65-F5344CB8AC3E}">
        <p14:creationId xmlns:p14="http://schemas.microsoft.com/office/powerpoint/2010/main" val="9329211"/>
      </p:ext>
    </p:extLst>
  </p:cSld>
  <p:clrMapOvr>
    <a:masterClrMapping/>
  </p:clrMapOvr>
</p:notes>
</file>

<file path=ppt/notesSlides/notesSlide1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186</a:t>
            </a:fld>
            <a:endParaRPr lang="en-US"/>
          </a:p>
        </p:txBody>
      </p:sp>
    </p:spTree>
    <p:extLst>
      <p:ext uri="{BB962C8B-B14F-4D97-AF65-F5344CB8AC3E}">
        <p14:creationId xmlns:p14="http://schemas.microsoft.com/office/powerpoint/2010/main" val="1692241429"/>
      </p:ext>
    </p:extLst>
  </p:cSld>
  <p:clrMapOvr>
    <a:masterClrMapping/>
  </p:clrMapOvr>
</p:notes>
</file>

<file path=ppt/notesSlides/notesSlide1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187</a:t>
            </a:fld>
            <a:endParaRPr lang="en-US"/>
          </a:p>
        </p:txBody>
      </p:sp>
    </p:spTree>
    <p:extLst>
      <p:ext uri="{BB962C8B-B14F-4D97-AF65-F5344CB8AC3E}">
        <p14:creationId xmlns:p14="http://schemas.microsoft.com/office/powerpoint/2010/main" val="1331688767"/>
      </p:ext>
    </p:extLst>
  </p:cSld>
  <p:clrMapOvr>
    <a:masterClrMapping/>
  </p:clrMapOvr>
</p:notes>
</file>

<file path=ppt/notesSlides/notesSlide1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188</a:t>
            </a:fld>
            <a:endParaRPr lang="en-US"/>
          </a:p>
        </p:txBody>
      </p:sp>
    </p:spTree>
    <p:extLst>
      <p:ext uri="{BB962C8B-B14F-4D97-AF65-F5344CB8AC3E}">
        <p14:creationId xmlns:p14="http://schemas.microsoft.com/office/powerpoint/2010/main" val="3541752391"/>
      </p:ext>
    </p:extLst>
  </p:cSld>
  <p:clrMapOvr>
    <a:masterClrMapping/>
  </p:clrMapOvr>
</p:notes>
</file>

<file path=ppt/notesSlides/notesSlide1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189</a:t>
            </a:fld>
            <a:endParaRPr lang="en-US"/>
          </a:p>
        </p:txBody>
      </p:sp>
    </p:spTree>
    <p:extLst>
      <p:ext uri="{BB962C8B-B14F-4D97-AF65-F5344CB8AC3E}">
        <p14:creationId xmlns:p14="http://schemas.microsoft.com/office/powerpoint/2010/main" val="212313650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19</a:t>
            </a:fld>
            <a:endParaRPr lang="en-US"/>
          </a:p>
        </p:txBody>
      </p:sp>
    </p:spTree>
    <p:extLst>
      <p:ext uri="{BB962C8B-B14F-4D97-AF65-F5344CB8AC3E}">
        <p14:creationId xmlns:p14="http://schemas.microsoft.com/office/powerpoint/2010/main" val="1983913952"/>
      </p:ext>
    </p:extLst>
  </p:cSld>
  <p:clrMapOvr>
    <a:masterClrMapping/>
  </p:clrMapOvr>
</p:notes>
</file>

<file path=ppt/notesSlides/notesSlide1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190</a:t>
            </a:fld>
            <a:endParaRPr lang="en-US"/>
          </a:p>
        </p:txBody>
      </p:sp>
    </p:spTree>
    <p:extLst>
      <p:ext uri="{BB962C8B-B14F-4D97-AF65-F5344CB8AC3E}">
        <p14:creationId xmlns:p14="http://schemas.microsoft.com/office/powerpoint/2010/main" val="319925572"/>
      </p:ext>
    </p:extLst>
  </p:cSld>
  <p:clrMapOvr>
    <a:masterClrMapping/>
  </p:clrMapOvr>
</p:notes>
</file>

<file path=ppt/notesSlides/notesSlide1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191</a:t>
            </a:fld>
            <a:endParaRPr lang="en-US"/>
          </a:p>
        </p:txBody>
      </p:sp>
    </p:spTree>
    <p:extLst>
      <p:ext uri="{BB962C8B-B14F-4D97-AF65-F5344CB8AC3E}">
        <p14:creationId xmlns:p14="http://schemas.microsoft.com/office/powerpoint/2010/main" val="2852914133"/>
      </p:ext>
    </p:extLst>
  </p:cSld>
  <p:clrMapOvr>
    <a:masterClrMapping/>
  </p:clrMapOvr>
</p:notes>
</file>

<file path=ppt/notesSlides/notesSlide1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192</a:t>
            </a:fld>
            <a:endParaRPr lang="en-US"/>
          </a:p>
        </p:txBody>
      </p:sp>
    </p:spTree>
    <p:extLst>
      <p:ext uri="{BB962C8B-B14F-4D97-AF65-F5344CB8AC3E}">
        <p14:creationId xmlns:p14="http://schemas.microsoft.com/office/powerpoint/2010/main" val="279175796"/>
      </p:ext>
    </p:extLst>
  </p:cSld>
  <p:clrMapOvr>
    <a:masterClrMapping/>
  </p:clrMapOvr>
</p:notes>
</file>

<file path=ppt/notesSlides/notesSlide1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193</a:t>
            </a:fld>
            <a:endParaRPr lang="en-US"/>
          </a:p>
        </p:txBody>
      </p:sp>
    </p:spTree>
    <p:extLst>
      <p:ext uri="{BB962C8B-B14F-4D97-AF65-F5344CB8AC3E}">
        <p14:creationId xmlns:p14="http://schemas.microsoft.com/office/powerpoint/2010/main" val="2224431227"/>
      </p:ext>
    </p:extLst>
  </p:cSld>
  <p:clrMapOvr>
    <a:masterClrMapping/>
  </p:clrMapOvr>
</p:notes>
</file>

<file path=ppt/notesSlides/notesSlide1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194</a:t>
            </a:fld>
            <a:endParaRPr lang="en-US"/>
          </a:p>
        </p:txBody>
      </p:sp>
    </p:spTree>
    <p:extLst>
      <p:ext uri="{BB962C8B-B14F-4D97-AF65-F5344CB8AC3E}">
        <p14:creationId xmlns:p14="http://schemas.microsoft.com/office/powerpoint/2010/main" val="9329211"/>
      </p:ext>
    </p:extLst>
  </p:cSld>
  <p:clrMapOvr>
    <a:masterClrMapping/>
  </p:clrMapOvr>
</p:notes>
</file>

<file path=ppt/notesSlides/notesSlide1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195</a:t>
            </a:fld>
            <a:endParaRPr lang="en-US"/>
          </a:p>
        </p:txBody>
      </p:sp>
    </p:spTree>
    <p:extLst>
      <p:ext uri="{BB962C8B-B14F-4D97-AF65-F5344CB8AC3E}">
        <p14:creationId xmlns:p14="http://schemas.microsoft.com/office/powerpoint/2010/main" val="338425811"/>
      </p:ext>
    </p:extLst>
  </p:cSld>
  <p:clrMapOvr>
    <a:masterClrMapping/>
  </p:clrMapOvr>
</p:notes>
</file>

<file path=ppt/notesSlides/notesSlide1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196</a:t>
            </a:fld>
            <a:endParaRPr lang="en-US"/>
          </a:p>
        </p:txBody>
      </p:sp>
    </p:spTree>
    <p:extLst>
      <p:ext uri="{BB962C8B-B14F-4D97-AF65-F5344CB8AC3E}">
        <p14:creationId xmlns:p14="http://schemas.microsoft.com/office/powerpoint/2010/main" val="2417864152"/>
      </p:ext>
    </p:extLst>
  </p:cSld>
  <p:clrMapOvr>
    <a:masterClrMapping/>
  </p:clrMapOvr>
</p:notes>
</file>

<file path=ppt/notesSlides/notesSlide1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197</a:t>
            </a:fld>
            <a:endParaRPr lang="en-US"/>
          </a:p>
        </p:txBody>
      </p:sp>
    </p:spTree>
    <p:extLst>
      <p:ext uri="{BB962C8B-B14F-4D97-AF65-F5344CB8AC3E}">
        <p14:creationId xmlns:p14="http://schemas.microsoft.com/office/powerpoint/2010/main" val="3214207247"/>
      </p:ext>
    </p:extLst>
  </p:cSld>
  <p:clrMapOvr>
    <a:masterClrMapping/>
  </p:clrMapOvr>
</p:notes>
</file>

<file path=ppt/notesSlides/notesSlide1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198</a:t>
            </a:fld>
            <a:endParaRPr lang="en-US"/>
          </a:p>
        </p:txBody>
      </p:sp>
    </p:spTree>
    <p:extLst>
      <p:ext uri="{BB962C8B-B14F-4D97-AF65-F5344CB8AC3E}">
        <p14:creationId xmlns:p14="http://schemas.microsoft.com/office/powerpoint/2010/main" val="4275765286"/>
      </p:ext>
    </p:extLst>
  </p:cSld>
  <p:clrMapOvr>
    <a:masterClrMapping/>
  </p:clrMapOvr>
</p:notes>
</file>

<file path=ppt/notesSlides/notesSlide1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199</a:t>
            </a:fld>
            <a:endParaRPr lang="en-US"/>
          </a:p>
        </p:txBody>
      </p:sp>
    </p:spTree>
    <p:extLst>
      <p:ext uri="{BB962C8B-B14F-4D97-AF65-F5344CB8AC3E}">
        <p14:creationId xmlns:p14="http://schemas.microsoft.com/office/powerpoint/2010/main" val="34117449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2</a:t>
            </a:fld>
            <a:endParaRPr lang="en-US"/>
          </a:p>
        </p:txBody>
      </p:sp>
    </p:spTree>
    <p:extLst>
      <p:ext uri="{BB962C8B-B14F-4D97-AF65-F5344CB8AC3E}">
        <p14:creationId xmlns:p14="http://schemas.microsoft.com/office/powerpoint/2010/main" val="325229947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20</a:t>
            </a:fld>
            <a:endParaRPr lang="en-US"/>
          </a:p>
        </p:txBody>
      </p:sp>
    </p:spTree>
    <p:extLst>
      <p:ext uri="{BB962C8B-B14F-4D97-AF65-F5344CB8AC3E}">
        <p14:creationId xmlns:p14="http://schemas.microsoft.com/office/powerpoint/2010/main" val="4201063410"/>
      </p:ext>
    </p:extLst>
  </p:cSld>
  <p:clrMapOvr>
    <a:masterClrMapping/>
  </p:clrMapOvr>
</p:notes>
</file>

<file path=ppt/notesSlides/notesSlide2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200</a:t>
            </a:fld>
            <a:endParaRPr lang="en-US"/>
          </a:p>
        </p:txBody>
      </p:sp>
    </p:spTree>
    <p:extLst>
      <p:ext uri="{BB962C8B-B14F-4D97-AF65-F5344CB8AC3E}">
        <p14:creationId xmlns:p14="http://schemas.microsoft.com/office/powerpoint/2010/main" val="1221879643"/>
      </p:ext>
    </p:extLst>
  </p:cSld>
  <p:clrMapOvr>
    <a:masterClrMapping/>
  </p:clrMapOvr>
</p:notes>
</file>

<file path=ppt/notesSlides/notesSlide2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201</a:t>
            </a:fld>
            <a:endParaRPr lang="en-US"/>
          </a:p>
        </p:txBody>
      </p:sp>
    </p:spTree>
    <p:extLst>
      <p:ext uri="{BB962C8B-B14F-4D97-AF65-F5344CB8AC3E}">
        <p14:creationId xmlns:p14="http://schemas.microsoft.com/office/powerpoint/2010/main" val="1893848158"/>
      </p:ext>
    </p:extLst>
  </p:cSld>
  <p:clrMapOvr>
    <a:masterClrMapping/>
  </p:clrMapOvr>
</p:notes>
</file>

<file path=ppt/notesSlides/notesSlide2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202</a:t>
            </a:fld>
            <a:endParaRPr lang="en-US"/>
          </a:p>
        </p:txBody>
      </p:sp>
    </p:spTree>
    <p:extLst>
      <p:ext uri="{BB962C8B-B14F-4D97-AF65-F5344CB8AC3E}">
        <p14:creationId xmlns:p14="http://schemas.microsoft.com/office/powerpoint/2010/main" val="1040633924"/>
      </p:ext>
    </p:extLst>
  </p:cSld>
  <p:clrMapOvr>
    <a:masterClrMapping/>
  </p:clrMapOvr>
</p:notes>
</file>

<file path=ppt/notesSlides/notesSlide2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203</a:t>
            </a:fld>
            <a:endParaRPr lang="en-US"/>
          </a:p>
        </p:txBody>
      </p:sp>
    </p:spTree>
    <p:extLst>
      <p:ext uri="{BB962C8B-B14F-4D97-AF65-F5344CB8AC3E}">
        <p14:creationId xmlns:p14="http://schemas.microsoft.com/office/powerpoint/2010/main" val="222443122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21</a:t>
            </a:fld>
            <a:endParaRPr lang="en-US"/>
          </a:p>
        </p:txBody>
      </p:sp>
    </p:spTree>
    <p:extLst>
      <p:ext uri="{BB962C8B-B14F-4D97-AF65-F5344CB8AC3E}">
        <p14:creationId xmlns:p14="http://schemas.microsoft.com/office/powerpoint/2010/main" val="228968185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22</a:t>
            </a:fld>
            <a:endParaRPr lang="en-US"/>
          </a:p>
        </p:txBody>
      </p:sp>
    </p:spTree>
    <p:extLst>
      <p:ext uri="{BB962C8B-B14F-4D97-AF65-F5344CB8AC3E}">
        <p14:creationId xmlns:p14="http://schemas.microsoft.com/office/powerpoint/2010/main" val="169398331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23</a:t>
            </a:fld>
            <a:endParaRPr lang="en-US"/>
          </a:p>
        </p:txBody>
      </p:sp>
    </p:spTree>
    <p:extLst>
      <p:ext uri="{BB962C8B-B14F-4D97-AF65-F5344CB8AC3E}">
        <p14:creationId xmlns:p14="http://schemas.microsoft.com/office/powerpoint/2010/main" val="190480713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24</a:t>
            </a:fld>
            <a:endParaRPr lang="en-US"/>
          </a:p>
        </p:txBody>
      </p:sp>
    </p:spTree>
    <p:extLst>
      <p:ext uri="{BB962C8B-B14F-4D97-AF65-F5344CB8AC3E}">
        <p14:creationId xmlns:p14="http://schemas.microsoft.com/office/powerpoint/2010/main" val="202463103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25</a:t>
            </a:fld>
            <a:endParaRPr lang="en-US"/>
          </a:p>
        </p:txBody>
      </p:sp>
    </p:spTree>
    <p:extLst>
      <p:ext uri="{BB962C8B-B14F-4D97-AF65-F5344CB8AC3E}">
        <p14:creationId xmlns:p14="http://schemas.microsoft.com/office/powerpoint/2010/main" val="304400225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26</a:t>
            </a:fld>
            <a:endParaRPr lang="en-US"/>
          </a:p>
        </p:txBody>
      </p:sp>
    </p:spTree>
    <p:extLst>
      <p:ext uri="{BB962C8B-B14F-4D97-AF65-F5344CB8AC3E}">
        <p14:creationId xmlns:p14="http://schemas.microsoft.com/office/powerpoint/2010/main" val="932921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27</a:t>
            </a:fld>
            <a:endParaRPr lang="en-US"/>
          </a:p>
        </p:txBody>
      </p:sp>
    </p:spTree>
    <p:extLst>
      <p:ext uri="{BB962C8B-B14F-4D97-AF65-F5344CB8AC3E}">
        <p14:creationId xmlns:p14="http://schemas.microsoft.com/office/powerpoint/2010/main" val="419989584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28</a:t>
            </a:fld>
            <a:endParaRPr lang="en-US"/>
          </a:p>
        </p:txBody>
      </p:sp>
    </p:spTree>
    <p:extLst>
      <p:ext uri="{BB962C8B-B14F-4D97-AF65-F5344CB8AC3E}">
        <p14:creationId xmlns:p14="http://schemas.microsoft.com/office/powerpoint/2010/main" val="14446515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29</a:t>
            </a:fld>
            <a:endParaRPr lang="en-US"/>
          </a:p>
        </p:txBody>
      </p:sp>
    </p:spTree>
    <p:extLst>
      <p:ext uri="{BB962C8B-B14F-4D97-AF65-F5344CB8AC3E}">
        <p14:creationId xmlns:p14="http://schemas.microsoft.com/office/powerpoint/2010/main" val="299733011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3</a:t>
            </a:fld>
            <a:endParaRPr lang="en-US"/>
          </a:p>
        </p:txBody>
      </p:sp>
    </p:spTree>
    <p:extLst>
      <p:ext uri="{BB962C8B-B14F-4D97-AF65-F5344CB8AC3E}">
        <p14:creationId xmlns:p14="http://schemas.microsoft.com/office/powerpoint/2010/main" val="361269938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30</a:t>
            </a:fld>
            <a:endParaRPr lang="en-US"/>
          </a:p>
        </p:txBody>
      </p:sp>
    </p:spTree>
    <p:extLst>
      <p:ext uri="{BB962C8B-B14F-4D97-AF65-F5344CB8AC3E}">
        <p14:creationId xmlns:p14="http://schemas.microsoft.com/office/powerpoint/2010/main" val="123630644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31</a:t>
            </a:fld>
            <a:endParaRPr lang="en-US"/>
          </a:p>
        </p:txBody>
      </p:sp>
    </p:spTree>
    <p:extLst>
      <p:ext uri="{BB962C8B-B14F-4D97-AF65-F5344CB8AC3E}">
        <p14:creationId xmlns:p14="http://schemas.microsoft.com/office/powerpoint/2010/main" val="2716825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32</a:t>
            </a:fld>
            <a:endParaRPr lang="en-US"/>
          </a:p>
        </p:txBody>
      </p:sp>
    </p:spTree>
    <p:extLst>
      <p:ext uri="{BB962C8B-B14F-4D97-AF65-F5344CB8AC3E}">
        <p14:creationId xmlns:p14="http://schemas.microsoft.com/office/powerpoint/2010/main" val="203658167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33</a:t>
            </a:fld>
            <a:endParaRPr lang="en-US"/>
          </a:p>
        </p:txBody>
      </p:sp>
    </p:spTree>
    <p:extLst>
      <p:ext uri="{BB962C8B-B14F-4D97-AF65-F5344CB8AC3E}">
        <p14:creationId xmlns:p14="http://schemas.microsoft.com/office/powerpoint/2010/main" val="102612899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34</a:t>
            </a:fld>
            <a:endParaRPr lang="en-US"/>
          </a:p>
        </p:txBody>
      </p:sp>
    </p:spTree>
    <p:extLst>
      <p:ext uri="{BB962C8B-B14F-4D97-AF65-F5344CB8AC3E}">
        <p14:creationId xmlns:p14="http://schemas.microsoft.com/office/powerpoint/2010/main" val="932921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35</a:t>
            </a:fld>
            <a:endParaRPr lang="en-US"/>
          </a:p>
        </p:txBody>
      </p:sp>
    </p:spTree>
    <p:extLst>
      <p:ext uri="{BB962C8B-B14F-4D97-AF65-F5344CB8AC3E}">
        <p14:creationId xmlns:p14="http://schemas.microsoft.com/office/powerpoint/2010/main" val="270076485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36</a:t>
            </a:fld>
            <a:endParaRPr lang="en-US"/>
          </a:p>
        </p:txBody>
      </p:sp>
    </p:spTree>
    <p:extLst>
      <p:ext uri="{BB962C8B-B14F-4D97-AF65-F5344CB8AC3E}">
        <p14:creationId xmlns:p14="http://schemas.microsoft.com/office/powerpoint/2010/main" val="16889723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37</a:t>
            </a:fld>
            <a:endParaRPr lang="en-US"/>
          </a:p>
        </p:txBody>
      </p:sp>
    </p:spTree>
    <p:extLst>
      <p:ext uri="{BB962C8B-B14F-4D97-AF65-F5344CB8AC3E}">
        <p14:creationId xmlns:p14="http://schemas.microsoft.com/office/powerpoint/2010/main" val="78151981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38</a:t>
            </a:fld>
            <a:endParaRPr lang="en-US"/>
          </a:p>
        </p:txBody>
      </p:sp>
    </p:spTree>
    <p:extLst>
      <p:ext uri="{BB962C8B-B14F-4D97-AF65-F5344CB8AC3E}">
        <p14:creationId xmlns:p14="http://schemas.microsoft.com/office/powerpoint/2010/main" val="328113482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39</a:t>
            </a:fld>
            <a:endParaRPr lang="en-US"/>
          </a:p>
        </p:txBody>
      </p:sp>
    </p:spTree>
    <p:extLst>
      <p:ext uri="{BB962C8B-B14F-4D97-AF65-F5344CB8AC3E}">
        <p14:creationId xmlns:p14="http://schemas.microsoft.com/office/powerpoint/2010/main" val="399716867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4</a:t>
            </a:fld>
            <a:endParaRPr lang="en-US"/>
          </a:p>
        </p:txBody>
      </p:sp>
    </p:spTree>
    <p:extLst>
      <p:ext uri="{BB962C8B-B14F-4D97-AF65-F5344CB8AC3E}">
        <p14:creationId xmlns:p14="http://schemas.microsoft.com/office/powerpoint/2010/main" val="148825475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40</a:t>
            </a:fld>
            <a:endParaRPr lang="en-US"/>
          </a:p>
        </p:txBody>
      </p:sp>
    </p:spTree>
    <p:extLst>
      <p:ext uri="{BB962C8B-B14F-4D97-AF65-F5344CB8AC3E}">
        <p14:creationId xmlns:p14="http://schemas.microsoft.com/office/powerpoint/2010/main" val="294634635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41</a:t>
            </a:fld>
            <a:endParaRPr lang="en-US"/>
          </a:p>
        </p:txBody>
      </p:sp>
    </p:spTree>
    <p:extLst>
      <p:ext uri="{BB962C8B-B14F-4D97-AF65-F5344CB8AC3E}">
        <p14:creationId xmlns:p14="http://schemas.microsoft.com/office/powerpoint/2010/main" val="370620771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42</a:t>
            </a:fld>
            <a:endParaRPr lang="en-US"/>
          </a:p>
        </p:txBody>
      </p:sp>
    </p:spTree>
    <p:extLst>
      <p:ext uri="{BB962C8B-B14F-4D97-AF65-F5344CB8AC3E}">
        <p14:creationId xmlns:p14="http://schemas.microsoft.com/office/powerpoint/2010/main" val="932921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43</a:t>
            </a:fld>
            <a:endParaRPr lang="en-US"/>
          </a:p>
        </p:txBody>
      </p:sp>
    </p:spTree>
    <p:extLst>
      <p:ext uri="{BB962C8B-B14F-4D97-AF65-F5344CB8AC3E}">
        <p14:creationId xmlns:p14="http://schemas.microsoft.com/office/powerpoint/2010/main" val="2150175645"/>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44</a:t>
            </a:fld>
            <a:endParaRPr lang="en-US"/>
          </a:p>
        </p:txBody>
      </p:sp>
    </p:spTree>
    <p:extLst>
      <p:ext uri="{BB962C8B-B14F-4D97-AF65-F5344CB8AC3E}">
        <p14:creationId xmlns:p14="http://schemas.microsoft.com/office/powerpoint/2010/main" val="107139817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45</a:t>
            </a:fld>
            <a:endParaRPr lang="en-US"/>
          </a:p>
        </p:txBody>
      </p:sp>
    </p:spTree>
    <p:extLst>
      <p:ext uri="{BB962C8B-B14F-4D97-AF65-F5344CB8AC3E}">
        <p14:creationId xmlns:p14="http://schemas.microsoft.com/office/powerpoint/2010/main" val="2305313544"/>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46</a:t>
            </a:fld>
            <a:endParaRPr lang="en-US"/>
          </a:p>
        </p:txBody>
      </p:sp>
    </p:spTree>
    <p:extLst>
      <p:ext uri="{BB962C8B-B14F-4D97-AF65-F5344CB8AC3E}">
        <p14:creationId xmlns:p14="http://schemas.microsoft.com/office/powerpoint/2010/main" val="393383764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47</a:t>
            </a:fld>
            <a:endParaRPr lang="en-US"/>
          </a:p>
        </p:txBody>
      </p:sp>
    </p:spTree>
    <p:extLst>
      <p:ext uri="{BB962C8B-B14F-4D97-AF65-F5344CB8AC3E}">
        <p14:creationId xmlns:p14="http://schemas.microsoft.com/office/powerpoint/2010/main" val="50829447"/>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48</a:t>
            </a:fld>
            <a:endParaRPr lang="en-US"/>
          </a:p>
        </p:txBody>
      </p:sp>
    </p:spTree>
    <p:extLst>
      <p:ext uri="{BB962C8B-B14F-4D97-AF65-F5344CB8AC3E}">
        <p14:creationId xmlns:p14="http://schemas.microsoft.com/office/powerpoint/2010/main" val="2817502952"/>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49</a:t>
            </a:fld>
            <a:endParaRPr lang="en-US"/>
          </a:p>
        </p:txBody>
      </p:sp>
    </p:spTree>
    <p:extLst>
      <p:ext uri="{BB962C8B-B14F-4D97-AF65-F5344CB8AC3E}">
        <p14:creationId xmlns:p14="http://schemas.microsoft.com/office/powerpoint/2010/main" val="265395155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5</a:t>
            </a:fld>
            <a:endParaRPr lang="en-US"/>
          </a:p>
        </p:txBody>
      </p:sp>
    </p:spTree>
    <p:extLst>
      <p:ext uri="{BB962C8B-B14F-4D97-AF65-F5344CB8AC3E}">
        <p14:creationId xmlns:p14="http://schemas.microsoft.com/office/powerpoint/2010/main" val="248181587"/>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50</a:t>
            </a:fld>
            <a:endParaRPr lang="en-US"/>
          </a:p>
        </p:txBody>
      </p:sp>
    </p:spTree>
    <p:extLst>
      <p:ext uri="{BB962C8B-B14F-4D97-AF65-F5344CB8AC3E}">
        <p14:creationId xmlns:p14="http://schemas.microsoft.com/office/powerpoint/2010/main" val="3961268756"/>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51</a:t>
            </a:fld>
            <a:endParaRPr lang="en-US"/>
          </a:p>
        </p:txBody>
      </p:sp>
    </p:spTree>
    <p:extLst>
      <p:ext uri="{BB962C8B-B14F-4D97-AF65-F5344CB8AC3E}">
        <p14:creationId xmlns:p14="http://schemas.microsoft.com/office/powerpoint/2010/main" val="3135228175"/>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52</a:t>
            </a:fld>
            <a:endParaRPr lang="en-US"/>
          </a:p>
        </p:txBody>
      </p:sp>
    </p:spTree>
    <p:extLst>
      <p:ext uri="{BB962C8B-B14F-4D97-AF65-F5344CB8AC3E}">
        <p14:creationId xmlns:p14="http://schemas.microsoft.com/office/powerpoint/2010/main" val="2416818679"/>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53</a:t>
            </a:fld>
            <a:endParaRPr lang="en-US"/>
          </a:p>
        </p:txBody>
      </p:sp>
    </p:spTree>
    <p:extLst>
      <p:ext uri="{BB962C8B-B14F-4D97-AF65-F5344CB8AC3E}">
        <p14:creationId xmlns:p14="http://schemas.microsoft.com/office/powerpoint/2010/main" val="3746355661"/>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54</a:t>
            </a:fld>
            <a:endParaRPr lang="en-US"/>
          </a:p>
        </p:txBody>
      </p:sp>
    </p:spTree>
    <p:extLst>
      <p:ext uri="{BB962C8B-B14F-4D97-AF65-F5344CB8AC3E}">
        <p14:creationId xmlns:p14="http://schemas.microsoft.com/office/powerpoint/2010/main" val="9329211"/>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55</a:t>
            </a:fld>
            <a:endParaRPr lang="en-US"/>
          </a:p>
        </p:txBody>
      </p:sp>
    </p:spTree>
    <p:extLst>
      <p:ext uri="{BB962C8B-B14F-4D97-AF65-F5344CB8AC3E}">
        <p14:creationId xmlns:p14="http://schemas.microsoft.com/office/powerpoint/2010/main" val="35391328"/>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56</a:t>
            </a:fld>
            <a:endParaRPr lang="en-US"/>
          </a:p>
        </p:txBody>
      </p:sp>
    </p:spTree>
    <p:extLst>
      <p:ext uri="{BB962C8B-B14F-4D97-AF65-F5344CB8AC3E}">
        <p14:creationId xmlns:p14="http://schemas.microsoft.com/office/powerpoint/2010/main" val="1231670013"/>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57</a:t>
            </a:fld>
            <a:endParaRPr lang="en-US"/>
          </a:p>
        </p:txBody>
      </p:sp>
    </p:spTree>
    <p:extLst>
      <p:ext uri="{BB962C8B-B14F-4D97-AF65-F5344CB8AC3E}">
        <p14:creationId xmlns:p14="http://schemas.microsoft.com/office/powerpoint/2010/main" val="2551119697"/>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58</a:t>
            </a:fld>
            <a:endParaRPr lang="en-US"/>
          </a:p>
        </p:txBody>
      </p:sp>
    </p:spTree>
    <p:extLst>
      <p:ext uri="{BB962C8B-B14F-4D97-AF65-F5344CB8AC3E}">
        <p14:creationId xmlns:p14="http://schemas.microsoft.com/office/powerpoint/2010/main" val="4081626560"/>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59</a:t>
            </a:fld>
            <a:endParaRPr lang="en-US"/>
          </a:p>
        </p:txBody>
      </p:sp>
    </p:spTree>
    <p:extLst>
      <p:ext uri="{BB962C8B-B14F-4D97-AF65-F5344CB8AC3E}">
        <p14:creationId xmlns:p14="http://schemas.microsoft.com/office/powerpoint/2010/main" val="272470547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6</a:t>
            </a:fld>
            <a:endParaRPr lang="en-US"/>
          </a:p>
        </p:txBody>
      </p:sp>
    </p:spTree>
    <p:extLst>
      <p:ext uri="{BB962C8B-B14F-4D97-AF65-F5344CB8AC3E}">
        <p14:creationId xmlns:p14="http://schemas.microsoft.com/office/powerpoint/2010/main" val="2091534049"/>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60</a:t>
            </a:fld>
            <a:endParaRPr lang="en-US"/>
          </a:p>
        </p:txBody>
      </p:sp>
    </p:spTree>
    <p:extLst>
      <p:ext uri="{BB962C8B-B14F-4D97-AF65-F5344CB8AC3E}">
        <p14:creationId xmlns:p14="http://schemas.microsoft.com/office/powerpoint/2010/main" val="4179717085"/>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61</a:t>
            </a:fld>
            <a:endParaRPr lang="en-US"/>
          </a:p>
        </p:txBody>
      </p:sp>
    </p:spTree>
    <p:extLst>
      <p:ext uri="{BB962C8B-B14F-4D97-AF65-F5344CB8AC3E}">
        <p14:creationId xmlns:p14="http://schemas.microsoft.com/office/powerpoint/2010/main" val="1338484401"/>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62</a:t>
            </a:fld>
            <a:endParaRPr lang="en-US"/>
          </a:p>
        </p:txBody>
      </p:sp>
    </p:spTree>
    <p:extLst>
      <p:ext uri="{BB962C8B-B14F-4D97-AF65-F5344CB8AC3E}">
        <p14:creationId xmlns:p14="http://schemas.microsoft.com/office/powerpoint/2010/main" val="371080587"/>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63</a:t>
            </a:fld>
            <a:endParaRPr lang="en-US"/>
          </a:p>
        </p:txBody>
      </p:sp>
    </p:spTree>
    <p:extLst>
      <p:ext uri="{BB962C8B-B14F-4D97-AF65-F5344CB8AC3E}">
        <p14:creationId xmlns:p14="http://schemas.microsoft.com/office/powerpoint/2010/main" val="9329211"/>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64</a:t>
            </a:fld>
            <a:endParaRPr lang="en-US"/>
          </a:p>
        </p:txBody>
      </p:sp>
    </p:spTree>
    <p:extLst>
      <p:ext uri="{BB962C8B-B14F-4D97-AF65-F5344CB8AC3E}">
        <p14:creationId xmlns:p14="http://schemas.microsoft.com/office/powerpoint/2010/main" val="588232280"/>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65</a:t>
            </a:fld>
            <a:endParaRPr lang="en-US"/>
          </a:p>
        </p:txBody>
      </p:sp>
    </p:spTree>
    <p:extLst>
      <p:ext uri="{BB962C8B-B14F-4D97-AF65-F5344CB8AC3E}">
        <p14:creationId xmlns:p14="http://schemas.microsoft.com/office/powerpoint/2010/main" val="2976338151"/>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66</a:t>
            </a:fld>
            <a:endParaRPr lang="en-US"/>
          </a:p>
        </p:txBody>
      </p:sp>
    </p:spTree>
    <p:extLst>
      <p:ext uri="{BB962C8B-B14F-4D97-AF65-F5344CB8AC3E}">
        <p14:creationId xmlns:p14="http://schemas.microsoft.com/office/powerpoint/2010/main" val="2392078567"/>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67</a:t>
            </a:fld>
            <a:endParaRPr lang="en-US"/>
          </a:p>
        </p:txBody>
      </p:sp>
    </p:spTree>
    <p:extLst>
      <p:ext uri="{BB962C8B-B14F-4D97-AF65-F5344CB8AC3E}">
        <p14:creationId xmlns:p14="http://schemas.microsoft.com/office/powerpoint/2010/main" val="1044258495"/>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68</a:t>
            </a:fld>
            <a:endParaRPr lang="en-US"/>
          </a:p>
        </p:txBody>
      </p:sp>
    </p:spTree>
    <p:extLst>
      <p:ext uri="{BB962C8B-B14F-4D97-AF65-F5344CB8AC3E}">
        <p14:creationId xmlns:p14="http://schemas.microsoft.com/office/powerpoint/2010/main" val="445182736"/>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69</a:t>
            </a:fld>
            <a:endParaRPr lang="en-US"/>
          </a:p>
        </p:txBody>
      </p:sp>
    </p:spTree>
    <p:extLst>
      <p:ext uri="{BB962C8B-B14F-4D97-AF65-F5344CB8AC3E}">
        <p14:creationId xmlns:p14="http://schemas.microsoft.com/office/powerpoint/2010/main" val="25834824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7</a:t>
            </a:fld>
            <a:endParaRPr lang="en-US"/>
          </a:p>
        </p:txBody>
      </p:sp>
    </p:spTree>
    <p:extLst>
      <p:ext uri="{BB962C8B-B14F-4D97-AF65-F5344CB8AC3E}">
        <p14:creationId xmlns:p14="http://schemas.microsoft.com/office/powerpoint/2010/main" val="2963065511"/>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70</a:t>
            </a:fld>
            <a:endParaRPr lang="en-US"/>
          </a:p>
        </p:txBody>
      </p:sp>
    </p:spTree>
    <p:extLst>
      <p:ext uri="{BB962C8B-B14F-4D97-AF65-F5344CB8AC3E}">
        <p14:creationId xmlns:p14="http://schemas.microsoft.com/office/powerpoint/2010/main" val="852135424"/>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71</a:t>
            </a:fld>
            <a:endParaRPr lang="en-US"/>
          </a:p>
        </p:txBody>
      </p:sp>
    </p:spTree>
    <p:extLst>
      <p:ext uri="{BB962C8B-B14F-4D97-AF65-F5344CB8AC3E}">
        <p14:creationId xmlns:p14="http://schemas.microsoft.com/office/powerpoint/2010/main" val="1399098848"/>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72</a:t>
            </a:fld>
            <a:endParaRPr lang="en-US"/>
          </a:p>
        </p:txBody>
      </p:sp>
    </p:spTree>
    <p:extLst>
      <p:ext uri="{BB962C8B-B14F-4D97-AF65-F5344CB8AC3E}">
        <p14:creationId xmlns:p14="http://schemas.microsoft.com/office/powerpoint/2010/main" val="1001139351"/>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73</a:t>
            </a:fld>
            <a:endParaRPr lang="en-US"/>
          </a:p>
        </p:txBody>
      </p:sp>
    </p:spTree>
    <p:extLst>
      <p:ext uri="{BB962C8B-B14F-4D97-AF65-F5344CB8AC3E}">
        <p14:creationId xmlns:p14="http://schemas.microsoft.com/office/powerpoint/2010/main" val="1865432713"/>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74</a:t>
            </a:fld>
            <a:endParaRPr lang="en-US"/>
          </a:p>
        </p:txBody>
      </p:sp>
    </p:spTree>
    <p:extLst>
      <p:ext uri="{BB962C8B-B14F-4D97-AF65-F5344CB8AC3E}">
        <p14:creationId xmlns:p14="http://schemas.microsoft.com/office/powerpoint/2010/main" val="3597948024"/>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75</a:t>
            </a:fld>
            <a:endParaRPr lang="en-US"/>
          </a:p>
        </p:txBody>
      </p:sp>
    </p:spTree>
    <p:extLst>
      <p:ext uri="{BB962C8B-B14F-4D97-AF65-F5344CB8AC3E}">
        <p14:creationId xmlns:p14="http://schemas.microsoft.com/office/powerpoint/2010/main" val="3264947876"/>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76</a:t>
            </a:fld>
            <a:endParaRPr lang="en-US"/>
          </a:p>
        </p:txBody>
      </p:sp>
    </p:spTree>
    <p:extLst>
      <p:ext uri="{BB962C8B-B14F-4D97-AF65-F5344CB8AC3E}">
        <p14:creationId xmlns:p14="http://schemas.microsoft.com/office/powerpoint/2010/main" val="9329211"/>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77</a:t>
            </a:fld>
            <a:endParaRPr lang="en-US"/>
          </a:p>
        </p:txBody>
      </p:sp>
    </p:spTree>
    <p:extLst>
      <p:ext uri="{BB962C8B-B14F-4D97-AF65-F5344CB8AC3E}">
        <p14:creationId xmlns:p14="http://schemas.microsoft.com/office/powerpoint/2010/main" val="3090402522"/>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78</a:t>
            </a:fld>
            <a:endParaRPr lang="en-US"/>
          </a:p>
        </p:txBody>
      </p:sp>
    </p:spTree>
    <p:extLst>
      <p:ext uri="{BB962C8B-B14F-4D97-AF65-F5344CB8AC3E}">
        <p14:creationId xmlns:p14="http://schemas.microsoft.com/office/powerpoint/2010/main" val="1516748091"/>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79</a:t>
            </a:fld>
            <a:endParaRPr lang="en-US"/>
          </a:p>
        </p:txBody>
      </p:sp>
    </p:spTree>
    <p:extLst>
      <p:ext uri="{BB962C8B-B14F-4D97-AF65-F5344CB8AC3E}">
        <p14:creationId xmlns:p14="http://schemas.microsoft.com/office/powerpoint/2010/main" val="160218487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8</a:t>
            </a:fld>
            <a:endParaRPr lang="en-US"/>
          </a:p>
        </p:txBody>
      </p:sp>
    </p:spTree>
    <p:extLst>
      <p:ext uri="{BB962C8B-B14F-4D97-AF65-F5344CB8AC3E}">
        <p14:creationId xmlns:p14="http://schemas.microsoft.com/office/powerpoint/2010/main" val="19046437"/>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80</a:t>
            </a:fld>
            <a:endParaRPr lang="en-US"/>
          </a:p>
        </p:txBody>
      </p:sp>
    </p:spTree>
    <p:extLst>
      <p:ext uri="{BB962C8B-B14F-4D97-AF65-F5344CB8AC3E}">
        <p14:creationId xmlns:p14="http://schemas.microsoft.com/office/powerpoint/2010/main" val="2338153916"/>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81</a:t>
            </a:fld>
            <a:endParaRPr lang="en-US"/>
          </a:p>
        </p:txBody>
      </p:sp>
    </p:spTree>
    <p:extLst>
      <p:ext uri="{BB962C8B-B14F-4D97-AF65-F5344CB8AC3E}">
        <p14:creationId xmlns:p14="http://schemas.microsoft.com/office/powerpoint/2010/main" val="1774422581"/>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82</a:t>
            </a:fld>
            <a:endParaRPr lang="en-US"/>
          </a:p>
        </p:txBody>
      </p:sp>
    </p:spTree>
    <p:extLst>
      <p:ext uri="{BB962C8B-B14F-4D97-AF65-F5344CB8AC3E}">
        <p14:creationId xmlns:p14="http://schemas.microsoft.com/office/powerpoint/2010/main" val="3841777229"/>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83</a:t>
            </a:fld>
            <a:endParaRPr lang="en-US"/>
          </a:p>
        </p:txBody>
      </p:sp>
    </p:spTree>
    <p:extLst>
      <p:ext uri="{BB962C8B-B14F-4D97-AF65-F5344CB8AC3E}">
        <p14:creationId xmlns:p14="http://schemas.microsoft.com/office/powerpoint/2010/main" val="133594979"/>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84</a:t>
            </a:fld>
            <a:endParaRPr lang="en-US"/>
          </a:p>
        </p:txBody>
      </p:sp>
    </p:spTree>
    <p:extLst>
      <p:ext uri="{BB962C8B-B14F-4D97-AF65-F5344CB8AC3E}">
        <p14:creationId xmlns:p14="http://schemas.microsoft.com/office/powerpoint/2010/main" val="1251262931"/>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85</a:t>
            </a:fld>
            <a:endParaRPr lang="en-US"/>
          </a:p>
        </p:txBody>
      </p:sp>
    </p:spTree>
    <p:extLst>
      <p:ext uri="{BB962C8B-B14F-4D97-AF65-F5344CB8AC3E}">
        <p14:creationId xmlns:p14="http://schemas.microsoft.com/office/powerpoint/2010/main" val="2523555679"/>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86</a:t>
            </a:fld>
            <a:endParaRPr lang="en-US"/>
          </a:p>
        </p:txBody>
      </p:sp>
    </p:spTree>
    <p:extLst>
      <p:ext uri="{BB962C8B-B14F-4D97-AF65-F5344CB8AC3E}">
        <p14:creationId xmlns:p14="http://schemas.microsoft.com/office/powerpoint/2010/main" val="2719614987"/>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87</a:t>
            </a:fld>
            <a:endParaRPr lang="en-US"/>
          </a:p>
        </p:txBody>
      </p:sp>
    </p:spTree>
    <p:extLst>
      <p:ext uri="{BB962C8B-B14F-4D97-AF65-F5344CB8AC3E}">
        <p14:creationId xmlns:p14="http://schemas.microsoft.com/office/powerpoint/2010/main" val="9329211"/>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88</a:t>
            </a:fld>
            <a:endParaRPr lang="en-US"/>
          </a:p>
        </p:txBody>
      </p:sp>
    </p:spTree>
    <p:extLst>
      <p:ext uri="{BB962C8B-B14F-4D97-AF65-F5344CB8AC3E}">
        <p14:creationId xmlns:p14="http://schemas.microsoft.com/office/powerpoint/2010/main" val="1304201893"/>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89</a:t>
            </a:fld>
            <a:endParaRPr lang="en-US"/>
          </a:p>
        </p:txBody>
      </p:sp>
    </p:spTree>
    <p:extLst>
      <p:ext uri="{BB962C8B-B14F-4D97-AF65-F5344CB8AC3E}">
        <p14:creationId xmlns:p14="http://schemas.microsoft.com/office/powerpoint/2010/main" val="120015789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9</a:t>
            </a:fld>
            <a:endParaRPr lang="en-US"/>
          </a:p>
        </p:txBody>
      </p:sp>
    </p:spTree>
    <p:extLst>
      <p:ext uri="{BB962C8B-B14F-4D97-AF65-F5344CB8AC3E}">
        <p14:creationId xmlns:p14="http://schemas.microsoft.com/office/powerpoint/2010/main" val="2101737698"/>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90</a:t>
            </a:fld>
            <a:endParaRPr lang="en-US"/>
          </a:p>
        </p:txBody>
      </p:sp>
    </p:spTree>
    <p:extLst>
      <p:ext uri="{BB962C8B-B14F-4D97-AF65-F5344CB8AC3E}">
        <p14:creationId xmlns:p14="http://schemas.microsoft.com/office/powerpoint/2010/main" val="3563141349"/>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91</a:t>
            </a:fld>
            <a:endParaRPr lang="en-US"/>
          </a:p>
        </p:txBody>
      </p:sp>
    </p:spTree>
    <p:extLst>
      <p:ext uri="{BB962C8B-B14F-4D97-AF65-F5344CB8AC3E}">
        <p14:creationId xmlns:p14="http://schemas.microsoft.com/office/powerpoint/2010/main" val="3167935089"/>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92</a:t>
            </a:fld>
            <a:endParaRPr lang="en-US"/>
          </a:p>
        </p:txBody>
      </p:sp>
    </p:spTree>
    <p:extLst>
      <p:ext uri="{BB962C8B-B14F-4D97-AF65-F5344CB8AC3E}">
        <p14:creationId xmlns:p14="http://schemas.microsoft.com/office/powerpoint/2010/main" val="2641792861"/>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93</a:t>
            </a:fld>
            <a:endParaRPr lang="en-US"/>
          </a:p>
        </p:txBody>
      </p:sp>
    </p:spTree>
    <p:extLst>
      <p:ext uri="{BB962C8B-B14F-4D97-AF65-F5344CB8AC3E}">
        <p14:creationId xmlns:p14="http://schemas.microsoft.com/office/powerpoint/2010/main" val="36305063"/>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94</a:t>
            </a:fld>
            <a:endParaRPr lang="en-US"/>
          </a:p>
        </p:txBody>
      </p:sp>
    </p:spTree>
    <p:extLst>
      <p:ext uri="{BB962C8B-B14F-4D97-AF65-F5344CB8AC3E}">
        <p14:creationId xmlns:p14="http://schemas.microsoft.com/office/powerpoint/2010/main" val="208248915"/>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95</a:t>
            </a:fld>
            <a:endParaRPr lang="en-US"/>
          </a:p>
        </p:txBody>
      </p:sp>
    </p:spTree>
    <p:extLst>
      <p:ext uri="{BB962C8B-B14F-4D97-AF65-F5344CB8AC3E}">
        <p14:creationId xmlns:p14="http://schemas.microsoft.com/office/powerpoint/2010/main" val="9329211"/>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96</a:t>
            </a:fld>
            <a:endParaRPr lang="en-US"/>
          </a:p>
        </p:txBody>
      </p:sp>
    </p:spTree>
    <p:extLst>
      <p:ext uri="{BB962C8B-B14F-4D97-AF65-F5344CB8AC3E}">
        <p14:creationId xmlns:p14="http://schemas.microsoft.com/office/powerpoint/2010/main" val="2890840499"/>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97</a:t>
            </a:fld>
            <a:endParaRPr lang="en-US"/>
          </a:p>
        </p:txBody>
      </p:sp>
    </p:spTree>
    <p:extLst>
      <p:ext uri="{BB962C8B-B14F-4D97-AF65-F5344CB8AC3E}">
        <p14:creationId xmlns:p14="http://schemas.microsoft.com/office/powerpoint/2010/main" val="4050859807"/>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98</a:t>
            </a:fld>
            <a:endParaRPr lang="en-US"/>
          </a:p>
        </p:txBody>
      </p:sp>
    </p:spTree>
    <p:extLst>
      <p:ext uri="{BB962C8B-B14F-4D97-AF65-F5344CB8AC3E}">
        <p14:creationId xmlns:p14="http://schemas.microsoft.com/office/powerpoint/2010/main" val="1180778569"/>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99</a:t>
            </a:fld>
            <a:endParaRPr lang="en-US"/>
          </a:p>
        </p:txBody>
      </p:sp>
    </p:spTree>
    <p:extLst>
      <p:ext uri="{BB962C8B-B14F-4D97-AF65-F5344CB8AC3E}">
        <p14:creationId xmlns:p14="http://schemas.microsoft.com/office/powerpoint/2010/main" val="171794401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05-Apr-16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05-Apr-16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05-Apr-16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05-Apr-16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05-Apr-16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05-Apr-16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05-Apr-16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05-Apr-16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05-Apr-16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05-Apr-16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05-Apr-16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05-Apr-16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pic>
        <p:nvPicPr>
          <p:cNvPr id="1026" name="Picture 2" descr="C:\Users\HP\Downloads\Arrow Blocks WB+LB Final 80 Percent (1).jpg"/>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100.xml"/><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101.xml"/><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2.xml"/><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103.xml"/><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104.xml"/><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105.xml"/><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2" Type="http://schemas.openxmlformats.org/officeDocument/2006/relationships/notesSlide" Target="../notesSlides/notesSlide106.xml"/><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2" Type="http://schemas.openxmlformats.org/officeDocument/2006/relationships/notesSlide" Target="../notesSlides/notesSlide107.xml"/><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2" Type="http://schemas.openxmlformats.org/officeDocument/2006/relationships/notesSlide" Target="../notesSlides/notesSlide108.xml"/><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2" Type="http://schemas.openxmlformats.org/officeDocument/2006/relationships/notesSlide" Target="../notesSlides/notesSlide10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2" Type="http://schemas.openxmlformats.org/officeDocument/2006/relationships/notesSlide" Target="../notesSlides/notesSlide110.xml"/><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2" Type="http://schemas.openxmlformats.org/officeDocument/2006/relationships/notesSlide" Target="../notesSlides/notesSlide111.xml"/><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2" Type="http://schemas.openxmlformats.org/officeDocument/2006/relationships/notesSlide" Target="../notesSlides/notesSlide112.xml"/><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2" Type="http://schemas.openxmlformats.org/officeDocument/2006/relationships/notesSlide" Target="../notesSlides/notesSlide113.xml"/><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2" Type="http://schemas.openxmlformats.org/officeDocument/2006/relationships/notesSlide" Target="../notesSlides/notesSlide114.xml"/><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5.xml"/><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2" Type="http://schemas.openxmlformats.org/officeDocument/2006/relationships/notesSlide" Target="../notesSlides/notesSlide116.xml"/><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2" Type="http://schemas.openxmlformats.org/officeDocument/2006/relationships/notesSlide" Target="../notesSlides/notesSlide117.xml"/><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2" Type="http://schemas.openxmlformats.org/officeDocument/2006/relationships/notesSlide" Target="../notesSlides/notesSlide118.xml"/><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2" Type="http://schemas.openxmlformats.org/officeDocument/2006/relationships/notesSlide" Target="../notesSlides/notesSlide11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2" Type="http://schemas.openxmlformats.org/officeDocument/2006/relationships/notesSlide" Target="../notesSlides/notesSlide120.xml"/><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2" Type="http://schemas.openxmlformats.org/officeDocument/2006/relationships/notesSlide" Target="../notesSlides/notesSlide121.xml"/><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2" Type="http://schemas.openxmlformats.org/officeDocument/2006/relationships/notesSlide" Target="../notesSlides/notesSlide122.xml"/><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2" Type="http://schemas.openxmlformats.org/officeDocument/2006/relationships/notesSlide" Target="../notesSlides/notesSlide123.xml"/><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2" Type="http://schemas.openxmlformats.org/officeDocument/2006/relationships/notesSlide" Target="../notesSlides/notesSlide124.xml"/><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2" Type="http://schemas.openxmlformats.org/officeDocument/2006/relationships/notesSlide" Target="../notesSlides/notesSlide125.xml"/><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2" Type="http://schemas.openxmlformats.org/officeDocument/2006/relationships/notesSlide" Target="../notesSlides/notesSlide126.xml"/><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2" Type="http://schemas.openxmlformats.org/officeDocument/2006/relationships/notesSlide" Target="../notesSlides/notesSlide127.xml"/><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2" Type="http://schemas.openxmlformats.org/officeDocument/2006/relationships/notesSlide" Target="../notesSlides/notesSlide128.xml"/><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2" Type="http://schemas.openxmlformats.org/officeDocument/2006/relationships/notesSlide" Target="../notesSlides/notesSlide129.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30.xml"/><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2" Type="http://schemas.openxmlformats.org/officeDocument/2006/relationships/notesSlide" Target="../notesSlides/notesSlide131.xml"/><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2" Type="http://schemas.openxmlformats.org/officeDocument/2006/relationships/notesSlide" Target="../notesSlides/notesSlide132.xml"/><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2" Type="http://schemas.openxmlformats.org/officeDocument/2006/relationships/notesSlide" Target="../notesSlides/notesSlide133.xml"/><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2" Type="http://schemas.openxmlformats.org/officeDocument/2006/relationships/notesSlide" Target="../notesSlides/notesSlide134.xml"/><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2" Type="http://schemas.openxmlformats.org/officeDocument/2006/relationships/notesSlide" Target="../notesSlides/notesSlide135.xml"/><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2" Type="http://schemas.openxmlformats.org/officeDocument/2006/relationships/notesSlide" Target="../notesSlides/notesSlide136.xml"/><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2" Type="http://schemas.openxmlformats.org/officeDocument/2006/relationships/notesSlide" Target="../notesSlides/notesSlide137.xml"/><Relationship Id="rId1" Type="http://schemas.openxmlformats.org/officeDocument/2006/relationships/slideLayout" Target="../slideLayouts/slideLayout2.xml"/></Relationships>
</file>

<file path=ppt/slides/_rels/slide138.xml.rels><?xml version="1.0" encoding="UTF-8" standalone="yes"?>
<Relationships xmlns="http://schemas.openxmlformats.org/package/2006/relationships"><Relationship Id="rId2" Type="http://schemas.openxmlformats.org/officeDocument/2006/relationships/notesSlide" Target="../notesSlides/notesSlide138.xml"/><Relationship Id="rId1" Type="http://schemas.openxmlformats.org/officeDocument/2006/relationships/slideLayout" Target="../slideLayouts/slideLayout2.xml"/></Relationships>
</file>

<file path=ppt/slides/_rels/slide139.xml.rels><?xml version="1.0" encoding="UTF-8" standalone="yes"?>
<Relationships xmlns="http://schemas.openxmlformats.org/package/2006/relationships"><Relationship Id="rId2" Type="http://schemas.openxmlformats.org/officeDocument/2006/relationships/notesSlide" Target="../notesSlides/notesSlide139.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40.xml.rels><?xml version="1.0" encoding="UTF-8" standalone="yes"?>
<Relationships xmlns="http://schemas.openxmlformats.org/package/2006/relationships"><Relationship Id="rId2" Type="http://schemas.openxmlformats.org/officeDocument/2006/relationships/notesSlide" Target="../notesSlides/notesSlide140.xml"/><Relationship Id="rId1" Type="http://schemas.openxmlformats.org/officeDocument/2006/relationships/slideLayout" Target="../slideLayouts/slideLayout2.xml"/></Relationships>
</file>

<file path=ppt/slides/_rels/slide141.xml.rels><?xml version="1.0" encoding="UTF-8" standalone="yes"?>
<Relationships xmlns="http://schemas.openxmlformats.org/package/2006/relationships"><Relationship Id="rId2" Type="http://schemas.openxmlformats.org/officeDocument/2006/relationships/notesSlide" Target="../notesSlides/notesSlide141.xml"/><Relationship Id="rId1" Type="http://schemas.openxmlformats.org/officeDocument/2006/relationships/slideLayout" Target="../slideLayouts/slideLayout2.xml"/></Relationships>
</file>

<file path=ppt/slides/_rels/slide14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42.xml"/><Relationship Id="rId1" Type="http://schemas.openxmlformats.org/officeDocument/2006/relationships/slideLayout" Target="../slideLayouts/slideLayout2.xml"/></Relationships>
</file>

<file path=ppt/slides/_rels/slide143.xml.rels><?xml version="1.0" encoding="UTF-8" standalone="yes"?>
<Relationships xmlns="http://schemas.openxmlformats.org/package/2006/relationships"><Relationship Id="rId2" Type="http://schemas.openxmlformats.org/officeDocument/2006/relationships/notesSlide" Target="../notesSlides/notesSlide143.xml"/><Relationship Id="rId1" Type="http://schemas.openxmlformats.org/officeDocument/2006/relationships/slideLayout" Target="../slideLayouts/slideLayout2.xml"/></Relationships>
</file>

<file path=ppt/slides/_rels/slide144.xml.rels><?xml version="1.0" encoding="UTF-8" standalone="yes"?>
<Relationships xmlns="http://schemas.openxmlformats.org/package/2006/relationships"><Relationship Id="rId2" Type="http://schemas.openxmlformats.org/officeDocument/2006/relationships/notesSlide" Target="../notesSlides/notesSlide144.xml"/><Relationship Id="rId1" Type="http://schemas.openxmlformats.org/officeDocument/2006/relationships/slideLayout" Target="../slideLayouts/slideLayout2.xml"/></Relationships>
</file>

<file path=ppt/slides/_rels/slide145.xml.rels><?xml version="1.0" encoding="UTF-8" standalone="yes"?>
<Relationships xmlns="http://schemas.openxmlformats.org/package/2006/relationships"><Relationship Id="rId2" Type="http://schemas.openxmlformats.org/officeDocument/2006/relationships/notesSlide" Target="../notesSlides/notesSlide145.xml"/><Relationship Id="rId1" Type="http://schemas.openxmlformats.org/officeDocument/2006/relationships/slideLayout" Target="../slideLayouts/slideLayout2.xml"/></Relationships>
</file>

<file path=ppt/slides/_rels/slide146.xml.rels><?xml version="1.0" encoding="UTF-8" standalone="yes"?>
<Relationships xmlns="http://schemas.openxmlformats.org/package/2006/relationships"><Relationship Id="rId2" Type="http://schemas.openxmlformats.org/officeDocument/2006/relationships/notesSlide" Target="../notesSlides/notesSlide146.xml"/><Relationship Id="rId1" Type="http://schemas.openxmlformats.org/officeDocument/2006/relationships/slideLayout" Target="../slideLayouts/slideLayout2.xml"/></Relationships>
</file>

<file path=ppt/slides/_rels/slide147.xml.rels><?xml version="1.0" encoding="UTF-8" standalone="yes"?>
<Relationships xmlns="http://schemas.openxmlformats.org/package/2006/relationships"><Relationship Id="rId2" Type="http://schemas.openxmlformats.org/officeDocument/2006/relationships/notesSlide" Target="../notesSlides/notesSlide147.xml"/><Relationship Id="rId1" Type="http://schemas.openxmlformats.org/officeDocument/2006/relationships/slideLayout" Target="../slideLayouts/slideLayout2.xml"/></Relationships>
</file>

<file path=ppt/slides/_rels/slide148.xml.rels><?xml version="1.0" encoding="UTF-8" standalone="yes"?>
<Relationships xmlns="http://schemas.openxmlformats.org/package/2006/relationships"><Relationship Id="rId2" Type="http://schemas.openxmlformats.org/officeDocument/2006/relationships/notesSlide" Target="../notesSlides/notesSlide148.xml"/><Relationship Id="rId1" Type="http://schemas.openxmlformats.org/officeDocument/2006/relationships/slideLayout" Target="../slideLayouts/slideLayout2.xml"/></Relationships>
</file>

<file path=ppt/slides/_rels/slide149.xml.rels><?xml version="1.0" encoding="UTF-8" standalone="yes"?>
<Relationships xmlns="http://schemas.openxmlformats.org/package/2006/relationships"><Relationship Id="rId2" Type="http://schemas.openxmlformats.org/officeDocument/2006/relationships/notesSlide" Target="../notesSlides/notesSlide149.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5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50.xml"/><Relationship Id="rId1" Type="http://schemas.openxmlformats.org/officeDocument/2006/relationships/slideLayout" Target="../slideLayouts/slideLayout2.xml"/></Relationships>
</file>

<file path=ppt/slides/_rels/slide151.xml.rels><?xml version="1.0" encoding="UTF-8" standalone="yes"?>
<Relationships xmlns="http://schemas.openxmlformats.org/package/2006/relationships"><Relationship Id="rId2" Type="http://schemas.openxmlformats.org/officeDocument/2006/relationships/notesSlide" Target="../notesSlides/notesSlide151.xml"/><Relationship Id="rId1" Type="http://schemas.openxmlformats.org/officeDocument/2006/relationships/slideLayout" Target="../slideLayouts/slideLayout2.xml"/></Relationships>
</file>

<file path=ppt/slides/_rels/slide152.xml.rels><?xml version="1.0" encoding="UTF-8" standalone="yes"?>
<Relationships xmlns="http://schemas.openxmlformats.org/package/2006/relationships"><Relationship Id="rId2" Type="http://schemas.openxmlformats.org/officeDocument/2006/relationships/notesSlide" Target="../notesSlides/notesSlide152.xml"/><Relationship Id="rId1" Type="http://schemas.openxmlformats.org/officeDocument/2006/relationships/slideLayout" Target="../slideLayouts/slideLayout2.xml"/></Relationships>
</file>

<file path=ppt/slides/_rels/slide153.xml.rels><?xml version="1.0" encoding="UTF-8" standalone="yes"?>
<Relationships xmlns="http://schemas.openxmlformats.org/package/2006/relationships"><Relationship Id="rId2" Type="http://schemas.openxmlformats.org/officeDocument/2006/relationships/notesSlide" Target="../notesSlides/notesSlide153.xml"/><Relationship Id="rId1" Type="http://schemas.openxmlformats.org/officeDocument/2006/relationships/slideLayout" Target="../slideLayouts/slideLayout2.xml"/></Relationships>
</file>

<file path=ppt/slides/_rels/slide154.xml.rels><?xml version="1.0" encoding="UTF-8" standalone="yes"?>
<Relationships xmlns="http://schemas.openxmlformats.org/package/2006/relationships"><Relationship Id="rId2" Type="http://schemas.openxmlformats.org/officeDocument/2006/relationships/notesSlide" Target="../notesSlides/notesSlide154.xml"/><Relationship Id="rId1" Type="http://schemas.openxmlformats.org/officeDocument/2006/relationships/slideLayout" Target="../slideLayouts/slideLayout2.xml"/></Relationships>
</file>

<file path=ppt/slides/_rels/slide155.xml.rels><?xml version="1.0" encoding="UTF-8" standalone="yes"?>
<Relationships xmlns="http://schemas.openxmlformats.org/package/2006/relationships"><Relationship Id="rId2" Type="http://schemas.openxmlformats.org/officeDocument/2006/relationships/notesSlide" Target="../notesSlides/notesSlide155.xml"/><Relationship Id="rId1" Type="http://schemas.openxmlformats.org/officeDocument/2006/relationships/slideLayout" Target="../slideLayouts/slideLayout2.xml"/></Relationships>
</file>

<file path=ppt/slides/_rels/slide156.xml.rels><?xml version="1.0" encoding="UTF-8" standalone="yes"?>
<Relationships xmlns="http://schemas.openxmlformats.org/package/2006/relationships"><Relationship Id="rId2" Type="http://schemas.openxmlformats.org/officeDocument/2006/relationships/notesSlide" Target="../notesSlides/notesSlide156.xml"/><Relationship Id="rId1" Type="http://schemas.openxmlformats.org/officeDocument/2006/relationships/slideLayout" Target="../slideLayouts/slideLayout2.xml"/></Relationships>
</file>

<file path=ppt/slides/_rels/slide157.xml.rels><?xml version="1.0" encoding="UTF-8" standalone="yes"?>
<Relationships xmlns="http://schemas.openxmlformats.org/package/2006/relationships"><Relationship Id="rId2" Type="http://schemas.openxmlformats.org/officeDocument/2006/relationships/notesSlide" Target="../notesSlides/notesSlide157.xml"/><Relationship Id="rId1" Type="http://schemas.openxmlformats.org/officeDocument/2006/relationships/slideLayout" Target="../slideLayouts/slideLayout2.xml"/></Relationships>
</file>

<file path=ppt/slides/_rels/slide158.xml.rels><?xml version="1.0" encoding="UTF-8" standalone="yes"?>
<Relationships xmlns="http://schemas.openxmlformats.org/package/2006/relationships"><Relationship Id="rId2" Type="http://schemas.openxmlformats.org/officeDocument/2006/relationships/notesSlide" Target="../notesSlides/notesSlide158.xml"/><Relationship Id="rId1" Type="http://schemas.openxmlformats.org/officeDocument/2006/relationships/slideLayout" Target="../slideLayouts/slideLayout2.xml"/></Relationships>
</file>

<file path=ppt/slides/_rels/slide159.xml.rels><?xml version="1.0" encoding="UTF-8" standalone="yes"?>
<Relationships xmlns="http://schemas.openxmlformats.org/package/2006/relationships"><Relationship Id="rId2" Type="http://schemas.openxmlformats.org/officeDocument/2006/relationships/notesSlide" Target="../notesSlides/notesSlide159.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60.xml.rels><?xml version="1.0" encoding="UTF-8" standalone="yes"?>
<Relationships xmlns="http://schemas.openxmlformats.org/package/2006/relationships"><Relationship Id="rId2" Type="http://schemas.openxmlformats.org/officeDocument/2006/relationships/notesSlide" Target="../notesSlides/notesSlide160.xml"/><Relationship Id="rId1" Type="http://schemas.openxmlformats.org/officeDocument/2006/relationships/slideLayout" Target="../slideLayouts/slideLayout2.xml"/></Relationships>
</file>

<file path=ppt/slides/_rels/slide161.xml.rels><?xml version="1.0" encoding="UTF-8" standalone="yes"?>
<Relationships xmlns="http://schemas.openxmlformats.org/package/2006/relationships"><Relationship Id="rId2" Type="http://schemas.openxmlformats.org/officeDocument/2006/relationships/notesSlide" Target="../notesSlides/notesSlide161.xml"/><Relationship Id="rId1" Type="http://schemas.openxmlformats.org/officeDocument/2006/relationships/slideLayout" Target="../slideLayouts/slideLayout2.xml"/></Relationships>
</file>

<file path=ppt/slides/_rels/slide16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62.xml"/><Relationship Id="rId1" Type="http://schemas.openxmlformats.org/officeDocument/2006/relationships/slideLayout" Target="../slideLayouts/slideLayout2.xml"/></Relationships>
</file>

<file path=ppt/slides/_rels/slide163.xml.rels><?xml version="1.0" encoding="UTF-8" standalone="yes"?>
<Relationships xmlns="http://schemas.openxmlformats.org/package/2006/relationships"><Relationship Id="rId2" Type="http://schemas.openxmlformats.org/officeDocument/2006/relationships/notesSlide" Target="../notesSlides/notesSlide163.xml"/><Relationship Id="rId1" Type="http://schemas.openxmlformats.org/officeDocument/2006/relationships/slideLayout" Target="../slideLayouts/slideLayout2.xml"/></Relationships>
</file>

<file path=ppt/slides/_rels/slide164.xml.rels><?xml version="1.0" encoding="UTF-8" standalone="yes"?>
<Relationships xmlns="http://schemas.openxmlformats.org/package/2006/relationships"><Relationship Id="rId2" Type="http://schemas.openxmlformats.org/officeDocument/2006/relationships/notesSlide" Target="../notesSlides/notesSlide164.xml"/><Relationship Id="rId1" Type="http://schemas.openxmlformats.org/officeDocument/2006/relationships/slideLayout" Target="../slideLayouts/slideLayout2.xml"/></Relationships>
</file>

<file path=ppt/slides/_rels/slide165.xml.rels><?xml version="1.0" encoding="UTF-8" standalone="yes"?>
<Relationships xmlns="http://schemas.openxmlformats.org/package/2006/relationships"><Relationship Id="rId2" Type="http://schemas.openxmlformats.org/officeDocument/2006/relationships/notesSlide" Target="../notesSlides/notesSlide165.xml"/><Relationship Id="rId1" Type="http://schemas.openxmlformats.org/officeDocument/2006/relationships/slideLayout" Target="../slideLayouts/slideLayout2.xml"/></Relationships>
</file>

<file path=ppt/slides/_rels/slide166.xml.rels><?xml version="1.0" encoding="UTF-8" standalone="yes"?>
<Relationships xmlns="http://schemas.openxmlformats.org/package/2006/relationships"><Relationship Id="rId2" Type="http://schemas.openxmlformats.org/officeDocument/2006/relationships/notesSlide" Target="../notesSlides/notesSlide166.xml"/><Relationship Id="rId1" Type="http://schemas.openxmlformats.org/officeDocument/2006/relationships/slideLayout" Target="../slideLayouts/slideLayout2.xml"/></Relationships>
</file>

<file path=ppt/slides/_rels/slide167.xml.rels><?xml version="1.0" encoding="UTF-8" standalone="yes"?>
<Relationships xmlns="http://schemas.openxmlformats.org/package/2006/relationships"><Relationship Id="rId2" Type="http://schemas.openxmlformats.org/officeDocument/2006/relationships/notesSlide" Target="../notesSlides/notesSlide167.xml"/><Relationship Id="rId1" Type="http://schemas.openxmlformats.org/officeDocument/2006/relationships/slideLayout" Target="../slideLayouts/slideLayout2.xml"/></Relationships>
</file>

<file path=ppt/slides/_rels/slide168.xml.rels><?xml version="1.0" encoding="UTF-8" standalone="yes"?>
<Relationships xmlns="http://schemas.openxmlformats.org/package/2006/relationships"><Relationship Id="rId2" Type="http://schemas.openxmlformats.org/officeDocument/2006/relationships/notesSlide" Target="../notesSlides/notesSlide168.xml"/><Relationship Id="rId1" Type="http://schemas.openxmlformats.org/officeDocument/2006/relationships/slideLayout" Target="../slideLayouts/slideLayout2.xml"/></Relationships>
</file>

<file path=ppt/slides/_rels/slide169.xml.rels><?xml version="1.0" encoding="UTF-8" standalone="yes"?>
<Relationships xmlns="http://schemas.openxmlformats.org/package/2006/relationships"><Relationship Id="rId2" Type="http://schemas.openxmlformats.org/officeDocument/2006/relationships/notesSlide" Target="../notesSlides/notesSlide169.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70.xml.rels><?xml version="1.0" encoding="UTF-8" standalone="yes"?>
<Relationships xmlns="http://schemas.openxmlformats.org/package/2006/relationships"><Relationship Id="rId2" Type="http://schemas.openxmlformats.org/officeDocument/2006/relationships/notesSlide" Target="../notesSlides/notesSlide170.xml"/><Relationship Id="rId1" Type="http://schemas.openxmlformats.org/officeDocument/2006/relationships/slideLayout" Target="../slideLayouts/slideLayout2.xml"/></Relationships>
</file>

<file path=ppt/slides/_rels/slide171.xml.rels><?xml version="1.0" encoding="UTF-8" standalone="yes"?>
<Relationships xmlns="http://schemas.openxmlformats.org/package/2006/relationships"><Relationship Id="rId2" Type="http://schemas.openxmlformats.org/officeDocument/2006/relationships/notesSlide" Target="../notesSlides/notesSlide171.xml"/><Relationship Id="rId1" Type="http://schemas.openxmlformats.org/officeDocument/2006/relationships/slideLayout" Target="../slideLayouts/slideLayout2.xml"/></Relationships>
</file>

<file path=ppt/slides/_rels/slide172.xml.rels><?xml version="1.0" encoding="UTF-8" standalone="yes"?>
<Relationships xmlns="http://schemas.openxmlformats.org/package/2006/relationships"><Relationship Id="rId2" Type="http://schemas.openxmlformats.org/officeDocument/2006/relationships/notesSlide" Target="../notesSlides/notesSlide172.xml"/><Relationship Id="rId1" Type="http://schemas.openxmlformats.org/officeDocument/2006/relationships/slideLayout" Target="../slideLayouts/slideLayout2.xml"/></Relationships>
</file>

<file path=ppt/slides/_rels/slide173.xml.rels><?xml version="1.0" encoding="UTF-8" standalone="yes"?>
<Relationships xmlns="http://schemas.openxmlformats.org/package/2006/relationships"><Relationship Id="rId2" Type="http://schemas.openxmlformats.org/officeDocument/2006/relationships/notesSlide" Target="../notesSlides/notesSlide173.xml"/><Relationship Id="rId1" Type="http://schemas.openxmlformats.org/officeDocument/2006/relationships/slideLayout" Target="../slideLayouts/slideLayout2.xml"/></Relationships>
</file>

<file path=ppt/slides/_rels/slide174.xml.rels><?xml version="1.0" encoding="UTF-8" standalone="yes"?>
<Relationships xmlns="http://schemas.openxmlformats.org/package/2006/relationships"><Relationship Id="rId2" Type="http://schemas.openxmlformats.org/officeDocument/2006/relationships/notesSlide" Target="../notesSlides/notesSlide174.xml"/><Relationship Id="rId1" Type="http://schemas.openxmlformats.org/officeDocument/2006/relationships/slideLayout" Target="../slideLayouts/slideLayout2.xml"/></Relationships>
</file>

<file path=ppt/slides/_rels/slide175.xml.rels><?xml version="1.0" encoding="UTF-8" standalone="yes"?>
<Relationships xmlns="http://schemas.openxmlformats.org/package/2006/relationships"><Relationship Id="rId2" Type="http://schemas.openxmlformats.org/officeDocument/2006/relationships/notesSlide" Target="../notesSlides/notesSlide175.xml"/><Relationship Id="rId1" Type="http://schemas.openxmlformats.org/officeDocument/2006/relationships/slideLayout" Target="../slideLayouts/slideLayout2.xml"/></Relationships>
</file>

<file path=ppt/slides/_rels/slide17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76.xml"/><Relationship Id="rId1" Type="http://schemas.openxmlformats.org/officeDocument/2006/relationships/slideLayout" Target="../slideLayouts/slideLayout2.xml"/></Relationships>
</file>

<file path=ppt/slides/_rels/slide177.xml.rels><?xml version="1.0" encoding="UTF-8" standalone="yes"?>
<Relationships xmlns="http://schemas.openxmlformats.org/package/2006/relationships"><Relationship Id="rId2" Type="http://schemas.openxmlformats.org/officeDocument/2006/relationships/notesSlide" Target="../notesSlides/notesSlide177.xml"/><Relationship Id="rId1" Type="http://schemas.openxmlformats.org/officeDocument/2006/relationships/slideLayout" Target="../slideLayouts/slideLayout2.xml"/></Relationships>
</file>

<file path=ppt/slides/_rels/slide178.xml.rels><?xml version="1.0" encoding="UTF-8" standalone="yes"?>
<Relationships xmlns="http://schemas.openxmlformats.org/package/2006/relationships"><Relationship Id="rId2" Type="http://schemas.openxmlformats.org/officeDocument/2006/relationships/notesSlide" Target="../notesSlides/notesSlide178.xml"/><Relationship Id="rId1" Type="http://schemas.openxmlformats.org/officeDocument/2006/relationships/slideLayout" Target="../slideLayouts/slideLayout2.xml"/></Relationships>
</file>

<file path=ppt/slides/_rels/slide179.xml.rels><?xml version="1.0" encoding="UTF-8" standalone="yes"?>
<Relationships xmlns="http://schemas.openxmlformats.org/package/2006/relationships"><Relationship Id="rId2" Type="http://schemas.openxmlformats.org/officeDocument/2006/relationships/notesSlide" Target="../notesSlides/notesSlide179.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80.xml.rels><?xml version="1.0" encoding="UTF-8" standalone="yes"?>
<Relationships xmlns="http://schemas.openxmlformats.org/package/2006/relationships"><Relationship Id="rId2" Type="http://schemas.openxmlformats.org/officeDocument/2006/relationships/notesSlide" Target="../notesSlides/notesSlide180.xml"/><Relationship Id="rId1" Type="http://schemas.openxmlformats.org/officeDocument/2006/relationships/slideLayout" Target="../slideLayouts/slideLayout2.xml"/></Relationships>
</file>

<file path=ppt/slides/_rels/slide181.xml.rels><?xml version="1.0" encoding="UTF-8" standalone="yes"?>
<Relationships xmlns="http://schemas.openxmlformats.org/package/2006/relationships"><Relationship Id="rId2" Type="http://schemas.openxmlformats.org/officeDocument/2006/relationships/notesSlide" Target="../notesSlides/notesSlide181.xml"/><Relationship Id="rId1" Type="http://schemas.openxmlformats.org/officeDocument/2006/relationships/slideLayout" Target="../slideLayouts/slideLayout2.xml"/></Relationships>
</file>

<file path=ppt/slides/_rels/slide182.xml.rels><?xml version="1.0" encoding="UTF-8" standalone="yes"?>
<Relationships xmlns="http://schemas.openxmlformats.org/package/2006/relationships"><Relationship Id="rId2" Type="http://schemas.openxmlformats.org/officeDocument/2006/relationships/notesSlide" Target="../notesSlides/notesSlide182.xml"/><Relationship Id="rId1" Type="http://schemas.openxmlformats.org/officeDocument/2006/relationships/slideLayout" Target="../slideLayouts/slideLayout2.xml"/></Relationships>
</file>

<file path=ppt/slides/_rels/slide183.xml.rels><?xml version="1.0" encoding="UTF-8" standalone="yes"?>
<Relationships xmlns="http://schemas.openxmlformats.org/package/2006/relationships"><Relationship Id="rId2" Type="http://schemas.openxmlformats.org/officeDocument/2006/relationships/notesSlide" Target="../notesSlides/notesSlide183.xml"/><Relationship Id="rId1" Type="http://schemas.openxmlformats.org/officeDocument/2006/relationships/slideLayout" Target="../slideLayouts/slideLayout2.xml"/></Relationships>
</file>

<file path=ppt/slides/_rels/slide18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84.xml"/><Relationship Id="rId1" Type="http://schemas.openxmlformats.org/officeDocument/2006/relationships/slideLayout" Target="../slideLayouts/slideLayout2.xml"/></Relationships>
</file>

<file path=ppt/slides/_rels/slide185.xml.rels><?xml version="1.0" encoding="UTF-8" standalone="yes"?>
<Relationships xmlns="http://schemas.openxmlformats.org/package/2006/relationships"><Relationship Id="rId2" Type="http://schemas.openxmlformats.org/officeDocument/2006/relationships/notesSlide" Target="../notesSlides/notesSlide185.xml"/><Relationship Id="rId1" Type="http://schemas.openxmlformats.org/officeDocument/2006/relationships/slideLayout" Target="../slideLayouts/slideLayout2.xml"/></Relationships>
</file>

<file path=ppt/slides/_rels/slide186.xml.rels><?xml version="1.0" encoding="UTF-8" standalone="yes"?>
<Relationships xmlns="http://schemas.openxmlformats.org/package/2006/relationships"><Relationship Id="rId2" Type="http://schemas.openxmlformats.org/officeDocument/2006/relationships/notesSlide" Target="../notesSlides/notesSlide186.xml"/><Relationship Id="rId1" Type="http://schemas.openxmlformats.org/officeDocument/2006/relationships/slideLayout" Target="../slideLayouts/slideLayout2.xml"/></Relationships>
</file>

<file path=ppt/slides/_rels/slide187.xml.rels><?xml version="1.0" encoding="UTF-8" standalone="yes"?>
<Relationships xmlns="http://schemas.openxmlformats.org/package/2006/relationships"><Relationship Id="rId2" Type="http://schemas.openxmlformats.org/officeDocument/2006/relationships/notesSlide" Target="../notesSlides/notesSlide187.xml"/><Relationship Id="rId1" Type="http://schemas.openxmlformats.org/officeDocument/2006/relationships/slideLayout" Target="../slideLayouts/slideLayout2.xml"/></Relationships>
</file>

<file path=ppt/slides/_rels/slide188.xml.rels><?xml version="1.0" encoding="UTF-8" standalone="yes"?>
<Relationships xmlns="http://schemas.openxmlformats.org/package/2006/relationships"><Relationship Id="rId2" Type="http://schemas.openxmlformats.org/officeDocument/2006/relationships/notesSlide" Target="../notesSlides/notesSlide188.xml"/><Relationship Id="rId1" Type="http://schemas.openxmlformats.org/officeDocument/2006/relationships/slideLayout" Target="../slideLayouts/slideLayout2.xml"/></Relationships>
</file>

<file path=ppt/slides/_rels/slide189.xml.rels><?xml version="1.0" encoding="UTF-8" standalone="yes"?>
<Relationships xmlns="http://schemas.openxmlformats.org/package/2006/relationships"><Relationship Id="rId2" Type="http://schemas.openxmlformats.org/officeDocument/2006/relationships/notesSlide" Target="../notesSlides/notesSlide189.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190.xml.rels><?xml version="1.0" encoding="UTF-8" standalone="yes"?>
<Relationships xmlns="http://schemas.openxmlformats.org/package/2006/relationships"><Relationship Id="rId2" Type="http://schemas.openxmlformats.org/officeDocument/2006/relationships/notesSlide" Target="../notesSlides/notesSlide190.xml"/><Relationship Id="rId1" Type="http://schemas.openxmlformats.org/officeDocument/2006/relationships/slideLayout" Target="../slideLayouts/slideLayout2.xml"/></Relationships>
</file>

<file path=ppt/slides/_rels/slide191.xml.rels><?xml version="1.0" encoding="UTF-8" standalone="yes"?>
<Relationships xmlns="http://schemas.openxmlformats.org/package/2006/relationships"><Relationship Id="rId2" Type="http://schemas.openxmlformats.org/officeDocument/2006/relationships/notesSlide" Target="../notesSlides/notesSlide191.xml"/><Relationship Id="rId1" Type="http://schemas.openxmlformats.org/officeDocument/2006/relationships/slideLayout" Target="../slideLayouts/slideLayout2.xml"/></Relationships>
</file>

<file path=ppt/slides/_rels/slide192.xml.rels><?xml version="1.0" encoding="UTF-8" standalone="yes"?>
<Relationships xmlns="http://schemas.openxmlformats.org/package/2006/relationships"><Relationship Id="rId2" Type="http://schemas.openxmlformats.org/officeDocument/2006/relationships/notesSlide" Target="../notesSlides/notesSlide192.xml"/><Relationship Id="rId1" Type="http://schemas.openxmlformats.org/officeDocument/2006/relationships/slideLayout" Target="../slideLayouts/slideLayout2.xml"/></Relationships>
</file>

<file path=ppt/slides/_rels/slide19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93.xml"/><Relationship Id="rId1" Type="http://schemas.openxmlformats.org/officeDocument/2006/relationships/slideLayout" Target="../slideLayouts/slideLayout2.xml"/></Relationships>
</file>

<file path=ppt/slides/_rels/slide194.xml.rels><?xml version="1.0" encoding="UTF-8" standalone="yes"?>
<Relationships xmlns="http://schemas.openxmlformats.org/package/2006/relationships"><Relationship Id="rId2" Type="http://schemas.openxmlformats.org/officeDocument/2006/relationships/notesSlide" Target="../notesSlides/notesSlide194.xml"/><Relationship Id="rId1" Type="http://schemas.openxmlformats.org/officeDocument/2006/relationships/slideLayout" Target="../slideLayouts/slideLayout2.xml"/></Relationships>
</file>

<file path=ppt/slides/_rels/slide195.xml.rels><?xml version="1.0" encoding="UTF-8" standalone="yes"?>
<Relationships xmlns="http://schemas.openxmlformats.org/package/2006/relationships"><Relationship Id="rId2" Type="http://schemas.openxmlformats.org/officeDocument/2006/relationships/notesSlide" Target="../notesSlides/notesSlide195.xml"/><Relationship Id="rId1" Type="http://schemas.openxmlformats.org/officeDocument/2006/relationships/slideLayout" Target="../slideLayouts/slideLayout2.xml"/></Relationships>
</file>

<file path=ppt/slides/_rels/slide196.xml.rels><?xml version="1.0" encoding="UTF-8" standalone="yes"?>
<Relationships xmlns="http://schemas.openxmlformats.org/package/2006/relationships"><Relationship Id="rId2" Type="http://schemas.openxmlformats.org/officeDocument/2006/relationships/notesSlide" Target="../notesSlides/notesSlide196.xml"/><Relationship Id="rId1" Type="http://schemas.openxmlformats.org/officeDocument/2006/relationships/slideLayout" Target="../slideLayouts/slideLayout2.xml"/></Relationships>
</file>

<file path=ppt/slides/_rels/slide197.xml.rels><?xml version="1.0" encoding="UTF-8" standalone="yes"?>
<Relationships xmlns="http://schemas.openxmlformats.org/package/2006/relationships"><Relationship Id="rId2" Type="http://schemas.openxmlformats.org/officeDocument/2006/relationships/notesSlide" Target="../notesSlides/notesSlide197.xml"/><Relationship Id="rId1" Type="http://schemas.openxmlformats.org/officeDocument/2006/relationships/slideLayout" Target="../slideLayouts/slideLayout2.xml"/></Relationships>
</file>

<file path=ppt/slides/_rels/slide198.xml.rels><?xml version="1.0" encoding="UTF-8" standalone="yes"?>
<Relationships xmlns="http://schemas.openxmlformats.org/package/2006/relationships"><Relationship Id="rId2" Type="http://schemas.openxmlformats.org/officeDocument/2006/relationships/notesSlide" Target="../notesSlides/notesSlide198.xml"/><Relationship Id="rId1" Type="http://schemas.openxmlformats.org/officeDocument/2006/relationships/slideLayout" Target="../slideLayouts/slideLayout2.xml"/></Relationships>
</file>

<file path=ppt/slides/_rels/slide199.xml.rels><?xml version="1.0" encoding="UTF-8" standalone="yes"?>
<Relationships xmlns="http://schemas.openxmlformats.org/package/2006/relationships"><Relationship Id="rId2" Type="http://schemas.openxmlformats.org/officeDocument/2006/relationships/notesSlide" Target="../notesSlides/notesSlide19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00.xml.rels><?xml version="1.0" encoding="UTF-8" standalone="yes"?>
<Relationships xmlns="http://schemas.openxmlformats.org/package/2006/relationships"><Relationship Id="rId2" Type="http://schemas.openxmlformats.org/officeDocument/2006/relationships/notesSlide" Target="../notesSlides/notesSlide200.xml"/><Relationship Id="rId1" Type="http://schemas.openxmlformats.org/officeDocument/2006/relationships/slideLayout" Target="../slideLayouts/slideLayout2.xml"/></Relationships>
</file>

<file path=ppt/slides/_rels/slide201.xml.rels><?xml version="1.0" encoding="UTF-8" standalone="yes"?>
<Relationships xmlns="http://schemas.openxmlformats.org/package/2006/relationships"><Relationship Id="rId2" Type="http://schemas.openxmlformats.org/officeDocument/2006/relationships/notesSlide" Target="../notesSlides/notesSlide201.xml"/><Relationship Id="rId1" Type="http://schemas.openxmlformats.org/officeDocument/2006/relationships/slideLayout" Target="../slideLayouts/slideLayout2.xml"/></Relationships>
</file>

<file path=ppt/slides/_rels/slide202.xml.rels><?xml version="1.0" encoding="UTF-8" standalone="yes"?>
<Relationships xmlns="http://schemas.openxmlformats.org/package/2006/relationships"><Relationship Id="rId2" Type="http://schemas.openxmlformats.org/officeDocument/2006/relationships/notesSlide" Target="../notesSlides/notesSlide202.xml"/><Relationship Id="rId1" Type="http://schemas.openxmlformats.org/officeDocument/2006/relationships/slideLayout" Target="../slideLayouts/slideLayout2.xml"/></Relationships>
</file>

<file path=ppt/slides/_rels/slide20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03.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6.xm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4.xml"/><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97.xml"/><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98.xml"/><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9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394960" y="3264408"/>
            <a:ext cx="2962656" cy="1569660"/>
          </a:xfrm>
          <a:prstGeom prst="rect">
            <a:avLst/>
          </a:prstGeom>
        </p:spPr>
        <p:txBody>
          <a:bodyPr wrap="square">
            <a:spAutoFit/>
          </a:bodyPr>
          <a:lstStyle/>
          <a:p>
            <a:pPr algn="ctr"/>
            <a:r>
              <a:rPr lang="en-US" sz="3200" b="1" dirty="0" smtClean="0">
                <a:solidFill>
                  <a:srgbClr val="C00000"/>
                </a:solidFill>
                <a:latin typeface="Cambria" panose="02040503050406030204" pitchFamily="18" charset="0"/>
              </a:rPr>
              <a:t>Competency-based Questions 3</a:t>
            </a:r>
          </a:p>
        </p:txBody>
      </p:sp>
      <p:sp>
        <p:nvSpPr>
          <p:cNvPr id="5" name="Rectangle 4"/>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Competency-based Questions 3</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30183568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029968"/>
            <a:ext cx="2962656" cy="3693319"/>
          </a:xfrm>
          <a:prstGeom prst="rect">
            <a:avLst/>
          </a:prstGeom>
        </p:spPr>
        <p:txBody>
          <a:bodyPr wrap="square">
            <a:spAutoFit/>
          </a:bodyPr>
          <a:lstStyle/>
          <a:p>
            <a:r>
              <a:rPr lang="en-US" sz="2600" b="1" dirty="0">
                <a:solidFill>
                  <a:srgbClr val="C00000"/>
                </a:solidFill>
                <a:latin typeface="Adobe Calson Pro Bold"/>
              </a:rPr>
              <a:t>T/K</a:t>
            </a:r>
            <a:r>
              <a:rPr lang="en-US" sz="2600" dirty="0">
                <a:latin typeface="Adobe Calson Pro Bold"/>
              </a:rPr>
              <a:t> Reports sales performance to director of sales</a:t>
            </a:r>
          </a:p>
          <a:p>
            <a:r>
              <a:rPr lang="en-US" sz="2600" b="1" dirty="0">
                <a:solidFill>
                  <a:srgbClr val="C00000"/>
                </a:solidFill>
                <a:latin typeface="Adobe Calson Pro Bold"/>
              </a:rPr>
              <a:t>T/K</a:t>
            </a:r>
            <a:r>
              <a:rPr lang="en-US" sz="2600" b="1" dirty="0">
                <a:latin typeface="Adobe Calson Pro Bold"/>
              </a:rPr>
              <a:t> </a:t>
            </a:r>
            <a:r>
              <a:rPr lang="en-US" sz="2600" dirty="0">
                <a:latin typeface="Adobe Calson Pro Bold"/>
              </a:rPr>
              <a:t>Interprets technical documents as they relate to sales and contracts for</a:t>
            </a:r>
          </a:p>
          <a:p>
            <a:r>
              <a:rPr lang="en-GB" sz="2600" dirty="0">
                <a:latin typeface="Adobe Calson Pro Bold"/>
              </a:rPr>
              <a:t>company products</a:t>
            </a: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Competency-based Questions 3</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27189545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568934"/>
            <a:ext cx="2962656" cy="4493538"/>
          </a:xfrm>
          <a:prstGeom prst="rect">
            <a:avLst/>
          </a:prstGeom>
        </p:spPr>
        <p:txBody>
          <a:bodyPr wrap="square">
            <a:spAutoFit/>
          </a:bodyPr>
          <a:lstStyle/>
          <a:p>
            <a:r>
              <a:rPr lang="en-US" sz="2600" dirty="0">
                <a:latin typeface="Adobe Calson Pro Bold"/>
              </a:rPr>
              <a:t>Here are some examples of neutral, rapport-building, close-ended </a:t>
            </a:r>
            <a:r>
              <a:rPr lang="en-US" sz="2600" dirty="0" smtClean="0">
                <a:latin typeface="Adobe Calson Pro Bold"/>
              </a:rPr>
              <a:t>questions</a:t>
            </a:r>
          </a:p>
          <a:p>
            <a:r>
              <a:rPr lang="en-US" sz="2600" b="1" i="1" dirty="0" smtClean="0">
                <a:solidFill>
                  <a:srgbClr val="FF0000"/>
                </a:solidFill>
                <a:latin typeface="Adobe Calson Pro Bold"/>
              </a:rPr>
              <a:t>1- </a:t>
            </a:r>
            <a:r>
              <a:rPr lang="en-US" sz="2600" dirty="0" smtClean="0">
                <a:latin typeface="Adobe Calson Pro Bold"/>
              </a:rPr>
              <a:t>‘‘</a:t>
            </a:r>
            <a:r>
              <a:rPr lang="en-US" sz="2600" dirty="0">
                <a:latin typeface="Adobe Calson Pro Bold"/>
              </a:rPr>
              <a:t>Did you have any trouble getting here?’’</a:t>
            </a:r>
          </a:p>
          <a:p>
            <a:r>
              <a:rPr lang="en-US" sz="2600" b="1" i="1" dirty="0" smtClean="0">
                <a:solidFill>
                  <a:srgbClr val="FF0000"/>
                </a:solidFill>
                <a:latin typeface="Adobe Calson Pro Bold"/>
              </a:rPr>
              <a:t>2-</a:t>
            </a:r>
            <a:r>
              <a:rPr lang="en-US" sz="2600" dirty="0" smtClean="0">
                <a:latin typeface="Adobe Calson Pro Bold"/>
              </a:rPr>
              <a:t> ‘‘</a:t>
            </a:r>
            <a:r>
              <a:rPr lang="en-US" sz="2600" dirty="0">
                <a:latin typeface="Adobe Calson Pro Bold"/>
              </a:rPr>
              <a:t>Were you able to find parking nearby?’’</a:t>
            </a:r>
            <a:endParaRPr lang="en-GB" sz="2600" dirty="0">
              <a:latin typeface="Adobe Calson Pro Bol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Competency-based Questions 12</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34171239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618488"/>
            <a:ext cx="2962656" cy="4493538"/>
          </a:xfrm>
          <a:prstGeom prst="rect">
            <a:avLst/>
          </a:prstGeom>
        </p:spPr>
        <p:txBody>
          <a:bodyPr wrap="square">
            <a:spAutoFit/>
          </a:bodyPr>
          <a:lstStyle/>
          <a:p>
            <a:r>
              <a:rPr lang="en-US" sz="2600" b="1" i="1" dirty="0" smtClean="0">
                <a:solidFill>
                  <a:srgbClr val="FF0000"/>
                </a:solidFill>
                <a:latin typeface="Adobe Calson Pro Bold"/>
              </a:rPr>
              <a:t>3-</a:t>
            </a:r>
            <a:r>
              <a:rPr lang="en-US" sz="2600" dirty="0" smtClean="0">
                <a:solidFill>
                  <a:srgbClr val="C00000"/>
                </a:solidFill>
                <a:latin typeface="Adobe Calson Pro Bold"/>
              </a:rPr>
              <a:t> </a:t>
            </a:r>
            <a:r>
              <a:rPr lang="en-US" sz="2600" dirty="0" smtClean="0">
                <a:latin typeface="Adobe Calson Pro Bold"/>
              </a:rPr>
              <a:t>‘‘</a:t>
            </a:r>
            <a:r>
              <a:rPr lang="en-US" sz="2600" dirty="0">
                <a:latin typeface="Adobe Calson Pro Bold"/>
              </a:rPr>
              <a:t>How was the traffic getting here?’’</a:t>
            </a:r>
          </a:p>
          <a:p>
            <a:r>
              <a:rPr lang="en-US" sz="2600" b="1" i="1" dirty="0" smtClean="0">
                <a:solidFill>
                  <a:srgbClr val="FF0000"/>
                </a:solidFill>
                <a:latin typeface="Adobe Calson Pro Bold"/>
              </a:rPr>
              <a:t>4-</a:t>
            </a:r>
            <a:r>
              <a:rPr lang="en-US" sz="2600" dirty="0" smtClean="0">
                <a:latin typeface="Adobe Calson Pro Bold"/>
              </a:rPr>
              <a:t> ‘‘</a:t>
            </a:r>
            <a:r>
              <a:rPr lang="en-US" sz="2600" dirty="0">
                <a:latin typeface="Adobe Calson Pro Bold"/>
              </a:rPr>
              <a:t>Were the directions we gave you helpful?’’</a:t>
            </a:r>
          </a:p>
          <a:p>
            <a:r>
              <a:rPr lang="en-US" sz="2600" b="1" i="1" dirty="0" smtClean="0">
                <a:solidFill>
                  <a:srgbClr val="FF0000"/>
                </a:solidFill>
                <a:latin typeface="Adobe Calson Pro Bold"/>
              </a:rPr>
              <a:t>5-</a:t>
            </a:r>
            <a:r>
              <a:rPr lang="en-US" sz="2600" dirty="0" smtClean="0">
                <a:latin typeface="Adobe Calson Pro Bold"/>
              </a:rPr>
              <a:t> ‘‘</a:t>
            </a:r>
            <a:r>
              <a:rPr lang="en-US" sz="2600" dirty="0">
                <a:latin typeface="Adobe Calson Pro Bold"/>
              </a:rPr>
              <a:t>Isn’t it a beautiful day</a:t>
            </a:r>
            <a:r>
              <a:rPr lang="en-US" sz="2600" dirty="0" smtClean="0">
                <a:latin typeface="Adobe Calson Pro Bold"/>
              </a:rPr>
              <a:t>?’’</a:t>
            </a:r>
          </a:p>
          <a:p>
            <a:r>
              <a:rPr lang="en-US" sz="2600" b="1" i="1" dirty="0" smtClean="0">
                <a:solidFill>
                  <a:srgbClr val="FF0000"/>
                </a:solidFill>
                <a:latin typeface="Adobe Calson Pro Bold"/>
              </a:rPr>
              <a:t>6-</a:t>
            </a:r>
            <a:r>
              <a:rPr lang="en-US" sz="2600" dirty="0" smtClean="0">
                <a:latin typeface="Adobe Calson Pro Bold"/>
              </a:rPr>
              <a:t> ‘‘</a:t>
            </a:r>
            <a:r>
              <a:rPr lang="en-US" sz="2600" dirty="0">
                <a:latin typeface="Adobe Calson Pro Bold"/>
              </a:rPr>
              <a:t>When do you think it will stop raining</a:t>
            </a:r>
            <a:r>
              <a:rPr lang="en-US" sz="2600" dirty="0" smtClean="0">
                <a:latin typeface="Adobe Calson Pro Bold"/>
              </a:rPr>
              <a:t>?’’</a:t>
            </a: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Competency-based Questions 12</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29669039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124712"/>
            <a:ext cx="2962656" cy="5262979"/>
          </a:xfrm>
          <a:prstGeom prst="rect">
            <a:avLst/>
          </a:prstGeom>
        </p:spPr>
        <p:txBody>
          <a:bodyPr wrap="square">
            <a:spAutoFit/>
          </a:bodyPr>
          <a:lstStyle/>
          <a:p>
            <a:r>
              <a:rPr lang="en-US" sz="2400" dirty="0">
                <a:latin typeface="Adobe Calson Pro Bold"/>
              </a:rPr>
              <a:t>A</a:t>
            </a:r>
            <a:r>
              <a:rPr lang="en-US" sz="2400" dirty="0" smtClean="0">
                <a:latin typeface="Adobe Calson Pro Bold"/>
              </a:rPr>
              <a:t>ll </a:t>
            </a:r>
            <a:r>
              <a:rPr lang="en-US" sz="2400" dirty="0">
                <a:latin typeface="Adobe Calson Pro Bold"/>
              </a:rPr>
              <a:t>these questions are about the same two topics: commuting</a:t>
            </a:r>
          </a:p>
          <a:p>
            <a:r>
              <a:rPr lang="en-US" sz="2400" dirty="0">
                <a:latin typeface="Adobe Calson Pro Bold"/>
              </a:rPr>
              <a:t>and the weather. Boring? Perhaps. But they are clearly the safest way to start a conversation</a:t>
            </a:r>
          </a:p>
          <a:p>
            <a:r>
              <a:rPr lang="en-US" sz="2400" dirty="0">
                <a:latin typeface="Adobe Calson Pro Bold"/>
              </a:rPr>
              <a:t>without running the risk of saying something controversial or job-related.</a:t>
            </a:r>
            <a:endParaRPr lang="en-US" sz="2400" dirty="0" smtClean="0">
              <a:latin typeface="Adobe Calson Pro Bold"/>
            </a:endParaRPr>
          </a:p>
        </p:txBody>
      </p:sp>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38528" y="6062472"/>
            <a:ext cx="854075" cy="542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Competency-based Questions 12</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22986559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394960" y="3264408"/>
            <a:ext cx="2962656" cy="1569660"/>
          </a:xfrm>
          <a:prstGeom prst="rect">
            <a:avLst/>
          </a:prstGeom>
        </p:spPr>
        <p:txBody>
          <a:bodyPr wrap="square">
            <a:spAutoFit/>
          </a:bodyPr>
          <a:lstStyle/>
          <a:p>
            <a:pPr algn="ctr"/>
            <a:r>
              <a:rPr lang="en-US" sz="3200" b="1" dirty="0" smtClean="0">
                <a:solidFill>
                  <a:srgbClr val="C00000"/>
                </a:solidFill>
                <a:latin typeface="Cambria" panose="02040503050406030204" pitchFamily="18" charset="0"/>
              </a:rPr>
              <a:t>Competency-based Questions 13</a:t>
            </a:r>
          </a:p>
        </p:txBody>
      </p:sp>
      <p:sp>
        <p:nvSpPr>
          <p:cNvPr id="5" name="Rectangle 4"/>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Competency-based Questions 13</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2755177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039969"/>
            <a:ext cx="2962656" cy="3693319"/>
          </a:xfrm>
          <a:prstGeom prst="rect">
            <a:avLst/>
          </a:prstGeom>
        </p:spPr>
        <p:txBody>
          <a:bodyPr wrap="square">
            <a:spAutoFit/>
          </a:bodyPr>
          <a:lstStyle/>
          <a:p>
            <a:r>
              <a:rPr lang="en-GB" sz="2600" b="1" dirty="0">
                <a:solidFill>
                  <a:srgbClr val="C00000"/>
                </a:solidFill>
                <a:latin typeface="Cambria" panose="02040503050406030204" pitchFamily="18" charset="0"/>
              </a:rPr>
              <a:t>Introductory </a:t>
            </a:r>
            <a:r>
              <a:rPr lang="en-GB" sz="2600" b="1" dirty="0" smtClean="0">
                <a:solidFill>
                  <a:srgbClr val="C00000"/>
                </a:solidFill>
                <a:latin typeface="Cambria" panose="02040503050406030204" pitchFamily="18" charset="0"/>
              </a:rPr>
              <a:t>Stage</a:t>
            </a:r>
          </a:p>
          <a:p>
            <a:r>
              <a:rPr lang="en-US" sz="2600" dirty="0">
                <a:latin typeface="Adobe Calson Pro Bold"/>
              </a:rPr>
              <a:t>The introductory stage represents just 3 percent of the interview and is intended to</a:t>
            </a:r>
          </a:p>
          <a:p>
            <a:r>
              <a:rPr lang="en-GB" sz="2600" dirty="0">
                <a:latin typeface="Adobe Calson Pro Bold"/>
              </a:rPr>
              <a:t>accomplish two key </a:t>
            </a:r>
            <a:r>
              <a:rPr lang="en-GB" sz="2600" dirty="0" smtClean="0">
                <a:latin typeface="Adobe Calson Pro Bold"/>
              </a:rPr>
              <a:t>objectives.</a:t>
            </a:r>
            <a:endParaRPr lang="en-GB" sz="2600" dirty="0">
              <a:solidFill>
                <a:srgbClr val="C00000"/>
              </a:solidFill>
              <a:latin typeface="Adobe Calson Pro Bol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Competency-based Questions 13</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36762852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428708"/>
            <a:ext cx="2962656" cy="2893100"/>
          </a:xfrm>
          <a:prstGeom prst="rect">
            <a:avLst/>
          </a:prstGeom>
        </p:spPr>
        <p:txBody>
          <a:bodyPr wrap="square">
            <a:spAutoFit/>
          </a:bodyPr>
          <a:lstStyle/>
          <a:p>
            <a:r>
              <a:rPr lang="en-US" sz="2600" b="1" i="1" dirty="0" smtClean="0">
                <a:solidFill>
                  <a:srgbClr val="FF0000"/>
                </a:solidFill>
                <a:latin typeface="Adobe Calson Pro Bold"/>
              </a:rPr>
              <a:t>1-</a:t>
            </a:r>
            <a:r>
              <a:rPr lang="en-US" sz="2600" dirty="0" smtClean="0">
                <a:solidFill>
                  <a:srgbClr val="FF0000"/>
                </a:solidFill>
                <a:latin typeface="Adobe Calson Pro Bold"/>
              </a:rPr>
              <a:t> </a:t>
            </a:r>
            <a:r>
              <a:rPr lang="en-US" sz="2600" dirty="0" smtClean="0">
                <a:latin typeface="Adobe Calson Pro Bold"/>
              </a:rPr>
              <a:t>To </a:t>
            </a:r>
            <a:r>
              <a:rPr lang="en-US" sz="2600" dirty="0">
                <a:latin typeface="Adobe Calson Pro Bold"/>
              </a:rPr>
              <a:t>help still-nervous applicants feel at ease </a:t>
            </a:r>
            <a:endParaRPr lang="en-US" sz="2600" dirty="0" smtClean="0">
              <a:latin typeface="Adobe Calson Pro Bold"/>
            </a:endParaRPr>
          </a:p>
          <a:p>
            <a:r>
              <a:rPr lang="en-US" sz="2600" b="1" i="1" dirty="0" smtClean="0">
                <a:solidFill>
                  <a:srgbClr val="FF0000"/>
                </a:solidFill>
                <a:latin typeface="Adobe Calson Pro Bold"/>
              </a:rPr>
              <a:t>2-</a:t>
            </a:r>
            <a:r>
              <a:rPr lang="en-US" sz="2600" dirty="0" smtClean="0">
                <a:latin typeface="Adobe Calson Pro Bold"/>
              </a:rPr>
              <a:t> To allow </a:t>
            </a:r>
            <a:r>
              <a:rPr lang="en-US" sz="2600" dirty="0">
                <a:latin typeface="Adobe Calson Pro Bold"/>
              </a:rPr>
              <a:t>the interviewer to start assessing their job suitability.</a:t>
            </a:r>
            <a:endParaRPr lang="en-GB" sz="2600" dirty="0">
              <a:latin typeface="Adobe Calson Pro Bol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Competency-based Questions 13</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31824012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371600"/>
            <a:ext cx="2962656" cy="4893647"/>
          </a:xfrm>
          <a:prstGeom prst="rect">
            <a:avLst/>
          </a:prstGeom>
        </p:spPr>
        <p:txBody>
          <a:bodyPr wrap="square">
            <a:spAutoFit/>
          </a:bodyPr>
          <a:lstStyle/>
          <a:p>
            <a:r>
              <a:rPr lang="en-GB" sz="2600" dirty="0">
                <a:latin typeface="Adobe Calson Pro Bold"/>
              </a:rPr>
              <a:t>These objectives are best</a:t>
            </a:r>
          </a:p>
          <a:p>
            <a:r>
              <a:rPr lang="en-US" sz="2600" dirty="0">
                <a:latin typeface="Adobe Calson Pro Bold"/>
              </a:rPr>
              <a:t>accomplished by posing two to three open-ended questions. This is the most effective</a:t>
            </a:r>
          </a:p>
          <a:p>
            <a:r>
              <a:rPr lang="en-US" sz="2600" dirty="0">
                <a:latin typeface="Adobe Calson Pro Bold"/>
              </a:rPr>
              <a:t>type of question to ask at this stage because the applicant will begin </a:t>
            </a:r>
            <a:r>
              <a:rPr lang="en-US" sz="2600" dirty="0" smtClean="0">
                <a:latin typeface="Adobe Calson Pro Bold"/>
              </a:rPr>
              <a:t>talking.</a:t>
            </a:r>
            <a:endParaRPr lang="en-GB" sz="2600" dirty="0">
              <a:latin typeface="Adobe Calson Pro Bol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Competency-based Questions 13</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38622962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618488"/>
            <a:ext cx="2962656" cy="4493538"/>
          </a:xfrm>
          <a:prstGeom prst="rect">
            <a:avLst/>
          </a:prstGeom>
        </p:spPr>
        <p:txBody>
          <a:bodyPr wrap="square">
            <a:spAutoFit/>
          </a:bodyPr>
          <a:lstStyle/>
          <a:p>
            <a:r>
              <a:rPr lang="en-US" sz="2600" dirty="0">
                <a:latin typeface="Adobe Calson Pro Bold"/>
              </a:rPr>
              <a:t>Introductory questions should be about topics familiar to the applicant, so as </a:t>
            </a:r>
            <a:r>
              <a:rPr lang="en-US" sz="2600" dirty="0" smtClean="0">
                <a:latin typeface="Adobe Calson Pro Bold"/>
              </a:rPr>
              <a:t>not to </a:t>
            </a:r>
            <a:r>
              <a:rPr lang="en-US" sz="2600" dirty="0">
                <a:latin typeface="Adobe Calson Pro Bold"/>
              </a:rPr>
              <a:t>create undue pressure, and broad enough to generate </a:t>
            </a:r>
            <a:r>
              <a:rPr lang="en-US" sz="2600" dirty="0" smtClean="0">
                <a:latin typeface="Adobe Calson Pro Bold"/>
              </a:rPr>
              <a:t>additional questions </a:t>
            </a:r>
            <a:r>
              <a:rPr lang="en-US" sz="2600" dirty="0">
                <a:latin typeface="Adobe Calson Pro Bold"/>
              </a:rPr>
              <a:t>by you.</a:t>
            </a:r>
            <a:endParaRPr lang="en-GB" sz="2600" dirty="0">
              <a:latin typeface="Adobe Calson Pro Bol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Competency-based Questions 13</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39883132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275487"/>
            <a:ext cx="2962656" cy="3293209"/>
          </a:xfrm>
          <a:prstGeom prst="rect">
            <a:avLst/>
          </a:prstGeom>
        </p:spPr>
        <p:txBody>
          <a:bodyPr wrap="square">
            <a:spAutoFit/>
          </a:bodyPr>
          <a:lstStyle/>
          <a:p>
            <a:r>
              <a:rPr lang="en-US" sz="2600" dirty="0">
                <a:latin typeface="Adobe Calson Pro Bold"/>
              </a:rPr>
              <a:t>One question that satisfies both of these criteria is: ‘‘Would you please describe your</a:t>
            </a:r>
          </a:p>
          <a:p>
            <a:r>
              <a:rPr lang="en-US" sz="2600" dirty="0">
                <a:latin typeface="Adobe Calson Pro Bold"/>
              </a:rPr>
              <a:t>activities during a typical day at your current job?’’</a:t>
            </a:r>
            <a:endParaRPr lang="en-GB" sz="2600" dirty="0">
              <a:latin typeface="Adobe Calson Pro Bol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Competency-based Questions 13</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3328874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674263"/>
            <a:ext cx="2962656" cy="2400657"/>
          </a:xfrm>
          <a:prstGeom prst="rect">
            <a:avLst/>
          </a:prstGeom>
        </p:spPr>
        <p:txBody>
          <a:bodyPr wrap="square">
            <a:spAutoFit/>
          </a:bodyPr>
          <a:lstStyle/>
          <a:p>
            <a:r>
              <a:rPr lang="en-GB" sz="2500" dirty="0" smtClean="0">
                <a:solidFill>
                  <a:srgbClr val="C00000"/>
                </a:solidFill>
              </a:rPr>
              <a:t>•</a:t>
            </a:r>
            <a:r>
              <a:rPr lang="en-GB" sz="2500" dirty="0" smtClean="0"/>
              <a:t> </a:t>
            </a:r>
            <a:r>
              <a:rPr lang="en-US" sz="2500" dirty="0" smtClean="0">
                <a:latin typeface="Adobe Calson Pro Bold"/>
              </a:rPr>
              <a:t>It </a:t>
            </a:r>
            <a:r>
              <a:rPr lang="en-US" sz="2500" dirty="0">
                <a:latin typeface="Adobe Calson Pro Bold"/>
              </a:rPr>
              <a:t>helps to relax a still-nervous applicant by allowing him to discuss a familiar</a:t>
            </a:r>
          </a:p>
          <a:p>
            <a:r>
              <a:rPr lang="en-GB" sz="2500" dirty="0">
                <a:latin typeface="Adobe Calson Pro Bold"/>
              </a:rPr>
              <a:t>subject</a:t>
            </a:r>
            <a:r>
              <a:rPr lang="en-GB" sz="2500" dirty="0" smtClean="0">
                <a:latin typeface="Adobe Calson Pro Bold"/>
              </a:rPr>
              <a:t>.</a:t>
            </a:r>
            <a:endParaRPr lang="en-GB" sz="2500" dirty="0">
              <a:latin typeface="Adobe Calson Pro Bol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Competency-based Questions 13</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18212643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453896"/>
            <a:ext cx="2962656" cy="4893647"/>
          </a:xfrm>
          <a:prstGeom prst="rect">
            <a:avLst/>
          </a:prstGeom>
        </p:spPr>
        <p:txBody>
          <a:bodyPr wrap="square">
            <a:spAutoFit/>
          </a:bodyPr>
          <a:lstStyle/>
          <a:p>
            <a:r>
              <a:rPr lang="en-US" sz="2600" b="1" dirty="0">
                <a:solidFill>
                  <a:srgbClr val="C00000"/>
                </a:solidFill>
                <a:latin typeface="Adobe Calson Pro Bold"/>
              </a:rPr>
              <a:t>B/I</a:t>
            </a:r>
            <a:r>
              <a:rPr lang="en-US" sz="2600" dirty="0">
                <a:latin typeface="Adobe Calson Pro Bold"/>
              </a:rPr>
              <a:t> Is able to effectively interface and communicate with technical and nontechnical</a:t>
            </a:r>
          </a:p>
          <a:p>
            <a:r>
              <a:rPr lang="en-GB" sz="2600" dirty="0">
                <a:latin typeface="Adobe Calson Pro Bold"/>
              </a:rPr>
              <a:t>staff</a:t>
            </a:r>
          </a:p>
          <a:p>
            <a:r>
              <a:rPr lang="en-US" sz="2600" b="1" dirty="0">
                <a:solidFill>
                  <a:srgbClr val="C00000"/>
                </a:solidFill>
                <a:latin typeface="Adobe Calson Pro Bold"/>
              </a:rPr>
              <a:t>T/K/B</a:t>
            </a:r>
            <a:r>
              <a:rPr lang="en-US" sz="2600" dirty="0">
                <a:latin typeface="Adobe Calson Pro Bold"/>
              </a:rPr>
              <a:t> Has experience in managing and executing product sales</a:t>
            </a:r>
            <a:endParaRPr lang="en-GB" sz="2600" dirty="0">
              <a:latin typeface="Adobe Calson Pro Bol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Competency-based Questions 3</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5498373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958340"/>
            <a:ext cx="2962656" cy="3939540"/>
          </a:xfrm>
          <a:prstGeom prst="rect">
            <a:avLst/>
          </a:prstGeom>
        </p:spPr>
        <p:txBody>
          <a:bodyPr wrap="square">
            <a:spAutoFit/>
          </a:bodyPr>
          <a:lstStyle/>
          <a:p>
            <a:r>
              <a:rPr lang="en-GB" sz="2500" dirty="0" smtClean="0">
                <a:solidFill>
                  <a:srgbClr val="C00000"/>
                </a:solidFill>
              </a:rPr>
              <a:t>•</a:t>
            </a:r>
            <a:r>
              <a:rPr lang="en-GB" sz="2500" dirty="0" smtClean="0"/>
              <a:t> </a:t>
            </a:r>
            <a:r>
              <a:rPr lang="en-US" sz="2500" dirty="0" smtClean="0">
                <a:latin typeface="Adobe Calson Pro Bold"/>
              </a:rPr>
              <a:t>The </a:t>
            </a:r>
            <a:r>
              <a:rPr lang="en-US" sz="2500" dirty="0">
                <a:latin typeface="Adobe Calson Pro Bold"/>
              </a:rPr>
              <a:t>open-ended nature of the question encourages the applicant to talk, </a:t>
            </a:r>
            <a:r>
              <a:rPr lang="en-US" sz="2500" dirty="0" smtClean="0">
                <a:latin typeface="Adobe Calson Pro Bold"/>
              </a:rPr>
              <a:t>giving you </a:t>
            </a:r>
            <a:r>
              <a:rPr lang="en-US" sz="2500" dirty="0">
                <a:latin typeface="Adobe Calson Pro Bold"/>
              </a:rPr>
              <a:t>an opportunity to assess verbal and organizational skills.</a:t>
            </a:r>
            <a:endParaRPr lang="en-GB" sz="2500" dirty="0">
              <a:latin typeface="Adobe Calson Pro Bol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Competency-based Questions 13</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37478551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518083"/>
            <a:ext cx="2962656" cy="4708981"/>
          </a:xfrm>
          <a:prstGeom prst="rect">
            <a:avLst/>
          </a:prstGeom>
        </p:spPr>
        <p:txBody>
          <a:bodyPr wrap="square">
            <a:spAutoFit/>
          </a:bodyPr>
          <a:lstStyle/>
          <a:p>
            <a:r>
              <a:rPr lang="en-US" sz="2500" dirty="0">
                <a:latin typeface="Adobe Calson Pro Bold"/>
              </a:rPr>
              <a:t>The question is not foolproof, however. An applicant could respond by saying,</a:t>
            </a:r>
          </a:p>
          <a:p>
            <a:r>
              <a:rPr lang="en-US" sz="2500" dirty="0">
                <a:latin typeface="Adobe Calson Pro Bold"/>
              </a:rPr>
              <a:t>‘‘Well, that’s kind of hard to do. No day is really typical</a:t>
            </a:r>
            <a:r>
              <a:rPr lang="en-US" sz="2500" dirty="0" smtClean="0">
                <a:latin typeface="Adobe Calson Pro Bold"/>
              </a:rPr>
              <a:t>.’’ </a:t>
            </a:r>
            <a:r>
              <a:rPr lang="en-US" sz="2500" dirty="0">
                <a:latin typeface="Adobe Calson Pro Bold"/>
              </a:rPr>
              <a:t>If this happens, be a </a:t>
            </a:r>
            <a:r>
              <a:rPr lang="en-US" sz="2500" dirty="0" smtClean="0">
                <a:latin typeface="Adobe Calson Pro Bold"/>
              </a:rPr>
              <a:t>little </a:t>
            </a:r>
            <a:r>
              <a:rPr lang="en-US" sz="2500" dirty="0">
                <a:latin typeface="Adobe Calson Pro Bold"/>
              </a:rPr>
              <a:t>more specific in your wording to help the applicant get started.</a:t>
            </a:r>
            <a:endParaRPr lang="en-GB" sz="2500" dirty="0">
              <a:latin typeface="Adobe Calson Pro Bol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Competency-based Questions 13</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42239856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783080"/>
            <a:ext cx="2962656" cy="4093428"/>
          </a:xfrm>
          <a:prstGeom prst="rect">
            <a:avLst/>
          </a:prstGeom>
        </p:spPr>
        <p:txBody>
          <a:bodyPr wrap="square">
            <a:spAutoFit/>
          </a:bodyPr>
          <a:lstStyle/>
          <a:p>
            <a:r>
              <a:rPr lang="en-US" sz="2600" dirty="0">
                <a:latin typeface="Adobe Calson Pro Bold"/>
              </a:rPr>
              <a:t>Once the applicant begins to outline specific tasks you can interject, ‘‘Do you </a:t>
            </a:r>
            <a:r>
              <a:rPr lang="en-US" sz="2600" dirty="0" smtClean="0">
                <a:latin typeface="Adobe Calson Pro Bold"/>
              </a:rPr>
              <a:t>do that </a:t>
            </a:r>
            <a:r>
              <a:rPr lang="en-US" sz="2600" dirty="0">
                <a:latin typeface="Adobe Calson Pro Bold"/>
              </a:rPr>
              <a:t>every day?’’ By breaking the question down and encouraging the applicant to</a:t>
            </a:r>
          </a:p>
          <a:p>
            <a:r>
              <a:rPr lang="en-GB" sz="2600" dirty="0">
                <a:latin typeface="Adobe Calson Pro Bold"/>
              </a:rPr>
              <a:t>t</a:t>
            </a:r>
            <a:r>
              <a:rPr lang="en-GB" sz="2600" dirty="0" smtClean="0">
                <a:latin typeface="Adobe Calson Pro Bold"/>
              </a:rPr>
              <a:t>alk.</a:t>
            </a:r>
            <a:endParaRPr lang="en-GB" sz="2600" dirty="0">
              <a:latin typeface="Adobe Calson Pro Bol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Competency-based Questions 13</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21243338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651230"/>
            <a:ext cx="2962656" cy="4493538"/>
          </a:xfrm>
          <a:prstGeom prst="rect">
            <a:avLst/>
          </a:prstGeom>
        </p:spPr>
        <p:txBody>
          <a:bodyPr wrap="square">
            <a:spAutoFit/>
          </a:bodyPr>
          <a:lstStyle/>
          <a:p>
            <a:r>
              <a:rPr lang="en-US" sz="2600" dirty="0">
                <a:latin typeface="Adobe Calson Pro Bold"/>
              </a:rPr>
              <a:t>Other effective open-ended questions to start off with include the </a:t>
            </a:r>
            <a:r>
              <a:rPr lang="en-US" sz="2600" dirty="0" smtClean="0">
                <a:latin typeface="Adobe Calson Pro Bold"/>
              </a:rPr>
              <a:t>following</a:t>
            </a:r>
          </a:p>
          <a:p>
            <a:r>
              <a:rPr lang="en-US" sz="2600" b="1" i="1" dirty="0" smtClean="0">
                <a:solidFill>
                  <a:srgbClr val="FF0000"/>
                </a:solidFill>
                <a:latin typeface="Adobe Calson Pro Bold"/>
              </a:rPr>
              <a:t>1-</a:t>
            </a:r>
            <a:r>
              <a:rPr lang="en-US" sz="2600" dirty="0" smtClean="0">
                <a:solidFill>
                  <a:srgbClr val="C00000"/>
                </a:solidFill>
                <a:latin typeface="Adobe Calson Pro Bold"/>
              </a:rPr>
              <a:t> </a:t>
            </a:r>
            <a:r>
              <a:rPr lang="en-US" sz="2600" dirty="0" smtClean="0">
                <a:latin typeface="Adobe Calson Pro Bold"/>
              </a:rPr>
              <a:t>‘‘</a:t>
            </a:r>
            <a:r>
              <a:rPr lang="en-US" sz="2600" dirty="0">
                <a:latin typeface="Adobe Calson Pro Bold"/>
              </a:rPr>
              <a:t>Can you give me an overview of your past experiences with benefits administration?’’</a:t>
            </a:r>
            <a:endParaRPr lang="en-GB" sz="2600" dirty="0">
              <a:latin typeface="Adobe Calson Pro Bol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Competency-based Questions 13</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31460713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194560"/>
            <a:ext cx="2962656" cy="3293209"/>
          </a:xfrm>
          <a:prstGeom prst="rect">
            <a:avLst/>
          </a:prstGeom>
        </p:spPr>
        <p:txBody>
          <a:bodyPr wrap="square">
            <a:spAutoFit/>
          </a:bodyPr>
          <a:lstStyle/>
          <a:p>
            <a:r>
              <a:rPr lang="en-US" sz="2600" b="1" i="1" dirty="0" smtClean="0">
                <a:solidFill>
                  <a:srgbClr val="FF0000"/>
                </a:solidFill>
                <a:latin typeface="Adobe Calson Pro Bold"/>
              </a:rPr>
              <a:t>2-</a:t>
            </a:r>
            <a:r>
              <a:rPr lang="en-US" sz="2600" dirty="0" smtClean="0">
                <a:latin typeface="Adobe Calson Pro Bold"/>
              </a:rPr>
              <a:t> ‘‘</a:t>
            </a:r>
            <a:r>
              <a:rPr lang="en-US" sz="2600" dirty="0">
                <a:latin typeface="Adobe Calson Pro Bold"/>
              </a:rPr>
              <a:t>Why don’t we begin with your current job. Would you describe your involvement</a:t>
            </a:r>
          </a:p>
          <a:p>
            <a:r>
              <a:rPr lang="en-US" sz="2600" dirty="0">
                <a:latin typeface="Adobe Calson Pro Bold"/>
              </a:rPr>
              <a:t>in the day-to-day operation of your department</a:t>
            </a:r>
            <a:r>
              <a:rPr lang="en-US" sz="2600" dirty="0" smtClean="0">
                <a:latin typeface="Adobe Calson Pro Bold"/>
              </a:rPr>
              <a:t>?’’</a:t>
            </a:r>
            <a:endParaRPr lang="en-US" sz="2600" dirty="0">
              <a:latin typeface="Adobe Calson Pro Bold"/>
            </a:endParaRPr>
          </a:p>
        </p:txBody>
      </p:sp>
      <p:sp>
        <p:nvSpPr>
          <p:cNvPr id="5" name="Rectangle 4"/>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Competency-based Questions 13</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27392167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581930"/>
            <a:ext cx="2962656" cy="2492990"/>
          </a:xfrm>
          <a:prstGeom prst="rect">
            <a:avLst/>
          </a:prstGeom>
        </p:spPr>
        <p:txBody>
          <a:bodyPr wrap="square">
            <a:spAutoFit/>
          </a:bodyPr>
          <a:lstStyle/>
          <a:p>
            <a:r>
              <a:rPr lang="en-US" sz="2600" b="1" i="1" dirty="0" smtClean="0">
                <a:solidFill>
                  <a:srgbClr val="FF0000"/>
                </a:solidFill>
                <a:latin typeface="Adobe Calson Pro Bold"/>
              </a:rPr>
              <a:t>3-</a:t>
            </a:r>
            <a:r>
              <a:rPr lang="en-US" sz="2600" dirty="0" smtClean="0">
                <a:latin typeface="Adobe Calson Pro Bold"/>
              </a:rPr>
              <a:t> ‘‘</a:t>
            </a:r>
            <a:r>
              <a:rPr lang="en-US" sz="2600" dirty="0">
                <a:latin typeface="Adobe Calson Pro Bold"/>
              </a:rPr>
              <a:t>In your job as a public relations manager, how do you go about preparing press</a:t>
            </a:r>
          </a:p>
          <a:p>
            <a:r>
              <a:rPr lang="en-GB" sz="2600" dirty="0">
                <a:latin typeface="Adobe Calson Pro Bold"/>
              </a:rPr>
              <a:t>releases?’’</a:t>
            </a:r>
          </a:p>
        </p:txBody>
      </p:sp>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38528" y="6062472"/>
            <a:ext cx="854075" cy="542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Competency-based Questions 13</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28324904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394960" y="3264408"/>
            <a:ext cx="2962656" cy="1569660"/>
          </a:xfrm>
          <a:prstGeom prst="rect">
            <a:avLst/>
          </a:prstGeom>
        </p:spPr>
        <p:txBody>
          <a:bodyPr wrap="square">
            <a:spAutoFit/>
          </a:bodyPr>
          <a:lstStyle/>
          <a:p>
            <a:pPr algn="ctr"/>
            <a:r>
              <a:rPr lang="en-US" sz="3200" b="1" dirty="0" smtClean="0">
                <a:solidFill>
                  <a:srgbClr val="C00000"/>
                </a:solidFill>
                <a:latin typeface="Cambria" panose="02040503050406030204" pitchFamily="18" charset="0"/>
              </a:rPr>
              <a:t>Competency-based Questions 14</a:t>
            </a:r>
          </a:p>
        </p:txBody>
      </p:sp>
      <p:sp>
        <p:nvSpPr>
          <p:cNvPr id="5" name="Rectangle 4"/>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Competency-based Questions 14</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2755177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5" y="1618488"/>
            <a:ext cx="2962657" cy="4493538"/>
          </a:xfrm>
          <a:prstGeom prst="rect">
            <a:avLst/>
          </a:prstGeom>
        </p:spPr>
        <p:txBody>
          <a:bodyPr wrap="square">
            <a:spAutoFit/>
          </a:bodyPr>
          <a:lstStyle/>
          <a:p>
            <a:r>
              <a:rPr lang="en-GB" sz="2600" b="1" dirty="0">
                <a:solidFill>
                  <a:srgbClr val="C00000"/>
                </a:solidFill>
                <a:latin typeface="Cambria" panose="02040503050406030204" pitchFamily="18" charset="0"/>
              </a:rPr>
              <a:t>The Core </a:t>
            </a:r>
            <a:r>
              <a:rPr lang="en-GB" sz="2600" b="1" dirty="0" smtClean="0">
                <a:solidFill>
                  <a:srgbClr val="C00000"/>
                </a:solidFill>
                <a:latin typeface="Cambria" panose="02040503050406030204" pitchFamily="18" charset="0"/>
              </a:rPr>
              <a:t>Stage</a:t>
            </a:r>
          </a:p>
          <a:p>
            <a:r>
              <a:rPr lang="en-GB" sz="2600" dirty="0" smtClean="0">
                <a:latin typeface="Adobe Calson Pro Bold"/>
              </a:rPr>
              <a:t>The </a:t>
            </a:r>
            <a:r>
              <a:rPr lang="en-US" sz="2600" dirty="0" smtClean="0">
                <a:latin typeface="Adobe Calson Pro Bold"/>
              </a:rPr>
              <a:t>interviewer </a:t>
            </a:r>
            <a:r>
              <a:rPr lang="en-US" sz="2600" dirty="0">
                <a:latin typeface="Adobe Calson Pro Bold"/>
              </a:rPr>
              <a:t>gathers all relevant information about the applicant based on the four</a:t>
            </a:r>
          </a:p>
          <a:p>
            <a:r>
              <a:rPr lang="en-US" sz="2600" dirty="0">
                <a:latin typeface="Adobe Calson Pro Bold"/>
              </a:rPr>
              <a:t>categories of tangible skills, knowledge, </a:t>
            </a:r>
            <a:r>
              <a:rPr lang="en-US" sz="2600" dirty="0" smtClean="0">
                <a:latin typeface="Adobe Calson Pro Bold"/>
              </a:rPr>
              <a:t>behavior…….</a:t>
            </a: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Competency-based Questions 14</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38007721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5" y="2428708"/>
            <a:ext cx="2962657" cy="2893100"/>
          </a:xfrm>
          <a:prstGeom prst="rect">
            <a:avLst/>
          </a:prstGeom>
        </p:spPr>
        <p:txBody>
          <a:bodyPr wrap="square">
            <a:spAutoFit/>
          </a:bodyPr>
          <a:lstStyle/>
          <a:p>
            <a:r>
              <a:rPr lang="en-US" sz="2600" dirty="0" smtClean="0">
                <a:latin typeface="Adobe Calson Pro Bold"/>
              </a:rPr>
              <a:t>….Interpersonal </a:t>
            </a:r>
            <a:r>
              <a:rPr lang="en-US" sz="2600" dirty="0">
                <a:latin typeface="Adobe Calson Pro Bold"/>
              </a:rPr>
              <a:t>skills, examining</a:t>
            </a:r>
          </a:p>
          <a:p>
            <a:r>
              <a:rPr lang="en-US" sz="2600" dirty="0">
                <a:latin typeface="Adobe Calson Pro Bold"/>
              </a:rPr>
              <a:t>them in relation to the requirements and responsibilities of the job.</a:t>
            </a:r>
            <a:endParaRPr lang="en-GB" sz="2600" dirty="0">
              <a:solidFill>
                <a:srgbClr val="C00000"/>
              </a:solidFill>
              <a:latin typeface="Adobe Calson Pro Bol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Competency-based Questions 14</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1504228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039969"/>
            <a:ext cx="2962656" cy="3693319"/>
          </a:xfrm>
          <a:prstGeom prst="rect">
            <a:avLst/>
          </a:prstGeom>
        </p:spPr>
        <p:txBody>
          <a:bodyPr wrap="square">
            <a:spAutoFit/>
          </a:bodyPr>
          <a:lstStyle/>
          <a:p>
            <a:r>
              <a:rPr lang="en-GB" sz="2600" dirty="0" smtClean="0">
                <a:latin typeface="Adobe Calson Pro Bold"/>
              </a:rPr>
              <a:t>This </a:t>
            </a:r>
            <a:r>
              <a:rPr lang="en-GB" sz="2600" dirty="0">
                <a:latin typeface="Adobe Calson Pro Bold"/>
              </a:rPr>
              <a:t>stage</a:t>
            </a:r>
          </a:p>
          <a:p>
            <a:r>
              <a:rPr lang="en-US" sz="2600" dirty="0">
                <a:latin typeface="Adobe Calson Pro Bold"/>
              </a:rPr>
              <a:t>represents 85 percent of the interview, with as much as 65 percent of it devoted to</a:t>
            </a:r>
          </a:p>
          <a:p>
            <a:r>
              <a:rPr lang="en-GB" sz="2600" dirty="0">
                <a:latin typeface="Adobe Calson Pro Bold"/>
              </a:rPr>
              <a:t>competency-based questions</a:t>
            </a:r>
            <a:r>
              <a:rPr lang="en-GB" sz="2600" dirty="0" smtClean="0">
                <a:latin typeface="Adobe Calson Pro Bold"/>
              </a:rPr>
              <a:t>. </a:t>
            </a:r>
            <a:endParaRPr lang="en-GB" sz="2600" dirty="0">
              <a:latin typeface="Adobe Calson Pro Bol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Competency-based Questions 14</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12052157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804452"/>
            <a:ext cx="2962656" cy="4093428"/>
          </a:xfrm>
          <a:prstGeom prst="rect">
            <a:avLst/>
          </a:prstGeom>
        </p:spPr>
        <p:txBody>
          <a:bodyPr wrap="square">
            <a:spAutoFit/>
          </a:bodyPr>
          <a:lstStyle/>
          <a:p>
            <a:r>
              <a:rPr lang="en-US" sz="2600" dirty="0">
                <a:latin typeface="Adobe Calson Pro Bold"/>
              </a:rPr>
              <a:t>Now go back over your list to ensure that all four categories are represented. You</a:t>
            </a:r>
          </a:p>
          <a:p>
            <a:r>
              <a:rPr lang="en-US" sz="2600" dirty="0">
                <a:latin typeface="Adobe Calson Pro Bold"/>
              </a:rPr>
              <a:t>will no doubt see a greater emphasis of some competencies over others</a:t>
            </a:r>
            <a:endParaRPr lang="en-GB" sz="2600" dirty="0">
              <a:latin typeface="Adobe Calson Pro Bol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Competency-based Questions 3</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24030215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039969"/>
            <a:ext cx="2962656" cy="3693319"/>
          </a:xfrm>
          <a:prstGeom prst="rect">
            <a:avLst/>
          </a:prstGeom>
        </p:spPr>
        <p:txBody>
          <a:bodyPr wrap="square">
            <a:spAutoFit/>
          </a:bodyPr>
          <a:lstStyle/>
          <a:p>
            <a:r>
              <a:rPr lang="en-US" sz="2600" dirty="0">
                <a:latin typeface="Adobe Calson Pro Bold"/>
              </a:rPr>
              <a:t>That leaves about 20 percent of the time to be divided</a:t>
            </a:r>
          </a:p>
          <a:p>
            <a:r>
              <a:rPr lang="en-US" sz="2600" dirty="0">
                <a:latin typeface="Adobe Calson Pro Bold"/>
              </a:rPr>
              <a:t>between four other types of questions: close-ended, open-ended, probing, and hypothetical.</a:t>
            </a:r>
            <a:endParaRPr lang="en-GB" sz="2600" dirty="0">
              <a:latin typeface="Adobe Calson Pro Bol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Competency-based Questions 14</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5127710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371600"/>
            <a:ext cx="2962656" cy="4893647"/>
          </a:xfrm>
          <a:prstGeom prst="rect">
            <a:avLst/>
          </a:prstGeom>
        </p:spPr>
        <p:txBody>
          <a:bodyPr wrap="square">
            <a:spAutoFit/>
          </a:bodyPr>
          <a:lstStyle/>
          <a:p>
            <a:r>
              <a:rPr lang="en-US" sz="2600" dirty="0" smtClean="0">
                <a:latin typeface="Adobe Calson Pro Bold"/>
              </a:rPr>
              <a:t>The last two should receive shared emphasis, say, about 5% each, with open-ended questions receiving about 8 percent of your time and close-ended </a:t>
            </a:r>
            <a:r>
              <a:rPr lang="en-GB" sz="2600" dirty="0" smtClean="0">
                <a:latin typeface="Adobe Calson Pro Bold"/>
              </a:rPr>
              <a:t>questions carrying the balance.</a:t>
            </a:r>
            <a:endParaRPr lang="en-GB" sz="2600" dirty="0">
              <a:latin typeface="Adobe Calson Pro Bol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Competency-based Questions 14</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3385227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620453"/>
            <a:ext cx="2962656" cy="4524315"/>
          </a:xfrm>
          <a:prstGeom prst="rect">
            <a:avLst/>
          </a:prstGeom>
        </p:spPr>
        <p:txBody>
          <a:bodyPr wrap="square">
            <a:spAutoFit/>
          </a:bodyPr>
          <a:lstStyle/>
          <a:p>
            <a:r>
              <a:rPr lang="en-US" sz="2400" dirty="0">
                <a:latin typeface="Adobe Calson Pro Bold"/>
              </a:rPr>
              <a:t>Close-ended questions allow you to zero in on specific issues, usually for </a:t>
            </a:r>
            <a:r>
              <a:rPr lang="en-US" sz="2400" dirty="0" smtClean="0">
                <a:latin typeface="Adobe Calson Pro Bold"/>
              </a:rPr>
              <a:t>purposes of </a:t>
            </a:r>
            <a:r>
              <a:rPr lang="en-US" sz="2400" dirty="0">
                <a:latin typeface="Adobe Calson Pro Bold"/>
              </a:rPr>
              <a:t>verification or clarification. They are useful when you need a tightly </a:t>
            </a:r>
            <a:r>
              <a:rPr lang="en-US" sz="2400" dirty="0" smtClean="0">
                <a:latin typeface="Adobe Calson Pro Bold"/>
              </a:rPr>
              <a:t>worded response </a:t>
            </a:r>
            <a:r>
              <a:rPr lang="en-US" sz="2400" dirty="0">
                <a:latin typeface="Adobe Calson Pro Bold"/>
              </a:rPr>
              <a:t>in order to proceed with the interview.</a:t>
            </a:r>
            <a:endParaRPr lang="en-GB" sz="2400" dirty="0">
              <a:latin typeface="Adobe Calson Pro Bol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Competency-based Questions 14</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12018715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620453"/>
            <a:ext cx="2962656" cy="4524315"/>
          </a:xfrm>
          <a:prstGeom prst="rect">
            <a:avLst/>
          </a:prstGeom>
        </p:spPr>
        <p:txBody>
          <a:bodyPr wrap="square">
            <a:spAutoFit/>
          </a:bodyPr>
          <a:lstStyle/>
          <a:p>
            <a:r>
              <a:rPr lang="en-US" sz="2400" dirty="0">
                <a:latin typeface="Adobe Calson Pro Bold"/>
              </a:rPr>
              <a:t>Open-ended questions generally focus on how an applicant approaches tasks.</a:t>
            </a:r>
          </a:p>
          <a:p>
            <a:r>
              <a:rPr lang="en-US" sz="2400" dirty="0">
                <a:latin typeface="Adobe Calson Pro Bold"/>
              </a:rPr>
              <a:t>They serve as effective set-ups for subsequent competency-based questions, testing</a:t>
            </a:r>
          </a:p>
          <a:p>
            <a:r>
              <a:rPr lang="en-US" sz="2400" dirty="0">
                <a:latin typeface="Adobe Calson Pro Bold"/>
              </a:rPr>
              <a:t>out the validity of preceding answers.</a:t>
            </a:r>
            <a:endParaRPr lang="en-GB" sz="2400" dirty="0">
              <a:latin typeface="Adobe Calson Pro Bol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Competency-based Questions 14</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24237957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536192"/>
            <a:ext cx="2962656" cy="4708981"/>
          </a:xfrm>
          <a:prstGeom prst="rect">
            <a:avLst/>
          </a:prstGeom>
        </p:spPr>
        <p:txBody>
          <a:bodyPr wrap="square">
            <a:spAutoFit/>
          </a:bodyPr>
          <a:lstStyle/>
          <a:p>
            <a:r>
              <a:rPr lang="en-US" sz="2500" dirty="0">
                <a:latin typeface="Adobe Calson Pro Bold"/>
              </a:rPr>
              <a:t>Probing questions asked during the core of the interview will allow you to ascertain</a:t>
            </a:r>
          </a:p>
          <a:p>
            <a:r>
              <a:rPr lang="en-US" sz="2500" dirty="0">
                <a:latin typeface="Adobe Calson Pro Bold"/>
              </a:rPr>
              <a:t>additional information from answers to competency-based, open-ended, and hypothetical</a:t>
            </a:r>
          </a:p>
          <a:p>
            <a:r>
              <a:rPr lang="en-GB" sz="2500" dirty="0">
                <a:latin typeface="Adobe Calson Pro Bold"/>
              </a:rPr>
              <a:t>questions.</a:t>
            </a: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Competency-based Questions 14</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40218097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415713"/>
            <a:ext cx="2962656" cy="4893647"/>
          </a:xfrm>
          <a:prstGeom prst="rect">
            <a:avLst/>
          </a:prstGeom>
        </p:spPr>
        <p:txBody>
          <a:bodyPr wrap="square">
            <a:spAutoFit/>
          </a:bodyPr>
          <a:lstStyle/>
          <a:p>
            <a:r>
              <a:rPr lang="en-US" sz="2600" dirty="0">
                <a:latin typeface="Adobe Calson Pro Bold"/>
              </a:rPr>
              <a:t>Hypotheticals lend balance to competency-based questions. While the </a:t>
            </a:r>
            <a:r>
              <a:rPr lang="en-US" sz="2600" dirty="0" smtClean="0">
                <a:latin typeface="Adobe Calson Pro Bold"/>
              </a:rPr>
              <a:t>competency based</a:t>
            </a:r>
            <a:r>
              <a:rPr lang="en-US" sz="2600" dirty="0">
                <a:latin typeface="Adobe Calson Pro Bold"/>
              </a:rPr>
              <a:t> </a:t>
            </a:r>
            <a:r>
              <a:rPr lang="en-US" sz="2600" dirty="0" smtClean="0">
                <a:latin typeface="Adobe Calson Pro Bold"/>
              </a:rPr>
              <a:t>questioning </a:t>
            </a:r>
            <a:r>
              <a:rPr lang="en-US" sz="2600" dirty="0">
                <a:latin typeface="Adobe Calson Pro Bold"/>
              </a:rPr>
              <a:t>technique focuses on specific examples from past job experiences</a:t>
            </a:r>
            <a:endParaRPr lang="en-GB" sz="2600" dirty="0">
              <a:latin typeface="Adobe Calson Pro Bol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Competency-based Questions 14</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8854780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618488"/>
            <a:ext cx="2962656" cy="4493538"/>
          </a:xfrm>
          <a:prstGeom prst="rect">
            <a:avLst/>
          </a:prstGeom>
        </p:spPr>
        <p:txBody>
          <a:bodyPr wrap="square">
            <a:spAutoFit/>
          </a:bodyPr>
          <a:lstStyle/>
          <a:p>
            <a:r>
              <a:rPr lang="en-US" sz="2600" dirty="0">
                <a:latin typeface="Adobe Calson Pro Bold"/>
              </a:rPr>
              <a:t>Hypotheticals are also valuable for applicants</a:t>
            </a:r>
          </a:p>
          <a:p>
            <a:r>
              <a:rPr lang="en-US" sz="2600" dirty="0">
                <a:latin typeface="Adobe Calson Pro Bold"/>
              </a:rPr>
              <a:t>with limited or no prior work history. Remember, hypotheticals evaluate how the</a:t>
            </a:r>
          </a:p>
          <a:p>
            <a:r>
              <a:rPr lang="en-US" sz="2600" dirty="0">
                <a:latin typeface="Adobe Calson Pro Bold"/>
              </a:rPr>
              <a:t>applicant thinks as opposed to what </a:t>
            </a:r>
            <a:r>
              <a:rPr lang="en-US" sz="2600" dirty="0" smtClean="0">
                <a:latin typeface="Adobe Calson Pro Bold"/>
              </a:rPr>
              <a:t>they knows</a:t>
            </a:r>
            <a:r>
              <a:rPr lang="en-US" sz="2600" dirty="0">
                <a:latin typeface="Adobe Calson Pro Bold"/>
              </a:rPr>
              <a:t>.</a:t>
            </a:r>
            <a:endParaRPr lang="en-GB" sz="2600" dirty="0">
              <a:latin typeface="Adobe Calson Pro Bol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Competency-based Questions 14</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31186408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477256" y="1371600"/>
            <a:ext cx="2962656" cy="4893647"/>
          </a:xfrm>
          <a:prstGeom prst="rect">
            <a:avLst/>
          </a:prstGeom>
        </p:spPr>
        <p:txBody>
          <a:bodyPr wrap="square">
            <a:spAutoFit/>
          </a:bodyPr>
          <a:lstStyle/>
          <a:p>
            <a:r>
              <a:rPr lang="en-US" sz="2400" b="1" i="1" dirty="0">
                <a:solidFill>
                  <a:srgbClr val="FF0000"/>
                </a:solidFill>
                <a:latin typeface="Adobe Calson Pro Bold"/>
              </a:rPr>
              <a:t>1. </a:t>
            </a:r>
            <a:r>
              <a:rPr lang="en-US" sz="2400" dirty="0">
                <a:latin typeface="Adobe Calson Pro Bold"/>
              </a:rPr>
              <a:t>Recruits and interviews applicants for nonexempt positions; refers qualified applicants</a:t>
            </a:r>
          </a:p>
          <a:p>
            <a:r>
              <a:rPr lang="en-GB" sz="2400" dirty="0">
                <a:latin typeface="Adobe Calson Pro Bold"/>
              </a:rPr>
              <a:t>to appropriate department managers.</a:t>
            </a:r>
          </a:p>
          <a:p>
            <a:r>
              <a:rPr lang="en-US" sz="2400" b="1" i="1" dirty="0">
                <a:solidFill>
                  <a:srgbClr val="FF0000"/>
                </a:solidFill>
                <a:latin typeface="Adobe Calson Pro Bold"/>
              </a:rPr>
              <a:t>2. </a:t>
            </a:r>
            <a:r>
              <a:rPr lang="en-US" sz="2400" dirty="0">
                <a:latin typeface="Adobe Calson Pro Bold"/>
              </a:rPr>
              <a:t>Performs reference checks on potential employees.</a:t>
            </a:r>
            <a:endParaRPr lang="en-GB" sz="2400" dirty="0">
              <a:latin typeface="Adobe Calson Pro Bol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Competency-based Questions 14</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365877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477256" y="1453896"/>
            <a:ext cx="2962656" cy="4893647"/>
          </a:xfrm>
          <a:prstGeom prst="rect">
            <a:avLst/>
          </a:prstGeom>
        </p:spPr>
        <p:txBody>
          <a:bodyPr wrap="square">
            <a:spAutoFit/>
          </a:bodyPr>
          <a:lstStyle/>
          <a:p>
            <a:r>
              <a:rPr lang="en-US" sz="2400" b="1" i="1" dirty="0">
                <a:solidFill>
                  <a:srgbClr val="FF0000"/>
                </a:solidFill>
                <a:latin typeface="Adobe Calson Pro Bold"/>
              </a:rPr>
              <a:t>3. </a:t>
            </a:r>
            <a:r>
              <a:rPr lang="en-US" sz="2400" dirty="0">
                <a:latin typeface="Adobe Calson Pro Bold"/>
              </a:rPr>
              <a:t>Helps director of human resources plan and conduct each month’s organizational</a:t>
            </a:r>
          </a:p>
          <a:p>
            <a:r>
              <a:rPr lang="en-GB" sz="2400" dirty="0">
                <a:latin typeface="Adobe Calson Pro Bold"/>
              </a:rPr>
              <a:t>orientation program.</a:t>
            </a:r>
          </a:p>
          <a:p>
            <a:r>
              <a:rPr lang="en-US" sz="2400" b="1" i="1" dirty="0">
                <a:solidFill>
                  <a:srgbClr val="FF0000"/>
                </a:solidFill>
                <a:latin typeface="Adobe Calson Pro Bold"/>
              </a:rPr>
              <a:t>4. </a:t>
            </a:r>
            <a:r>
              <a:rPr lang="en-US" sz="2400" dirty="0">
                <a:latin typeface="Adobe Calson Pro Bold"/>
              </a:rPr>
              <a:t>Assists in the implementation of policies and procedures; may be required to</a:t>
            </a:r>
          </a:p>
          <a:p>
            <a:r>
              <a:rPr lang="en-GB" sz="2400" dirty="0">
                <a:latin typeface="Adobe Calson Pro Bold"/>
              </a:rPr>
              <a:t>explain or interpret certain policies.</a:t>
            </a: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Competency-based Questions 14</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14390270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477256" y="2029968"/>
            <a:ext cx="2962656" cy="3693319"/>
          </a:xfrm>
          <a:prstGeom prst="rect">
            <a:avLst/>
          </a:prstGeom>
        </p:spPr>
        <p:txBody>
          <a:bodyPr wrap="square">
            <a:spAutoFit/>
          </a:bodyPr>
          <a:lstStyle/>
          <a:p>
            <a:r>
              <a:rPr lang="en-US" sz="2600" b="1" i="1" dirty="0">
                <a:solidFill>
                  <a:srgbClr val="FF0000"/>
                </a:solidFill>
                <a:latin typeface="Adobe Calson Pro Bold"/>
              </a:rPr>
              <a:t>5. </a:t>
            </a:r>
            <a:r>
              <a:rPr lang="en-US" sz="2600" dirty="0">
                <a:latin typeface="Adobe Calson Pro Bold"/>
              </a:rPr>
              <a:t>Assists in the development and maintenance of up-to-date job descriptions for</a:t>
            </a:r>
          </a:p>
          <a:p>
            <a:r>
              <a:rPr lang="en-US" sz="2600" dirty="0">
                <a:latin typeface="Adobe Calson Pro Bold"/>
              </a:rPr>
              <a:t>nonexempt positions throughout the company</a:t>
            </a:r>
            <a:r>
              <a:rPr lang="en-US" sz="2600" dirty="0" smtClean="0">
                <a:latin typeface="Adobe Calson Pro Bold"/>
              </a:rPr>
              <a:t>.</a:t>
            </a:r>
            <a:endParaRPr lang="en-US" sz="2600" dirty="0">
              <a:latin typeface="Adobe Calson Pro Bol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Competency-based Questions 14</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33172918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804452"/>
            <a:ext cx="2962656" cy="4093428"/>
          </a:xfrm>
          <a:prstGeom prst="rect">
            <a:avLst/>
          </a:prstGeom>
        </p:spPr>
        <p:txBody>
          <a:bodyPr wrap="square">
            <a:spAutoFit/>
          </a:bodyPr>
          <a:lstStyle/>
          <a:p>
            <a:r>
              <a:rPr lang="en-GB" sz="2600" dirty="0">
                <a:latin typeface="Adobe Calson Pro Bold"/>
              </a:rPr>
              <a:t>Also, where competencies</a:t>
            </a:r>
          </a:p>
          <a:p>
            <a:r>
              <a:rPr lang="en-US" sz="2600" dirty="0">
                <a:latin typeface="Adobe Calson Pro Bold"/>
              </a:rPr>
              <a:t>are paired, tangible and knowledge-based skills generally fall together, as do behaviors</a:t>
            </a:r>
          </a:p>
          <a:p>
            <a:r>
              <a:rPr lang="en-GB" sz="2600" dirty="0">
                <a:latin typeface="Adobe Calson Pro Bold"/>
              </a:rPr>
              <a:t>and interpersonal skills.</a:t>
            </a: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Competency-based Questions 3</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27307941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477256" y="1453896"/>
            <a:ext cx="2962656" cy="4893647"/>
          </a:xfrm>
          <a:prstGeom prst="rect">
            <a:avLst/>
          </a:prstGeom>
        </p:spPr>
        <p:txBody>
          <a:bodyPr wrap="square">
            <a:spAutoFit/>
          </a:bodyPr>
          <a:lstStyle/>
          <a:p>
            <a:r>
              <a:rPr lang="en-US" sz="2400" b="1" i="1" dirty="0">
                <a:solidFill>
                  <a:srgbClr val="FF0000"/>
                </a:solidFill>
                <a:latin typeface="Adobe Calson Pro Bold"/>
              </a:rPr>
              <a:t>6. </a:t>
            </a:r>
            <a:r>
              <a:rPr lang="en-US" sz="2400" dirty="0">
                <a:latin typeface="Adobe Calson Pro Bold"/>
              </a:rPr>
              <a:t>Assists in the maintenance and administration of the organization’s compensation</a:t>
            </a:r>
          </a:p>
          <a:p>
            <a:r>
              <a:rPr lang="en-US" sz="2400" dirty="0">
                <a:latin typeface="Adobe Calson Pro Bold"/>
              </a:rPr>
              <a:t>program; monitors salary increase recommendations as they are received </a:t>
            </a:r>
            <a:r>
              <a:rPr lang="en-US" sz="2400" dirty="0" smtClean="0">
                <a:latin typeface="Adobe Calson Pro Bold"/>
              </a:rPr>
              <a:t>to ensure </a:t>
            </a:r>
            <a:r>
              <a:rPr lang="en-US" sz="2400" dirty="0">
                <a:latin typeface="Adobe Calson Pro Bold"/>
              </a:rPr>
              <a:t>compliance with merit increase guidelines.</a:t>
            </a:r>
          </a:p>
        </p:txBody>
      </p:sp>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38528" y="6062472"/>
            <a:ext cx="854075" cy="542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Competency-based Questions 14</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18520145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394960" y="3264408"/>
            <a:ext cx="2962656" cy="1569660"/>
          </a:xfrm>
          <a:prstGeom prst="rect">
            <a:avLst/>
          </a:prstGeom>
        </p:spPr>
        <p:txBody>
          <a:bodyPr wrap="square">
            <a:spAutoFit/>
          </a:bodyPr>
          <a:lstStyle/>
          <a:p>
            <a:pPr algn="ctr"/>
            <a:r>
              <a:rPr lang="en-US" sz="3200" b="1" dirty="0" smtClean="0">
                <a:solidFill>
                  <a:srgbClr val="C00000"/>
                </a:solidFill>
                <a:latin typeface="Cambria" panose="02040503050406030204" pitchFamily="18" charset="0"/>
              </a:rPr>
              <a:t>Competency-based Questions 15</a:t>
            </a:r>
          </a:p>
        </p:txBody>
      </p:sp>
      <p:sp>
        <p:nvSpPr>
          <p:cNvPr id="5" name="Rectangle 4"/>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Competency-based Questions 15</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2755177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371600"/>
            <a:ext cx="2962656" cy="4955203"/>
          </a:xfrm>
          <a:prstGeom prst="rect">
            <a:avLst/>
          </a:prstGeom>
        </p:spPr>
        <p:txBody>
          <a:bodyPr wrap="square">
            <a:spAutoFit/>
          </a:bodyPr>
          <a:lstStyle/>
          <a:p>
            <a:r>
              <a:rPr lang="en-GB" sz="2600" b="1" dirty="0">
                <a:solidFill>
                  <a:srgbClr val="C00000"/>
                </a:solidFill>
                <a:latin typeface="Cambria" panose="02040503050406030204" pitchFamily="18" charset="0"/>
              </a:rPr>
              <a:t>Confirmation </a:t>
            </a:r>
            <a:r>
              <a:rPr lang="en-GB" sz="2600" b="1" dirty="0" smtClean="0">
                <a:solidFill>
                  <a:srgbClr val="C00000"/>
                </a:solidFill>
                <a:latin typeface="Cambria" panose="02040503050406030204" pitchFamily="18" charset="0"/>
              </a:rPr>
              <a:t>Stage</a:t>
            </a:r>
          </a:p>
          <a:p>
            <a:r>
              <a:rPr lang="en-US" sz="2400" dirty="0">
                <a:latin typeface="Adobe Calson Pro Bold"/>
              </a:rPr>
              <a:t>The confirming stage offers the interviewer an opportunity to verify what has </a:t>
            </a:r>
            <a:r>
              <a:rPr lang="en-US" sz="2400" dirty="0" smtClean="0">
                <a:latin typeface="Adobe Calson Pro Bold"/>
              </a:rPr>
              <a:t>been learned </a:t>
            </a:r>
            <a:r>
              <a:rPr lang="en-US" sz="2400" dirty="0">
                <a:latin typeface="Adobe Calson Pro Bold"/>
              </a:rPr>
              <a:t>thus far about an applicant’s job-specific competencies; no new topics should</a:t>
            </a:r>
          </a:p>
          <a:p>
            <a:r>
              <a:rPr lang="en-GB" sz="2400" dirty="0">
                <a:latin typeface="Adobe Calson Pro Bold"/>
              </a:rPr>
              <a:t>be introduced</a:t>
            </a:r>
            <a:r>
              <a:rPr lang="en-GB" sz="2400" dirty="0" smtClean="0">
                <a:latin typeface="Adobe Calson Pro Bold"/>
              </a:rPr>
              <a:t>. </a:t>
            </a:r>
            <a:endParaRPr lang="en-GB" sz="2400" dirty="0">
              <a:solidFill>
                <a:srgbClr val="C00000"/>
              </a:solidFill>
              <a:latin typeface="Adobe Calson Pro Bol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Competency-based Questions 15</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10265077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804452"/>
            <a:ext cx="2962656" cy="4093428"/>
          </a:xfrm>
          <a:prstGeom prst="rect">
            <a:avLst/>
          </a:prstGeom>
        </p:spPr>
        <p:txBody>
          <a:bodyPr wrap="square">
            <a:spAutoFit/>
          </a:bodyPr>
          <a:lstStyle/>
          <a:p>
            <a:r>
              <a:rPr lang="en-US" sz="2600" dirty="0">
                <a:latin typeface="Adobe Calson Pro Bold"/>
              </a:rPr>
              <a:t>It represents about 5 percent of the entire interview and should be</a:t>
            </a:r>
          </a:p>
          <a:p>
            <a:r>
              <a:rPr lang="en-US" sz="2600" dirty="0">
                <a:latin typeface="Adobe Calson Pro Bold"/>
              </a:rPr>
              <a:t>divided between open- and close-ended questions, with a slightly heavier emphasis</a:t>
            </a:r>
          </a:p>
          <a:p>
            <a:r>
              <a:rPr lang="en-GB" sz="2600" dirty="0">
                <a:latin typeface="Adobe Calson Pro Bold"/>
              </a:rPr>
              <a:t>on open-ended.</a:t>
            </a: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Competency-based Questions 15</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35910773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618488"/>
            <a:ext cx="2962656" cy="4493538"/>
          </a:xfrm>
          <a:prstGeom prst="rect">
            <a:avLst/>
          </a:prstGeom>
        </p:spPr>
        <p:txBody>
          <a:bodyPr wrap="square">
            <a:spAutoFit/>
          </a:bodyPr>
          <a:lstStyle/>
          <a:p>
            <a:r>
              <a:rPr lang="en-US" sz="2600" dirty="0">
                <a:latin typeface="Adobe Calson Pro Bold"/>
              </a:rPr>
              <a:t>Based on the interview for the assistant to the director of HR position, as </a:t>
            </a:r>
            <a:r>
              <a:rPr lang="en-US" sz="2600" dirty="0" smtClean="0">
                <a:latin typeface="Adobe Calson Pro Bold"/>
              </a:rPr>
              <a:t>described in </a:t>
            </a:r>
            <a:r>
              <a:rPr lang="en-US" sz="2600" dirty="0">
                <a:latin typeface="Adobe Calson Pro Bold"/>
              </a:rPr>
              <a:t>the core stage, here are some appropriate closed-ended questions:</a:t>
            </a:r>
            <a:endParaRPr lang="en-GB" sz="2600" dirty="0">
              <a:latin typeface="Adobe Calson Pro Bol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Competency-based Questions 15</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35347017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651230"/>
            <a:ext cx="2962656" cy="4493538"/>
          </a:xfrm>
          <a:prstGeom prst="rect">
            <a:avLst/>
          </a:prstGeom>
        </p:spPr>
        <p:txBody>
          <a:bodyPr wrap="square">
            <a:spAutoFit/>
          </a:bodyPr>
          <a:lstStyle/>
          <a:p>
            <a:r>
              <a:rPr lang="en-US" sz="2600" b="1" i="1" dirty="0" smtClean="0">
                <a:solidFill>
                  <a:srgbClr val="FF0000"/>
                </a:solidFill>
                <a:latin typeface="Adobe Calson Pro Bold"/>
              </a:rPr>
              <a:t>1-</a:t>
            </a:r>
            <a:r>
              <a:rPr lang="en-US" sz="2600" dirty="0" smtClean="0">
                <a:latin typeface="Adobe Calson Pro Bold"/>
              </a:rPr>
              <a:t> ‘‘</a:t>
            </a:r>
            <a:r>
              <a:rPr lang="en-US" sz="2600" dirty="0">
                <a:latin typeface="Adobe Calson Pro Bold"/>
              </a:rPr>
              <a:t>Based on what you’ve told me thus far, may I assume that you view yourself as</a:t>
            </a:r>
          </a:p>
          <a:p>
            <a:r>
              <a:rPr lang="en-US" sz="2600" dirty="0">
                <a:latin typeface="Adobe Calson Pro Bold"/>
              </a:rPr>
              <a:t>being diplomatic when it comes to handling disagreements with department heads?’’</a:t>
            </a:r>
            <a:endParaRPr lang="en-GB" sz="2600" dirty="0">
              <a:latin typeface="Adobe Calson Pro Bol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Competency-based Questions 15</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24378027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371600"/>
            <a:ext cx="3127248" cy="4893647"/>
          </a:xfrm>
          <a:prstGeom prst="rect">
            <a:avLst/>
          </a:prstGeom>
        </p:spPr>
        <p:txBody>
          <a:bodyPr wrap="square">
            <a:spAutoFit/>
          </a:bodyPr>
          <a:lstStyle/>
          <a:p>
            <a:r>
              <a:rPr lang="en-US" sz="2400" b="1" i="1" dirty="0" smtClean="0">
                <a:solidFill>
                  <a:srgbClr val="FF0000"/>
                </a:solidFill>
                <a:latin typeface="Adobe Calson Pro Bold"/>
              </a:rPr>
              <a:t>2-</a:t>
            </a:r>
            <a:r>
              <a:rPr lang="en-US" sz="2400" dirty="0" smtClean="0">
                <a:solidFill>
                  <a:srgbClr val="C00000"/>
                </a:solidFill>
                <a:latin typeface="Adobe Calson Pro Bold"/>
              </a:rPr>
              <a:t> </a:t>
            </a:r>
            <a:r>
              <a:rPr lang="en-US" sz="2400" dirty="0" smtClean="0">
                <a:latin typeface="Adobe Calson Pro Bold"/>
              </a:rPr>
              <a:t>‘‘</a:t>
            </a:r>
            <a:r>
              <a:rPr lang="en-US" sz="2400" dirty="0">
                <a:latin typeface="Adobe Calson Pro Bold"/>
              </a:rPr>
              <a:t>Am I correct in understanding that you have not </a:t>
            </a:r>
            <a:r>
              <a:rPr lang="en-US" sz="2400" dirty="0" smtClean="0">
                <a:latin typeface="Adobe Calson Pro Bold"/>
              </a:rPr>
              <a:t>experienced checking a reference</a:t>
            </a:r>
            <a:r>
              <a:rPr lang="en-US" sz="2400" dirty="0">
                <a:latin typeface="Adobe Calson Pro Bold"/>
              </a:rPr>
              <a:t> </a:t>
            </a:r>
            <a:r>
              <a:rPr lang="en-US" sz="2400" dirty="0" smtClean="0">
                <a:latin typeface="Adobe Calson Pro Bold"/>
              </a:rPr>
              <a:t>on </a:t>
            </a:r>
            <a:r>
              <a:rPr lang="en-US" sz="2400" dirty="0">
                <a:latin typeface="Adobe Calson Pro Bold"/>
              </a:rPr>
              <a:t>an applicant the department wanted to hire, only to find that the person’s</a:t>
            </a:r>
          </a:p>
          <a:p>
            <a:r>
              <a:rPr lang="en-US" sz="2400" dirty="0">
                <a:latin typeface="Adobe Calson Pro Bold"/>
              </a:rPr>
              <a:t>former employer had several less than favorable things to say about him</a:t>
            </a:r>
            <a:r>
              <a:rPr lang="en-US" sz="2400" dirty="0" smtClean="0">
                <a:latin typeface="Adobe Calson Pro Bold"/>
              </a:rPr>
              <a:t>?’’</a:t>
            </a:r>
            <a:endParaRPr lang="en-GB" sz="2400" dirty="0">
              <a:latin typeface="Adobe Calson Pro Bol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Competency-based Questions 15</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25837328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477256" y="1618488"/>
            <a:ext cx="2962656" cy="4493538"/>
          </a:xfrm>
          <a:prstGeom prst="rect">
            <a:avLst/>
          </a:prstGeom>
        </p:spPr>
        <p:txBody>
          <a:bodyPr wrap="square">
            <a:spAutoFit/>
          </a:bodyPr>
          <a:lstStyle/>
          <a:p>
            <a:r>
              <a:rPr lang="en-US" sz="2600" b="1" i="1" dirty="0" smtClean="0">
                <a:solidFill>
                  <a:srgbClr val="FF0000"/>
                </a:solidFill>
                <a:latin typeface="Adobe Calson Pro Bold"/>
              </a:rPr>
              <a:t>3- </a:t>
            </a:r>
            <a:r>
              <a:rPr lang="en-US" sz="2600" dirty="0" smtClean="0">
                <a:latin typeface="Adobe Calson Pro Bold"/>
              </a:rPr>
              <a:t>‘When </a:t>
            </a:r>
            <a:r>
              <a:rPr lang="en-US" sz="2600" dirty="0">
                <a:latin typeface="Adobe Calson Pro Bold"/>
              </a:rPr>
              <a:t>we talked earlier about job descriptions you stated that you assist in their</a:t>
            </a:r>
          </a:p>
          <a:p>
            <a:r>
              <a:rPr lang="en-US" sz="2600" dirty="0">
                <a:latin typeface="Adobe Calson Pro Bold"/>
              </a:rPr>
              <a:t>development and maintenance. Is that for </a:t>
            </a:r>
            <a:r>
              <a:rPr lang="en-US" sz="2600" dirty="0" smtClean="0">
                <a:latin typeface="Adobe Calson Pro Bold"/>
              </a:rPr>
              <a:t>managerial or non-managerial job </a:t>
            </a:r>
            <a:r>
              <a:rPr lang="en-US" sz="2600" dirty="0">
                <a:latin typeface="Adobe Calson Pro Bold"/>
              </a:rPr>
              <a:t>descriptions?’’</a:t>
            </a:r>
            <a:endParaRPr lang="en-GB" sz="2600" dirty="0">
              <a:latin typeface="Adobe Calson Pro Bol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Competency-based Questions 15</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14629316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477256" y="1536192"/>
            <a:ext cx="2962656" cy="4708981"/>
          </a:xfrm>
          <a:prstGeom prst="rect">
            <a:avLst/>
          </a:prstGeom>
        </p:spPr>
        <p:txBody>
          <a:bodyPr wrap="square">
            <a:spAutoFit/>
          </a:bodyPr>
          <a:lstStyle/>
          <a:p>
            <a:r>
              <a:rPr lang="en-US" sz="2500" dirty="0">
                <a:latin typeface="Adobe Calson Pro Bold"/>
              </a:rPr>
              <a:t>The single-word answers to these questions will verify whether you have </a:t>
            </a:r>
            <a:r>
              <a:rPr lang="en-US" sz="2500" dirty="0" smtClean="0">
                <a:latin typeface="Adobe Calson Pro Bold"/>
              </a:rPr>
              <a:t>drawn accurate </a:t>
            </a:r>
            <a:r>
              <a:rPr lang="en-US" sz="2500" dirty="0">
                <a:latin typeface="Adobe Calson Pro Bold"/>
              </a:rPr>
              <a:t>conclusions. The applicant will also have </a:t>
            </a:r>
            <a:r>
              <a:rPr lang="en-US" sz="2500" dirty="0" smtClean="0">
                <a:latin typeface="Adobe Calson Pro Bold"/>
              </a:rPr>
              <a:t>an opportunity </a:t>
            </a:r>
            <a:r>
              <a:rPr lang="en-US" sz="2500" dirty="0">
                <a:latin typeface="Adobe Calson Pro Bold"/>
              </a:rPr>
              <a:t>to clarify any misunderstood</a:t>
            </a:r>
          </a:p>
          <a:p>
            <a:r>
              <a:rPr lang="en-GB" sz="2500" dirty="0">
                <a:latin typeface="Adobe Calson Pro Bold"/>
              </a:rPr>
              <a:t>points</a:t>
            </a: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Competency-based Questions 15</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24118794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477256" y="2428708"/>
            <a:ext cx="2962656" cy="2893100"/>
          </a:xfrm>
          <a:prstGeom prst="rect">
            <a:avLst/>
          </a:prstGeom>
        </p:spPr>
        <p:txBody>
          <a:bodyPr wrap="square">
            <a:spAutoFit/>
          </a:bodyPr>
          <a:lstStyle/>
          <a:p>
            <a:r>
              <a:rPr lang="en-US" sz="2600" dirty="0">
                <a:latin typeface="Adobe Calson Pro Bold"/>
              </a:rPr>
              <a:t>Sample open-ended questions during the confirmation stage for this same </a:t>
            </a:r>
            <a:r>
              <a:rPr lang="en-US" sz="2600" dirty="0" smtClean="0">
                <a:latin typeface="Adobe Calson Pro Bold"/>
              </a:rPr>
              <a:t>position </a:t>
            </a:r>
            <a:r>
              <a:rPr lang="en-GB" sz="2600" dirty="0" smtClean="0">
                <a:latin typeface="Adobe Calson Pro Bold"/>
              </a:rPr>
              <a:t>include </a:t>
            </a:r>
            <a:r>
              <a:rPr lang="en-GB" sz="2600" dirty="0">
                <a:latin typeface="Adobe Calson Pro Bold"/>
              </a:rPr>
              <a:t>the following:</a:t>
            </a: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Competency-based Questions 15</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4744256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536192"/>
            <a:ext cx="2962656" cy="4708981"/>
          </a:xfrm>
          <a:prstGeom prst="rect">
            <a:avLst/>
          </a:prstGeom>
        </p:spPr>
        <p:txBody>
          <a:bodyPr wrap="square">
            <a:spAutoFit/>
          </a:bodyPr>
          <a:lstStyle/>
          <a:p>
            <a:r>
              <a:rPr lang="en-US" sz="2500" dirty="0">
                <a:latin typeface="Adobe Calson Pro Bold"/>
              </a:rPr>
              <a:t>Having isolated job-specific competencies, you’re ready to correlate what the </a:t>
            </a:r>
            <a:r>
              <a:rPr lang="en-US" sz="2500" dirty="0" smtClean="0">
                <a:latin typeface="Adobe Calson Pro Bold"/>
              </a:rPr>
              <a:t>job </a:t>
            </a:r>
            <a:r>
              <a:rPr lang="en-US" sz="2500" dirty="0">
                <a:latin typeface="Adobe Calson Pro Bold"/>
              </a:rPr>
              <a:t>requires with what the applicant has to offer. Information about the applicant can</a:t>
            </a:r>
          </a:p>
          <a:p>
            <a:r>
              <a:rPr lang="en-GB" sz="2500" dirty="0">
                <a:latin typeface="Adobe Calson Pro Bold"/>
              </a:rPr>
              <a:t>come from several sources.</a:t>
            </a: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Competency-based Questions 3</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26019892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477256" y="1371600"/>
            <a:ext cx="2962656" cy="4893647"/>
          </a:xfrm>
          <a:prstGeom prst="rect">
            <a:avLst/>
          </a:prstGeom>
        </p:spPr>
        <p:txBody>
          <a:bodyPr wrap="square">
            <a:spAutoFit/>
          </a:bodyPr>
          <a:lstStyle/>
          <a:p>
            <a:r>
              <a:rPr lang="en-US" sz="2600" b="1" i="1" dirty="0" smtClean="0">
                <a:solidFill>
                  <a:srgbClr val="FF0000"/>
                </a:solidFill>
                <a:latin typeface="Adobe Calson Pro Bold"/>
              </a:rPr>
              <a:t>1-</a:t>
            </a:r>
            <a:r>
              <a:rPr lang="en-US" sz="2600" dirty="0" smtClean="0">
                <a:latin typeface="Adobe Calson Pro Bold"/>
              </a:rPr>
              <a:t> ‘‘</a:t>
            </a:r>
            <a:r>
              <a:rPr lang="en-US" sz="2600" dirty="0">
                <a:latin typeface="Adobe Calson Pro Bold"/>
              </a:rPr>
              <a:t>I’m interested in learning more about your role in your company’s monthly</a:t>
            </a:r>
          </a:p>
          <a:p>
            <a:r>
              <a:rPr lang="en-US" sz="2600" dirty="0">
                <a:latin typeface="Adobe Calson Pro Bold"/>
              </a:rPr>
              <a:t>organizational orientation program. Would you please clarify for me the extent </a:t>
            </a:r>
            <a:r>
              <a:rPr lang="en-US" sz="2600" dirty="0" smtClean="0">
                <a:latin typeface="Adobe Calson Pro Bold"/>
              </a:rPr>
              <a:t>and </a:t>
            </a:r>
            <a:r>
              <a:rPr lang="en-GB" sz="2600" dirty="0" smtClean="0">
                <a:latin typeface="Adobe Calson Pro Bold"/>
              </a:rPr>
              <a:t>nature </a:t>
            </a:r>
            <a:r>
              <a:rPr lang="en-GB" sz="2600" dirty="0">
                <a:latin typeface="Adobe Calson Pro Bold"/>
              </a:rPr>
              <a:t>of your responsibilities?’’</a:t>
            </a: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Competency-based Questions 15</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20578283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477256" y="2029968"/>
            <a:ext cx="2962656" cy="3693319"/>
          </a:xfrm>
          <a:prstGeom prst="rect">
            <a:avLst/>
          </a:prstGeom>
        </p:spPr>
        <p:txBody>
          <a:bodyPr wrap="square">
            <a:spAutoFit/>
          </a:bodyPr>
          <a:lstStyle/>
          <a:p>
            <a:r>
              <a:rPr lang="en-US" sz="2600" b="1" i="1" dirty="0" smtClean="0">
                <a:solidFill>
                  <a:srgbClr val="FF0000"/>
                </a:solidFill>
                <a:latin typeface="Adobe Calson Pro Bold"/>
              </a:rPr>
              <a:t>2- </a:t>
            </a:r>
            <a:r>
              <a:rPr lang="en-US" sz="2600" dirty="0" smtClean="0">
                <a:latin typeface="Adobe Calson Pro Bold"/>
              </a:rPr>
              <a:t>‘‘</a:t>
            </a:r>
            <a:r>
              <a:rPr lang="en-US" sz="2600" dirty="0">
                <a:latin typeface="Adobe Calson Pro Bold"/>
              </a:rPr>
              <a:t>Earlier you stated that you currently assist in the implementation of </a:t>
            </a:r>
            <a:r>
              <a:rPr lang="en-US" sz="2600" dirty="0" smtClean="0">
                <a:latin typeface="Adobe Calson Pro Bold"/>
              </a:rPr>
              <a:t>policies and </a:t>
            </a:r>
            <a:r>
              <a:rPr lang="en-US" sz="2600" dirty="0">
                <a:latin typeface="Adobe Calson Pro Bold"/>
              </a:rPr>
              <a:t>procedures. What exactly does that mean?’’</a:t>
            </a:r>
            <a:endParaRPr lang="en-GB" sz="2600" dirty="0">
              <a:latin typeface="Adobe Calson Pro Bol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Competency-based Questions 15</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36227607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477256" y="1651230"/>
            <a:ext cx="2962656" cy="4493538"/>
          </a:xfrm>
          <a:prstGeom prst="rect">
            <a:avLst/>
          </a:prstGeom>
        </p:spPr>
        <p:txBody>
          <a:bodyPr wrap="square">
            <a:spAutoFit/>
          </a:bodyPr>
          <a:lstStyle/>
          <a:p>
            <a:r>
              <a:rPr lang="en-US" sz="2600" b="1" i="1" dirty="0" smtClean="0">
                <a:solidFill>
                  <a:srgbClr val="FF0000"/>
                </a:solidFill>
                <a:latin typeface="Adobe Calson Pro Bold"/>
              </a:rPr>
              <a:t>3-</a:t>
            </a:r>
            <a:r>
              <a:rPr lang="en-US" sz="2600" dirty="0" smtClean="0">
                <a:latin typeface="Adobe Calson Pro Bold"/>
              </a:rPr>
              <a:t> </a:t>
            </a:r>
            <a:r>
              <a:rPr lang="en-US" sz="2600" dirty="0">
                <a:latin typeface="Adobe Calson Pro Bold"/>
              </a:rPr>
              <a:t>‘‘I need a clearer picture of when and to whom you explain or interpret these</a:t>
            </a:r>
          </a:p>
          <a:p>
            <a:r>
              <a:rPr lang="en-US" sz="2600" dirty="0">
                <a:latin typeface="Adobe Calson Pro Bold"/>
              </a:rPr>
              <a:t>policies and procedures. Would you give me some additional information about</a:t>
            </a:r>
          </a:p>
          <a:p>
            <a:r>
              <a:rPr lang="en-GB" sz="2600" dirty="0">
                <a:latin typeface="Adobe Calson Pro Bold"/>
              </a:rPr>
              <a:t>this?’’</a:t>
            </a:r>
          </a:p>
        </p:txBody>
      </p:sp>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38528" y="6062472"/>
            <a:ext cx="854075" cy="542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Competency-based Questions 15</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31400208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394960" y="3264408"/>
            <a:ext cx="2962656" cy="1569660"/>
          </a:xfrm>
          <a:prstGeom prst="rect">
            <a:avLst/>
          </a:prstGeom>
        </p:spPr>
        <p:txBody>
          <a:bodyPr wrap="square">
            <a:spAutoFit/>
          </a:bodyPr>
          <a:lstStyle/>
          <a:p>
            <a:pPr algn="ctr"/>
            <a:r>
              <a:rPr lang="en-US" sz="3200" b="1" dirty="0" smtClean="0">
                <a:solidFill>
                  <a:srgbClr val="C00000"/>
                </a:solidFill>
                <a:latin typeface="Cambria" panose="02040503050406030204" pitchFamily="18" charset="0"/>
              </a:rPr>
              <a:t>Competency-based Questions 16</a:t>
            </a:r>
          </a:p>
        </p:txBody>
      </p:sp>
      <p:sp>
        <p:nvSpPr>
          <p:cNvPr id="5" name="Rectangle 4"/>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Competency-based Questions 16</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2755177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5" y="1804452"/>
            <a:ext cx="2962657" cy="4093428"/>
          </a:xfrm>
          <a:prstGeom prst="rect">
            <a:avLst/>
          </a:prstGeom>
        </p:spPr>
        <p:txBody>
          <a:bodyPr wrap="square">
            <a:spAutoFit/>
          </a:bodyPr>
          <a:lstStyle/>
          <a:p>
            <a:r>
              <a:rPr lang="en-GB" sz="2800" b="1" dirty="0">
                <a:solidFill>
                  <a:srgbClr val="C00000"/>
                </a:solidFill>
                <a:latin typeface="Cambria" panose="02040503050406030204" pitchFamily="18" charset="0"/>
              </a:rPr>
              <a:t>Closing </a:t>
            </a:r>
            <a:r>
              <a:rPr lang="en-GB" sz="2800" b="1" dirty="0" smtClean="0">
                <a:solidFill>
                  <a:srgbClr val="C00000"/>
                </a:solidFill>
                <a:latin typeface="Cambria" panose="02040503050406030204" pitchFamily="18" charset="0"/>
              </a:rPr>
              <a:t>Stage</a:t>
            </a:r>
          </a:p>
          <a:p>
            <a:r>
              <a:rPr lang="en-US" sz="2600" dirty="0">
                <a:latin typeface="Adobe Calson Pro Bold"/>
              </a:rPr>
              <a:t>At this point the interviewer needs </a:t>
            </a:r>
            <a:r>
              <a:rPr lang="en-US" sz="2600" dirty="0" smtClean="0">
                <a:latin typeface="Adobe Calson Pro Bold"/>
              </a:rPr>
              <a:t>to make </a:t>
            </a:r>
            <a:r>
              <a:rPr lang="en-US" sz="2600" dirty="0">
                <a:latin typeface="Adobe Calson Pro Bold"/>
              </a:rPr>
              <a:t>sure she’s covered all relevant competencies needed to make a screening or</a:t>
            </a:r>
          </a:p>
          <a:p>
            <a:r>
              <a:rPr lang="en-GB" sz="2600" dirty="0">
                <a:latin typeface="Adobe Calson Pro Bold"/>
              </a:rPr>
              <a:t>hiring decision</a:t>
            </a:r>
            <a:endParaRPr lang="en-GB" sz="2600" dirty="0">
              <a:solidFill>
                <a:srgbClr val="C00000"/>
              </a:solidFill>
              <a:latin typeface="Adobe Calson Pro Bol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Competency-based Questions 16</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15622884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651230"/>
            <a:ext cx="2962656" cy="4493538"/>
          </a:xfrm>
          <a:prstGeom prst="rect">
            <a:avLst/>
          </a:prstGeom>
        </p:spPr>
        <p:txBody>
          <a:bodyPr wrap="square">
            <a:spAutoFit/>
          </a:bodyPr>
          <a:lstStyle/>
          <a:p>
            <a:r>
              <a:rPr lang="en-US" sz="2600" dirty="0">
                <a:latin typeface="Adobe Calson Pro Bold"/>
              </a:rPr>
              <a:t>T</a:t>
            </a:r>
            <a:r>
              <a:rPr lang="en-US" sz="2600" dirty="0" smtClean="0">
                <a:latin typeface="Adobe Calson Pro Bold"/>
              </a:rPr>
              <a:t>he </a:t>
            </a:r>
            <a:r>
              <a:rPr lang="en-US" sz="2600" dirty="0">
                <a:latin typeface="Adobe Calson Pro Bold"/>
              </a:rPr>
              <a:t>applicant has one last opportunity to sell himself. Closing</a:t>
            </a:r>
          </a:p>
          <a:p>
            <a:r>
              <a:rPr lang="en-US" sz="2600" dirty="0">
                <a:latin typeface="Adobe Calson Pro Bold"/>
              </a:rPr>
              <a:t>represents 5 percent of the </a:t>
            </a:r>
            <a:r>
              <a:rPr lang="en-US" sz="2600" dirty="0" smtClean="0">
                <a:latin typeface="Adobe Calson Pro Bold"/>
              </a:rPr>
              <a:t>interview </a:t>
            </a:r>
            <a:r>
              <a:rPr lang="en-US" sz="2600" dirty="0">
                <a:latin typeface="Adobe Calson Pro Bold"/>
              </a:rPr>
              <a:t>and should be devoted to </a:t>
            </a:r>
            <a:r>
              <a:rPr lang="en-US" sz="2600" dirty="0" smtClean="0">
                <a:latin typeface="Adobe Calson Pro Bold"/>
              </a:rPr>
              <a:t>competency-based </a:t>
            </a:r>
            <a:r>
              <a:rPr lang="en-GB" sz="2600" dirty="0" smtClean="0">
                <a:latin typeface="Adobe Calson Pro Bold"/>
              </a:rPr>
              <a:t>questions </a:t>
            </a:r>
            <a:r>
              <a:rPr lang="en-GB" sz="2600" dirty="0">
                <a:latin typeface="Adobe Calson Pro Bold"/>
              </a:rPr>
              <a:t>such as:</a:t>
            </a: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Competency-based Questions 16</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6993307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428708"/>
            <a:ext cx="2962656" cy="2893100"/>
          </a:xfrm>
          <a:prstGeom prst="rect">
            <a:avLst/>
          </a:prstGeom>
        </p:spPr>
        <p:txBody>
          <a:bodyPr wrap="square">
            <a:spAutoFit/>
          </a:bodyPr>
          <a:lstStyle/>
          <a:p>
            <a:r>
              <a:rPr lang="en-US" sz="2600" b="1" i="1" dirty="0" smtClean="0">
                <a:solidFill>
                  <a:srgbClr val="FF0000"/>
                </a:solidFill>
                <a:latin typeface="Adobe Calson Pro Bold"/>
              </a:rPr>
              <a:t>1-</a:t>
            </a:r>
            <a:r>
              <a:rPr lang="en-US" sz="2600" dirty="0" smtClean="0">
                <a:solidFill>
                  <a:srgbClr val="C00000"/>
                </a:solidFill>
                <a:latin typeface="Adobe Calson Pro Bold"/>
              </a:rPr>
              <a:t> </a:t>
            </a:r>
            <a:r>
              <a:rPr lang="en-US" sz="2600" dirty="0" smtClean="0">
                <a:latin typeface="Adobe Calson Pro Bold"/>
              </a:rPr>
              <a:t>‘‘</a:t>
            </a:r>
            <a:r>
              <a:rPr lang="en-US" sz="2600" dirty="0">
                <a:latin typeface="Adobe Calson Pro Bold"/>
              </a:rPr>
              <a:t>What additional examples of your work with difficult customers would help </a:t>
            </a:r>
            <a:r>
              <a:rPr lang="en-US" sz="2600" dirty="0" smtClean="0">
                <a:latin typeface="Adobe Calson Pro Bold"/>
              </a:rPr>
              <a:t>me </a:t>
            </a:r>
            <a:r>
              <a:rPr lang="en-GB" sz="2600" dirty="0" smtClean="0">
                <a:latin typeface="Adobe Calson Pro Bold"/>
              </a:rPr>
              <a:t>make </a:t>
            </a:r>
            <a:r>
              <a:rPr lang="en-GB" sz="2600" dirty="0">
                <a:latin typeface="Adobe Calson Pro Bold"/>
              </a:rPr>
              <a:t>a hiring decision</a:t>
            </a:r>
            <a:r>
              <a:rPr lang="en-GB" sz="2600" dirty="0" smtClean="0">
                <a:latin typeface="Adobe Calson Pro Bold"/>
              </a:rPr>
              <a:t>?’’</a:t>
            </a:r>
            <a:endParaRPr lang="en-GB" sz="2600" dirty="0">
              <a:latin typeface="Adobe Calson Pro Bol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Competency-based Questions 16</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4329620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193191"/>
            <a:ext cx="2962656" cy="3293209"/>
          </a:xfrm>
          <a:prstGeom prst="rect">
            <a:avLst/>
          </a:prstGeom>
        </p:spPr>
        <p:txBody>
          <a:bodyPr wrap="square">
            <a:spAutoFit/>
          </a:bodyPr>
          <a:lstStyle/>
          <a:p>
            <a:r>
              <a:rPr lang="en-US" sz="2600" b="1" i="1" dirty="0" smtClean="0">
                <a:solidFill>
                  <a:srgbClr val="FF0000"/>
                </a:solidFill>
                <a:latin typeface="Adobe Calson Pro Bold"/>
              </a:rPr>
              <a:t>2- </a:t>
            </a:r>
            <a:r>
              <a:rPr lang="en-US" sz="2600" dirty="0" smtClean="0">
                <a:latin typeface="Adobe Calson Pro Bold"/>
              </a:rPr>
              <a:t>‘‘</a:t>
            </a:r>
            <a:r>
              <a:rPr lang="en-US" sz="2600" dirty="0">
                <a:latin typeface="Adobe Calson Pro Bold"/>
              </a:rPr>
              <a:t>What else can you tell me about your dealings with the </a:t>
            </a:r>
            <a:r>
              <a:rPr lang="en-US" sz="2600" dirty="0" smtClean="0">
                <a:latin typeface="Adobe Calson Pro Bold"/>
              </a:rPr>
              <a:t>work</a:t>
            </a:r>
            <a:r>
              <a:rPr lang="en-US" sz="2600" dirty="0" smtClean="0">
                <a:latin typeface="Adobe Calson Pro Bold"/>
              </a:rPr>
              <a:t> </a:t>
            </a:r>
            <a:r>
              <a:rPr lang="en-US" sz="2600" dirty="0">
                <a:latin typeface="Adobe Calson Pro Bold"/>
              </a:rPr>
              <a:t>model that </a:t>
            </a:r>
            <a:r>
              <a:rPr lang="en-US" sz="2600" dirty="0" smtClean="0">
                <a:latin typeface="Adobe Calson Pro Bold"/>
              </a:rPr>
              <a:t>will help </a:t>
            </a:r>
            <a:r>
              <a:rPr lang="en-US" sz="2600" dirty="0">
                <a:latin typeface="Adobe Calson Pro Bold"/>
              </a:rPr>
              <a:t>me understand your level of expertise in this area?’’</a:t>
            </a:r>
            <a:endParaRPr lang="en-GB" sz="2600" dirty="0">
              <a:latin typeface="Adobe Calson Pro Bol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Competency-based Questions 16</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24699775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039969"/>
            <a:ext cx="3209544" cy="3693319"/>
          </a:xfrm>
          <a:prstGeom prst="rect">
            <a:avLst/>
          </a:prstGeom>
        </p:spPr>
        <p:txBody>
          <a:bodyPr wrap="square">
            <a:spAutoFit/>
          </a:bodyPr>
          <a:lstStyle/>
          <a:p>
            <a:r>
              <a:rPr lang="en-US" sz="2600" b="1" i="1" dirty="0" smtClean="0">
                <a:solidFill>
                  <a:srgbClr val="FF0000"/>
                </a:solidFill>
                <a:latin typeface="Adobe Calson Pro Bold"/>
              </a:rPr>
              <a:t>3- </a:t>
            </a:r>
            <a:r>
              <a:rPr lang="en-US" sz="2600" dirty="0" smtClean="0">
                <a:latin typeface="Adobe Calson Pro Bold"/>
              </a:rPr>
              <a:t>‘‘</a:t>
            </a:r>
            <a:r>
              <a:rPr lang="en-US" sz="2600" dirty="0">
                <a:latin typeface="Adobe Calson Pro Bold"/>
              </a:rPr>
              <a:t>What more can you tell me about your work with </a:t>
            </a:r>
            <a:r>
              <a:rPr lang="en-US" sz="2600" dirty="0" smtClean="0">
                <a:latin typeface="Adobe Calson Pro Bold"/>
              </a:rPr>
              <a:t>employee assistance programs to </a:t>
            </a:r>
            <a:r>
              <a:rPr lang="en-US" sz="2600" dirty="0">
                <a:latin typeface="Adobe Calson Pro Bold"/>
              </a:rPr>
              <a:t>help me understand your experience in this area</a:t>
            </a:r>
            <a:r>
              <a:rPr lang="en-US" sz="2600" dirty="0" smtClean="0">
                <a:latin typeface="Adobe Calson Pro Bold"/>
              </a:rPr>
              <a:t>?’’ </a:t>
            </a:r>
            <a:endParaRPr lang="en-US" sz="2600" dirty="0">
              <a:latin typeface="Adobe Calson Pro Bol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Competency-based Questions 16</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21762984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193191"/>
            <a:ext cx="2962656" cy="3293209"/>
          </a:xfrm>
          <a:prstGeom prst="rect">
            <a:avLst/>
          </a:prstGeom>
        </p:spPr>
        <p:txBody>
          <a:bodyPr wrap="square">
            <a:spAutoFit/>
          </a:bodyPr>
          <a:lstStyle/>
          <a:p>
            <a:r>
              <a:rPr lang="en-US" sz="2600" b="1" i="1" dirty="0" smtClean="0">
                <a:solidFill>
                  <a:srgbClr val="FF0000"/>
                </a:solidFill>
                <a:latin typeface="Adobe Calson Pro Bold"/>
              </a:rPr>
              <a:t>4-</a:t>
            </a:r>
            <a:r>
              <a:rPr lang="en-US" sz="2600" dirty="0" smtClean="0">
                <a:latin typeface="Adobe Calson Pro Bold"/>
              </a:rPr>
              <a:t> ‘‘What additional </a:t>
            </a:r>
            <a:r>
              <a:rPr lang="en-US" sz="2600" dirty="0">
                <a:latin typeface="Adobe Calson Pro Bold"/>
              </a:rPr>
              <a:t>examples of your knowledge and/or expertise can you offer </a:t>
            </a:r>
            <a:r>
              <a:rPr lang="en-US" sz="2600" dirty="0" smtClean="0">
                <a:latin typeface="Adobe Calson Pro Bold"/>
              </a:rPr>
              <a:t>in support </a:t>
            </a:r>
            <a:r>
              <a:rPr lang="en-US" sz="2600" dirty="0">
                <a:latin typeface="Adobe Calson Pro Bold"/>
              </a:rPr>
              <a:t>of your candidacy for this position?’’</a:t>
            </a:r>
            <a:endParaRPr lang="en-GB" sz="2600" dirty="0">
              <a:latin typeface="Adobe Calson Pro Bol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Competency-based Questions 16</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13890962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453896"/>
            <a:ext cx="2962656" cy="4708981"/>
          </a:xfrm>
          <a:prstGeom prst="rect">
            <a:avLst/>
          </a:prstGeom>
        </p:spPr>
        <p:txBody>
          <a:bodyPr wrap="square">
            <a:spAutoFit/>
          </a:bodyPr>
          <a:lstStyle/>
          <a:p>
            <a:r>
              <a:rPr lang="en-US" sz="2500" dirty="0">
                <a:latin typeface="Adobe Calson Pro Bold"/>
              </a:rPr>
              <a:t>Referrals can also yield valuable applicant-related information. If applicants come</a:t>
            </a:r>
          </a:p>
          <a:p>
            <a:r>
              <a:rPr lang="en-US" sz="2500" dirty="0">
                <a:latin typeface="Adobe Calson Pro Bold"/>
              </a:rPr>
              <a:t>to you as a result of staff word-of-mouth recruiting, the referring employee can </a:t>
            </a:r>
            <a:r>
              <a:rPr lang="en-US" sz="2500" dirty="0" smtClean="0">
                <a:latin typeface="Adobe Calson Pro Bold"/>
              </a:rPr>
              <a:t>provide </a:t>
            </a:r>
            <a:r>
              <a:rPr lang="en-GB" sz="2500" dirty="0" smtClean="0">
                <a:latin typeface="Adobe Calson Pro Bold"/>
              </a:rPr>
              <a:t>helpful </a:t>
            </a:r>
            <a:r>
              <a:rPr lang="en-GB" sz="2500" dirty="0">
                <a:latin typeface="Adobe Calson Pro Bold"/>
              </a:rPr>
              <a:t>job-related information.</a:t>
            </a:r>
          </a:p>
        </p:txBody>
      </p:sp>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38528" y="6062472"/>
            <a:ext cx="854075" cy="542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Competency-based Questions 3</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5927301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415713"/>
            <a:ext cx="2962656" cy="4893647"/>
          </a:xfrm>
          <a:prstGeom prst="rect">
            <a:avLst/>
          </a:prstGeom>
        </p:spPr>
        <p:txBody>
          <a:bodyPr wrap="square">
            <a:spAutoFit/>
          </a:bodyPr>
          <a:lstStyle/>
          <a:p>
            <a:r>
              <a:rPr lang="en-US" sz="2400" dirty="0">
                <a:latin typeface="Adobe Calson Pro Bold"/>
              </a:rPr>
              <a:t>If applicants leave your office believing they’ve had every opportunity to </a:t>
            </a:r>
            <a:r>
              <a:rPr lang="en-US" sz="2400" dirty="0" smtClean="0">
                <a:latin typeface="Adobe Calson Pro Bold"/>
              </a:rPr>
              <a:t>present a </a:t>
            </a:r>
            <a:r>
              <a:rPr lang="en-US" sz="2400" dirty="0">
                <a:latin typeface="Adobe Calson Pro Bold"/>
              </a:rPr>
              <a:t>complete and comprehensive picture of their job suitability, then it probably means</a:t>
            </a:r>
          </a:p>
          <a:p>
            <a:r>
              <a:rPr lang="en-US" sz="2400" dirty="0">
                <a:latin typeface="Adobe Calson Pro Bold"/>
              </a:rPr>
              <a:t>you’ve acquired the information needed to determine a job match.</a:t>
            </a:r>
            <a:endParaRPr lang="en-GB" sz="2400" dirty="0">
              <a:latin typeface="Adobe Calson Pro Bold"/>
            </a:endParaRPr>
          </a:p>
        </p:txBody>
      </p:sp>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38528" y="6062472"/>
            <a:ext cx="854075" cy="542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Competency-based Questions 16</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31375316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394960" y="3264408"/>
            <a:ext cx="2962656" cy="1569660"/>
          </a:xfrm>
          <a:prstGeom prst="rect">
            <a:avLst/>
          </a:prstGeom>
        </p:spPr>
        <p:txBody>
          <a:bodyPr wrap="square">
            <a:spAutoFit/>
          </a:bodyPr>
          <a:lstStyle/>
          <a:p>
            <a:pPr algn="ctr"/>
            <a:r>
              <a:rPr lang="en-US" sz="3200" b="1" dirty="0" smtClean="0">
                <a:solidFill>
                  <a:srgbClr val="C00000"/>
                </a:solidFill>
                <a:latin typeface="Cambria" panose="02040503050406030204" pitchFamily="18" charset="0"/>
              </a:rPr>
              <a:t>Competency-based Questions 17</a:t>
            </a:r>
          </a:p>
        </p:txBody>
      </p:sp>
      <p:sp>
        <p:nvSpPr>
          <p:cNvPr id="5" name="Rectangle 4"/>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Competency-based Questions 17</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2755177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5" y="1371600"/>
            <a:ext cx="2962657" cy="4985980"/>
          </a:xfrm>
          <a:prstGeom prst="rect">
            <a:avLst/>
          </a:prstGeom>
        </p:spPr>
        <p:txBody>
          <a:bodyPr wrap="square">
            <a:spAutoFit/>
          </a:bodyPr>
          <a:lstStyle/>
          <a:p>
            <a:r>
              <a:rPr lang="en-GB" sz="2600" b="1" dirty="0">
                <a:solidFill>
                  <a:srgbClr val="C00000"/>
                </a:solidFill>
                <a:latin typeface="Cambria" panose="02040503050406030204" pitchFamily="18" charset="0"/>
              </a:rPr>
              <a:t>Questioning Techniques to </a:t>
            </a:r>
            <a:r>
              <a:rPr lang="en-GB" sz="2600" b="1" dirty="0" smtClean="0">
                <a:solidFill>
                  <a:srgbClr val="C00000"/>
                </a:solidFill>
                <a:latin typeface="Cambria" panose="02040503050406030204" pitchFamily="18" charset="0"/>
              </a:rPr>
              <a:t>Avoid</a:t>
            </a:r>
          </a:p>
          <a:p>
            <a:r>
              <a:rPr lang="en-US" sz="2400" dirty="0">
                <a:latin typeface="Adobe Calson Pro Bold"/>
              </a:rPr>
              <a:t>Applicants may also provide trait responses during the interview as a </a:t>
            </a:r>
            <a:r>
              <a:rPr lang="en-US" sz="2400" dirty="0" smtClean="0">
                <a:latin typeface="Adobe Calson Pro Bold"/>
              </a:rPr>
              <a:t>substitute for </a:t>
            </a:r>
            <a:r>
              <a:rPr lang="en-US" sz="2400" dirty="0">
                <a:latin typeface="Adobe Calson Pro Bold"/>
              </a:rPr>
              <a:t>specific examples. This is likely to happen in response to an open-ended question</a:t>
            </a:r>
            <a:endParaRPr lang="en-GB" sz="2400" b="1" dirty="0">
              <a:solidFill>
                <a:srgbClr val="C00000"/>
              </a:solidFill>
              <a:latin typeface="Adobe Calson Pro Bol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Competency-based Questions 17</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31670729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865376"/>
            <a:ext cx="2962656" cy="3939540"/>
          </a:xfrm>
          <a:prstGeom prst="rect">
            <a:avLst/>
          </a:prstGeom>
        </p:spPr>
        <p:txBody>
          <a:bodyPr wrap="square">
            <a:spAutoFit/>
          </a:bodyPr>
          <a:lstStyle/>
          <a:p>
            <a:r>
              <a:rPr lang="en-US" sz="2500" dirty="0" smtClean="0">
                <a:latin typeface="Adobe Calson Pro Bold"/>
              </a:rPr>
              <a:t>When </a:t>
            </a:r>
            <a:r>
              <a:rPr lang="en-US" sz="2500" dirty="0">
                <a:latin typeface="Adobe Calson Pro Bold"/>
              </a:rPr>
              <a:t>an applicant lacks sufficient expertise and is hoping to impress you with fancy</a:t>
            </a:r>
          </a:p>
          <a:p>
            <a:r>
              <a:rPr lang="en-US" sz="2500" dirty="0">
                <a:latin typeface="Adobe Calson Pro Bold"/>
              </a:rPr>
              <a:t>words and phrases. For example, if you were to ask, ‘‘What is your greatest</a:t>
            </a:r>
          </a:p>
          <a:p>
            <a:r>
              <a:rPr lang="en-GB" sz="2500" dirty="0">
                <a:latin typeface="Adobe Calson Pro Bold"/>
              </a:rPr>
              <a:t>strength?’’</a:t>
            </a: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Competency-based Questions 17</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35076291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804452"/>
            <a:ext cx="3127248" cy="4093428"/>
          </a:xfrm>
          <a:prstGeom prst="rect">
            <a:avLst/>
          </a:prstGeom>
        </p:spPr>
        <p:txBody>
          <a:bodyPr wrap="square">
            <a:spAutoFit/>
          </a:bodyPr>
          <a:lstStyle/>
          <a:p>
            <a:r>
              <a:rPr lang="en-US" sz="2600" dirty="0" smtClean="0">
                <a:latin typeface="Adobe Calson Pro Bold"/>
              </a:rPr>
              <a:t>The </a:t>
            </a:r>
            <a:r>
              <a:rPr lang="en-US" sz="2600" dirty="0">
                <a:latin typeface="Adobe Calson Pro Bold"/>
              </a:rPr>
              <a:t>applicant could reply, ‘‘I excel at problem solving.’’ Good question;</a:t>
            </a:r>
          </a:p>
          <a:p>
            <a:r>
              <a:rPr lang="en-US" sz="2600" dirty="0">
                <a:latin typeface="Adobe Calson Pro Bold"/>
              </a:rPr>
              <a:t>good answer, right? Not really. What have your learned about the </a:t>
            </a:r>
            <a:r>
              <a:rPr lang="en-US" sz="2600" dirty="0" smtClean="0">
                <a:latin typeface="Adobe Calson Pro Bold"/>
              </a:rPr>
              <a:t>applicant? Absolutely</a:t>
            </a:r>
            <a:r>
              <a:rPr lang="en-US" sz="2600" dirty="0">
                <a:latin typeface="Adobe Calson Pro Bold"/>
              </a:rPr>
              <a:t> </a:t>
            </a:r>
            <a:r>
              <a:rPr lang="en-GB" sz="2600" dirty="0" smtClean="0">
                <a:latin typeface="Adobe Calson Pro Bold"/>
              </a:rPr>
              <a:t>nothing</a:t>
            </a:r>
            <a:r>
              <a:rPr lang="en-GB" sz="2600" dirty="0">
                <a:latin typeface="Adobe Calson Pro Bold"/>
              </a:rPr>
              <a:t>. </a:t>
            </a: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Competency-based Questions 17</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25713321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618488"/>
            <a:ext cx="2962656" cy="4524315"/>
          </a:xfrm>
          <a:prstGeom prst="rect">
            <a:avLst/>
          </a:prstGeom>
        </p:spPr>
        <p:txBody>
          <a:bodyPr wrap="square">
            <a:spAutoFit/>
          </a:bodyPr>
          <a:lstStyle/>
          <a:p>
            <a:r>
              <a:rPr lang="en-US" sz="2400" dirty="0">
                <a:latin typeface="Adobe Calson Pro Bold"/>
              </a:rPr>
              <a:t>If you want to know about a person’s strengths, try the two-pronged</a:t>
            </a:r>
          </a:p>
          <a:p>
            <a:r>
              <a:rPr lang="en-US" sz="2400" dirty="0">
                <a:latin typeface="Adobe Calson Pro Bold"/>
              </a:rPr>
              <a:t>approach: Ask the open-ended trait question first: ‘‘What is your greatest strength?’’</a:t>
            </a:r>
          </a:p>
          <a:p>
            <a:r>
              <a:rPr lang="en-US" sz="2400" dirty="0">
                <a:latin typeface="Adobe Calson Pro Bold"/>
              </a:rPr>
              <a:t>Then follow up with the competency-based </a:t>
            </a:r>
            <a:r>
              <a:rPr lang="en-US" sz="2400" dirty="0" smtClean="0">
                <a:latin typeface="Adobe Calson Pro Bold"/>
              </a:rPr>
              <a:t>question.</a:t>
            </a:r>
            <a:endParaRPr lang="en-GB" sz="2400" dirty="0">
              <a:latin typeface="Adobe Calson Pro Bol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Competency-based Questions 17</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4033890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207008"/>
            <a:ext cx="2962656" cy="5093702"/>
          </a:xfrm>
          <a:prstGeom prst="rect">
            <a:avLst/>
          </a:prstGeom>
        </p:spPr>
        <p:txBody>
          <a:bodyPr wrap="square">
            <a:spAutoFit/>
          </a:bodyPr>
          <a:lstStyle/>
          <a:p>
            <a:r>
              <a:rPr lang="en-US" sz="2500" dirty="0">
                <a:latin typeface="Adobe Calson Pro Bold"/>
              </a:rPr>
              <a:t>‘‘Give me an example of how</a:t>
            </a:r>
          </a:p>
          <a:p>
            <a:r>
              <a:rPr lang="en-US" sz="2500" dirty="0">
                <a:latin typeface="Adobe Calson Pro Bold"/>
              </a:rPr>
              <a:t>you’ve used your greatest strength at your current job.’’ Now if the applicant says</a:t>
            </a:r>
            <a:r>
              <a:rPr lang="en-US" sz="2500" dirty="0" smtClean="0">
                <a:latin typeface="Adobe Calson Pro Bold"/>
              </a:rPr>
              <a:t>, ‘‘</a:t>
            </a:r>
            <a:r>
              <a:rPr lang="en-US" sz="2500" dirty="0">
                <a:latin typeface="Adobe Calson Pro Bold"/>
              </a:rPr>
              <a:t>I excel at problem solving’’ in response to the first question she must back it up</a:t>
            </a:r>
          </a:p>
          <a:p>
            <a:r>
              <a:rPr lang="en-GB" sz="2500" dirty="0">
                <a:latin typeface="Adobe Calson Pro Bold"/>
              </a:rPr>
              <a:t>with a specific example.</a:t>
            </a: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Competency-based Questions 17</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30114185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804452"/>
            <a:ext cx="2962656" cy="4093428"/>
          </a:xfrm>
          <a:prstGeom prst="rect">
            <a:avLst/>
          </a:prstGeom>
        </p:spPr>
        <p:txBody>
          <a:bodyPr wrap="square">
            <a:spAutoFit/>
          </a:bodyPr>
          <a:lstStyle/>
          <a:p>
            <a:r>
              <a:rPr lang="en-US" sz="2600" dirty="0">
                <a:latin typeface="Adobe Calson Pro Bold"/>
              </a:rPr>
              <a:t>Trait responses are also more likely to take you away from exploring a </a:t>
            </a:r>
            <a:r>
              <a:rPr lang="en-US" sz="2600" dirty="0" smtClean="0">
                <a:latin typeface="Adobe Calson Pro Bold"/>
              </a:rPr>
              <a:t>person’s ‘‘</a:t>
            </a:r>
            <a:r>
              <a:rPr lang="en-US" sz="2600" dirty="0">
                <a:latin typeface="Adobe Calson Pro Bold"/>
              </a:rPr>
              <a:t>darker side.’’ Applicants naturally stress strengths and </a:t>
            </a:r>
            <a:r>
              <a:rPr lang="en-US" sz="2600" dirty="0" smtClean="0">
                <a:latin typeface="Adobe Calson Pro Bold"/>
              </a:rPr>
              <a:t>attributes.</a:t>
            </a:r>
            <a:endParaRPr lang="en-GB" sz="2600" dirty="0">
              <a:latin typeface="Adobe Calson Pro Bol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Competency-based Questions 17</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9621191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371600"/>
            <a:ext cx="2962656" cy="4893647"/>
          </a:xfrm>
          <a:prstGeom prst="rect">
            <a:avLst/>
          </a:prstGeom>
        </p:spPr>
        <p:txBody>
          <a:bodyPr wrap="square">
            <a:spAutoFit/>
          </a:bodyPr>
          <a:lstStyle/>
          <a:p>
            <a:r>
              <a:rPr lang="en-GB" sz="2600" dirty="0" smtClean="0">
                <a:latin typeface="Adobe Calson Pro Bold"/>
              </a:rPr>
              <a:t>Interviewers</a:t>
            </a:r>
            <a:endParaRPr lang="en-GB" sz="2600" dirty="0">
              <a:latin typeface="Adobe Calson Pro Bold"/>
            </a:endParaRPr>
          </a:p>
          <a:p>
            <a:r>
              <a:rPr lang="en-US" sz="2600" dirty="0">
                <a:latin typeface="Adobe Calson Pro Bold"/>
              </a:rPr>
              <a:t>have a tendency to focus on the positive, hoping for the perfect match. Consequently,</a:t>
            </a:r>
          </a:p>
          <a:p>
            <a:r>
              <a:rPr lang="en-US" sz="2600" dirty="0">
                <a:latin typeface="Adobe Calson Pro Bold"/>
              </a:rPr>
              <a:t>relevant negative characteristics are overlooked, only to surface after the person has</a:t>
            </a:r>
          </a:p>
          <a:p>
            <a:r>
              <a:rPr lang="en-GB" sz="2600" dirty="0">
                <a:latin typeface="Adobe Calson Pro Bold"/>
              </a:rPr>
              <a:t>been hired.</a:t>
            </a: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Competency-based Questions 17</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33558812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783080"/>
            <a:ext cx="2962656" cy="4154984"/>
          </a:xfrm>
          <a:prstGeom prst="rect">
            <a:avLst/>
          </a:prstGeom>
        </p:spPr>
        <p:txBody>
          <a:bodyPr wrap="square">
            <a:spAutoFit/>
          </a:bodyPr>
          <a:lstStyle/>
          <a:p>
            <a:r>
              <a:rPr lang="en-US" sz="2400" dirty="0">
                <a:latin typeface="Adobe Calson Pro Bold"/>
              </a:rPr>
              <a:t>To avoid going down this path, interviewers are urged to explore </a:t>
            </a:r>
            <a:r>
              <a:rPr lang="en-US" sz="2400" dirty="0" smtClean="0">
                <a:latin typeface="Adobe Calson Pro Bold"/>
              </a:rPr>
              <a:t>negative information </a:t>
            </a:r>
            <a:r>
              <a:rPr lang="en-US" sz="2400" dirty="0">
                <a:latin typeface="Adobe Calson Pro Bold"/>
              </a:rPr>
              <a:t>by asking competency-based questions that will provide evidence </a:t>
            </a:r>
            <a:r>
              <a:rPr lang="en-US" sz="2400" dirty="0" smtClean="0">
                <a:latin typeface="Adobe Calson Pro Bold"/>
              </a:rPr>
              <a:t>about </a:t>
            </a:r>
            <a:r>
              <a:rPr lang="en-GB" sz="2400" dirty="0" smtClean="0">
                <a:latin typeface="Adobe Calson Pro Bold"/>
              </a:rPr>
              <a:t>past </a:t>
            </a:r>
            <a:r>
              <a:rPr lang="en-GB" sz="2400" dirty="0">
                <a:latin typeface="Adobe Calson Pro Bold"/>
              </a:rPr>
              <a:t>mistakes and problems.</a:t>
            </a: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Competency-based Questions 17</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6525471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394960" y="3264408"/>
            <a:ext cx="2962656" cy="1569660"/>
          </a:xfrm>
          <a:prstGeom prst="rect">
            <a:avLst/>
          </a:prstGeom>
        </p:spPr>
        <p:txBody>
          <a:bodyPr wrap="square">
            <a:spAutoFit/>
          </a:bodyPr>
          <a:lstStyle/>
          <a:p>
            <a:pPr algn="ctr"/>
            <a:r>
              <a:rPr lang="en-US" sz="3200" b="1" dirty="0" smtClean="0">
                <a:solidFill>
                  <a:srgbClr val="C00000"/>
                </a:solidFill>
                <a:latin typeface="Cambria" panose="02040503050406030204" pitchFamily="18" charset="0"/>
              </a:rPr>
              <a:t>Competency-based Questions 4</a:t>
            </a:r>
          </a:p>
        </p:txBody>
      </p:sp>
      <p:sp>
        <p:nvSpPr>
          <p:cNvPr id="5" name="Rectangle 4"/>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Competency-based Questions 4</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2755177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275487"/>
            <a:ext cx="2962656" cy="3293209"/>
          </a:xfrm>
          <a:prstGeom prst="rect">
            <a:avLst/>
          </a:prstGeom>
        </p:spPr>
        <p:txBody>
          <a:bodyPr wrap="square">
            <a:spAutoFit/>
          </a:bodyPr>
          <a:lstStyle/>
          <a:p>
            <a:r>
              <a:rPr lang="en-US" sz="2600" dirty="0">
                <a:latin typeface="Adobe Calson Pro Bold"/>
              </a:rPr>
              <a:t>When applicants are bombarding you with self-praise, it’s hard to remember that</a:t>
            </a:r>
          </a:p>
          <a:p>
            <a:r>
              <a:rPr lang="en-US" sz="2600" dirty="0">
                <a:latin typeface="Adobe Calson Pro Bold"/>
              </a:rPr>
              <a:t>they probably can’t do everything equally well.</a:t>
            </a:r>
            <a:endParaRPr lang="en-GB" sz="2600" dirty="0">
              <a:latin typeface="Adobe Calson Pro Bol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Competency-based Questions 17</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32269791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804452"/>
            <a:ext cx="2962656" cy="4093428"/>
          </a:xfrm>
          <a:prstGeom prst="rect">
            <a:avLst/>
          </a:prstGeom>
        </p:spPr>
        <p:txBody>
          <a:bodyPr wrap="square">
            <a:spAutoFit/>
          </a:bodyPr>
          <a:lstStyle/>
          <a:p>
            <a:r>
              <a:rPr lang="en-US" sz="2600" dirty="0">
                <a:latin typeface="Adobe Calson Pro Bold"/>
              </a:rPr>
              <a:t>So as you ask about a person’s</a:t>
            </a:r>
          </a:p>
          <a:p>
            <a:r>
              <a:rPr lang="en-US" sz="2600" dirty="0">
                <a:latin typeface="Adobe Calson Pro Bold"/>
              </a:rPr>
              <a:t>strengths, examine the flip side and ask: ‘‘Tell me, what is something about </a:t>
            </a:r>
            <a:r>
              <a:rPr lang="en-US" sz="2600" dirty="0" smtClean="0">
                <a:latin typeface="Adobe Calson Pro Bold"/>
              </a:rPr>
              <a:t>yourself that </a:t>
            </a:r>
            <a:r>
              <a:rPr lang="en-US" sz="2600" dirty="0">
                <a:latin typeface="Adobe Calson Pro Bold"/>
              </a:rPr>
              <a:t>you would like to improve on?</a:t>
            </a:r>
            <a:endParaRPr lang="en-GB" sz="2600" dirty="0">
              <a:latin typeface="Adobe Calson Pro Bol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Competency-based Questions 17</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7751316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207008"/>
            <a:ext cx="2962656" cy="5093702"/>
          </a:xfrm>
          <a:prstGeom prst="rect">
            <a:avLst/>
          </a:prstGeom>
        </p:spPr>
        <p:txBody>
          <a:bodyPr wrap="square">
            <a:spAutoFit/>
          </a:bodyPr>
          <a:lstStyle/>
          <a:p>
            <a:r>
              <a:rPr lang="en-US" sz="2500" dirty="0">
                <a:latin typeface="Adobe Calson Pro Bold"/>
              </a:rPr>
              <a:t>Applicants should never feel forced to choose between two or more </a:t>
            </a:r>
            <a:r>
              <a:rPr lang="en-US" sz="2500" dirty="0" smtClean="0">
                <a:latin typeface="Adobe Calson Pro Bold"/>
              </a:rPr>
              <a:t>alternatives. That </a:t>
            </a:r>
            <a:r>
              <a:rPr lang="en-US" sz="2500" dirty="0">
                <a:latin typeface="Adobe Calson Pro Bold"/>
              </a:rPr>
              <a:t>kind of set-up implies that the correct answer is among the options</a:t>
            </a:r>
          </a:p>
          <a:p>
            <a:r>
              <a:rPr lang="en-US" sz="2500" dirty="0">
                <a:latin typeface="Adobe Calson Pro Bold"/>
              </a:rPr>
              <a:t>you’ve offered, negating any additional possibilities</a:t>
            </a:r>
            <a:r>
              <a:rPr lang="en-US" sz="2500" dirty="0" smtClean="0">
                <a:latin typeface="Adobe Calson Pro Bold"/>
              </a:rPr>
              <a:t>.</a:t>
            </a:r>
          </a:p>
        </p:txBody>
      </p:sp>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38528" y="6062472"/>
            <a:ext cx="854075" cy="542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Competency-based Questions 17</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21440307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394960" y="3264408"/>
            <a:ext cx="2962656" cy="1077218"/>
          </a:xfrm>
          <a:prstGeom prst="rect">
            <a:avLst/>
          </a:prstGeom>
        </p:spPr>
        <p:txBody>
          <a:bodyPr wrap="square">
            <a:spAutoFit/>
          </a:bodyPr>
          <a:lstStyle/>
          <a:p>
            <a:pPr algn="ctr"/>
            <a:r>
              <a:rPr lang="en-US" sz="3200" b="1" dirty="0" smtClean="0">
                <a:solidFill>
                  <a:srgbClr val="C00000"/>
                </a:solidFill>
                <a:latin typeface="Cambria" panose="02040503050406030204" pitchFamily="18" charset="0"/>
              </a:rPr>
              <a:t>Interview Components</a:t>
            </a:r>
          </a:p>
        </p:txBody>
      </p:sp>
      <p:sp>
        <p:nvSpPr>
          <p:cNvPr id="5" name="Rectangle 4"/>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 Components</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9574810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014641"/>
            <a:ext cx="2962656" cy="3718647"/>
          </a:xfrm>
          <a:prstGeom prst="rect">
            <a:avLst/>
          </a:prstGeom>
        </p:spPr>
        <p:txBody>
          <a:bodyPr wrap="square">
            <a:spAutoFit/>
          </a:bodyPr>
          <a:lstStyle/>
          <a:p>
            <a:pPr>
              <a:lnSpc>
                <a:spcPct val="107000"/>
              </a:lnSpc>
              <a:spcAft>
                <a:spcPts val="800"/>
              </a:spcAft>
            </a:pPr>
            <a:r>
              <a:rPr lang="en-US" sz="2800" b="1" dirty="0">
                <a:solidFill>
                  <a:srgbClr val="C00000"/>
                </a:solidFill>
                <a:latin typeface="Cambria" panose="02040503050406030204" pitchFamily="18" charset="0"/>
                <a:ea typeface="Calibri" panose="020F0502020204030204" pitchFamily="34" charset="0"/>
                <a:cs typeface="Times New Roman" panose="02020603050405020304" pitchFamily="18" charset="0"/>
              </a:rPr>
              <a:t>Interviewing an </a:t>
            </a:r>
            <a:r>
              <a:rPr lang="en-US" sz="2800" b="1" dirty="0" smtClean="0">
                <a:solidFill>
                  <a:srgbClr val="C00000"/>
                </a:solidFill>
                <a:latin typeface="Cambria" panose="02040503050406030204" pitchFamily="18" charset="0"/>
                <a:ea typeface="Calibri" panose="020F0502020204030204" pitchFamily="34" charset="0"/>
                <a:cs typeface="Times New Roman" panose="02020603050405020304" pitchFamily="18" charset="0"/>
              </a:rPr>
              <a:t>Applicant </a:t>
            </a:r>
            <a:r>
              <a:rPr lang="en-US" sz="2800" b="1" dirty="0">
                <a:solidFill>
                  <a:srgbClr val="C00000"/>
                </a:solidFill>
                <a:latin typeface="Cambria" panose="02040503050406030204" pitchFamily="18" charset="0"/>
                <a:ea typeface="Calibri" panose="020F0502020204030204" pitchFamily="34" charset="0"/>
                <a:cs typeface="Times New Roman" panose="02020603050405020304" pitchFamily="18" charset="0"/>
              </a:rPr>
              <a:t>with </a:t>
            </a:r>
            <a:r>
              <a:rPr lang="en-US" sz="2800" b="1" dirty="0" smtClean="0">
                <a:solidFill>
                  <a:srgbClr val="C00000"/>
                </a:solidFill>
                <a:latin typeface="Cambria" panose="02040503050406030204" pitchFamily="18" charset="0"/>
                <a:ea typeface="Calibri" panose="020F0502020204030204" pitchFamily="34" charset="0"/>
                <a:cs typeface="Times New Roman" panose="02020603050405020304" pitchFamily="18" charset="0"/>
              </a:rPr>
              <a:t>Disability</a:t>
            </a:r>
          </a:p>
          <a:p>
            <a:pPr>
              <a:lnSpc>
                <a:spcPct val="107000"/>
              </a:lnSpc>
              <a:spcAft>
                <a:spcPts val="800"/>
              </a:spcAft>
            </a:pPr>
            <a:r>
              <a:rPr lang="en-US" sz="2600" b="1" i="1" dirty="0" smtClean="0">
                <a:solidFill>
                  <a:srgbClr val="FF0000"/>
                </a:solidFill>
                <a:latin typeface="Adobe Calson Pro Blod"/>
              </a:rPr>
              <a:t>1-</a:t>
            </a:r>
            <a:r>
              <a:rPr lang="en-US" sz="2600" dirty="0" smtClean="0">
                <a:latin typeface="Adobe Calson Pro Blod"/>
              </a:rPr>
              <a:t> Must pay extra attention while Interviewing </a:t>
            </a:r>
            <a:r>
              <a:rPr lang="en-US" sz="2600" dirty="0">
                <a:latin typeface="Adobe Calson Pro Blod"/>
              </a:rPr>
              <a:t>an applicant with </a:t>
            </a:r>
            <a:r>
              <a:rPr lang="en-US" sz="2600" dirty="0" smtClean="0">
                <a:latin typeface="Adobe Calson Pro Blod"/>
              </a:rPr>
              <a:t>Disability</a:t>
            </a:r>
            <a:endParaRPr lang="en-GB" sz="2600" dirty="0">
              <a:latin typeface="Adobe Calson Pro Blo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 Components</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8328416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389389"/>
            <a:ext cx="2962656" cy="5002267"/>
          </a:xfrm>
          <a:prstGeom prst="rect">
            <a:avLst/>
          </a:prstGeom>
        </p:spPr>
        <p:txBody>
          <a:bodyPr wrap="square">
            <a:spAutoFit/>
          </a:bodyPr>
          <a:lstStyle/>
          <a:p>
            <a:pPr>
              <a:lnSpc>
                <a:spcPct val="107000"/>
              </a:lnSpc>
              <a:spcAft>
                <a:spcPts val="800"/>
              </a:spcAft>
            </a:pPr>
            <a:r>
              <a:rPr lang="en-US" sz="2500" b="1" i="1" dirty="0" smtClean="0">
                <a:solidFill>
                  <a:srgbClr val="FF0000"/>
                </a:solidFill>
                <a:latin typeface="Adobe Calson Pro Blod"/>
                <a:ea typeface="Calibri" panose="020F0502020204030204" pitchFamily="34" charset="0"/>
                <a:cs typeface="Times New Roman" panose="02020603050405020304" pitchFamily="18" charset="0"/>
              </a:rPr>
              <a:t>2-</a:t>
            </a:r>
            <a:r>
              <a:rPr lang="en-US" sz="2500" dirty="0" smtClean="0">
                <a:solidFill>
                  <a:srgbClr val="C00000"/>
                </a:solidFill>
                <a:latin typeface="Adobe Calson Pro Blod"/>
                <a:ea typeface="Calibri" panose="020F0502020204030204" pitchFamily="34" charset="0"/>
                <a:cs typeface="Times New Roman" panose="02020603050405020304" pitchFamily="18" charset="0"/>
              </a:rPr>
              <a:t> </a:t>
            </a:r>
            <a:r>
              <a:rPr lang="en-US" sz="2500" dirty="0" smtClean="0">
                <a:latin typeface="Adobe Calson Pro Blod"/>
                <a:ea typeface="Calibri" panose="020F0502020204030204" pitchFamily="34" charset="0"/>
                <a:cs typeface="Times New Roman" panose="02020603050405020304" pitchFamily="18" charset="0"/>
              </a:rPr>
              <a:t>If </a:t>
            </a:r>
            <a:r>
              <a:rPr lang="en-US" sz="2500" dirty="0">
                <a:latin typeface="Adobe Calson Pro Blod"/>
                <a:ea typeface="Calibri" panose="020F0502020204030204" pitchFamily="34" charset="0"/>
                <a:cs typeface="Times New Roman" panose="02020603050405020304" pitchFamily="18" charset="0"/>
              </a:rPr>
              <a:t>you feel it appropriate offer the applicant assistance (for example, if an individual with poor grasping ability has trouble opening a door), but don’t assume it will necessarily be accepted. </a:t>
            </a:r>
            <a:endParaRPr lang="en-US" sz="2500" dirty="0" smtClean="0">
              <a:latin typeface="Adobe Calson Pro Blod"/>
              <a:ea typeface="Calibri" panose="020F0502020204030204" pitchFamily="34" charset="0"/>
              <a:cs typeface="Times New Roman" panose="02020603050405020304" pitchFamily="18" charset="0"/>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 Components</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34691889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932080"/>
            <a:ext cx="2962656" cy="4048096"/>
          </a:xfrm>
          <a:prstGeom prst="rect">
            <a:avLst/>
          </a:prstGeom>
        </p:spPr>
        <p:txBody>
          <a:bodyPr wrap="square">
            <a:spAutoFit/>
          </a:bodyPr>
          <a:lstStyle/>
          <a:p>
            <a:pPr>
              <a:lnSpc>
                <a:spcPct val="107000"/>
              </a:lnSpc>
              <a:spcAft>
                <a:spcPts val="800"/>
              </a:spcAft>
            </a:pPr>
            <a:r>
              <a:rPr lang="en-US" sz="2600" b="1" i="1" dirty="0" smtClean="0">
                <a:solidFill>
                  <a:srgbClr val="FF0000"/>
                </a:solidFill>
                <a:latin typeface="Adobe Calson Pro Blod"/>
                <a:ea typeface="Calibri" panose="020F0502020204030204" pitchFamily="34" charset="0"/>
                <a:cs typeface="Times New Roman" panose="02020603050405020304" pitchFamily="18" charset="0"/>
              </a:rPr>
              <a:t>3- </a:t>
            </a:r>
            <a:r>
              <a:rPr lang="en-US" sz="2600" dirty="0" smtClean="0">
                <a:latin typeface="Adobe Calson Pro Blod"/>
                <a:ea typeface="Calibri" panose="020F0502020204030204" pitchFamily="34" charset="0"/>
                <a:cs typeface="Times New Roman" panose="02020603050405020304" pitchFamily="18" charset="0"/>
              </a:rPr>
              <a:t>Don’t </a:t>
            </a:r>
            <a:r>
              <a:rPr lang="en-US" sz="2600" dirty="0">
                <a:latin typeface="Adobe Calson Pro Blod"/>
                <a:ea typeface="Calibri" panose="020F0502020204030204" pitchFamily="34" charset="0"/>
                <a:cs typeface="Times New Roman" panose="02020603050405020304" pitchFamily="18" charset="0"/>
              </a:rPr>
              <a:t>automatically give assistance without asking first. </a:t>
            </a:r>
            <a:endParaRPr lang="en-US" sz="2600" dirty="0" smtClean="0">
              <a:latin typeface="Adobe Calson Pro Blod"/>
              <a:ea typeface="Calibri" panose="020F0502020204030204" pitchFamily="34" charset="0"/>
              <a:cs typeface="Times New Roman" panose="02020603050405020304" pitchFamily="18" charset="0"/>
            </a:endParaRPr>
          </a:p>
          <a:p>
            <a:pPr>
              <a:lnSpc>
                <a:spcPct val="107000"/>
              </a:lnSpc>
              <a:spcAft>
                <a:spcPts val="800"/>
              </a:spcAft>
            </a:pPr>
            <a:r>
              <a:rPr lang="en-US" sz="2600" b="1" i="1" dirty="0" smtClean="0">
                <a:solidFill>
                  <a:srgbClr val="FF0000"/>
                </a:solidFill>
                <a:latin typeface="Adobe Calson Pro Blod"/>
                <a:ea typeface="Calibri" panose="020F0502020204030204" pitchFamily="34" charset="0"/>
                <a:cs typeface="Times New Roman" panose="02020603050405020304" pitchFamily="18" charset="0"/>
              </a:rPr>
              <a:t>4-</a:t>
            </a:r>
            <a:r>
              <a:rPr lang="en-US" sz="2600" dirty="0" smtClean="0">
                <a:solidFill>
                  <a:srgbClr val="C00000"/>
                </a:solidFill>
                <a:latin typeface="Adobe Calson Pro Blod"/>
                <a:ea typeface="Calibri" panose="020F0502020204030204" pitchFamily="34" charset="0"/>
                <a:cs typeface="Times New Roman" panose="02020603050405020304" pitchFamily="18" charset="0"/>
              </a:rPr>
              <a:t> </a:t>
            </a:r>
            <a:r>
              <a:rPr lang="en-US" sz="2600" dirty="0">
                <a:latin typeface="Adobe Calson Pro Blod"/>
              </a:rPr>
              <a:t>If you know in advance that an applicant has a particular </a:t>
            </a:r>
            <a:r>
              <a:rPr lang="en-US" sz="2600" dirty="0" smtClean="0">
                <a:latin typeface="Adobe Calson Pro Blod"/>
              </a:rPr>
              <a:t>disability….</a:t>
            </a:r>
            <a:endParaRPr lang="en-GB" sz="2600" dirty="0">
              <a:solidFill>
                <a:srgbClr val="C00000"/>
              </a:solidFill>
              <a:latin typeface="Adobe Calson Pro Blod"/>
              <a:ea typeface="Calibri" panose="020F0502020204030204" pitchFamily="34" charset="0"/>
              <a:cs typeface="Times New Roman" panose="02020603050405020304" pitchFamily="18" charset="0"/>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 Components</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16341721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700784"/>
            <a:ext cx="2962656" cy="4373633"/>
          </a:xfrm>
          <a:prstGeom prst="rect">
            <a:avLst/>
          </a:prstGeom>
        </p:spPr>
        <p:txBody>
          <a:bodyPr wrap="square">
            <a:spAutoFit/>
          </a:bodyPr>
          <a:lstStyle/>
          <a:p>
            <a:pPr>
              <a:lnSpc>
                <a:spcPct val="107000"/>
              </a:lnSpc>
              <a:spcAft>
                <a:spcPts val="800"/>
              </a:spcAft>
            </a:pPr>
            <a:r>
              <a:rPr lang="en-US" sz="2600" dirty="0" smtClean="0">
                <a:latin typeface="Adobe Calson Pro Blod"/>
                <a:ea typeface="Calibri" panose="020F0502020204030204" pitchFamily="34" charset="0"/>
                <a:cs typeface="Times New Roman" panose="02020603050405020304" pitchFamily="18" charset="0"/>
              </a:rPr>
              <a:t>       …..Try </a:t>
            </a:r>
            <a:r>
              <a:rPr lang="en-US" sz="2600" dirty="0">
                <a:latin typeface="Adobe Calson Pro Blod"/>
                <a:ea typeface="Calibri" panose="020F0502020204030204" pitchFamily="34" charset="0"/>
                <a:cs typeface="Times New Roman" panose="02020603050405020304" pitchFamily="18" charset="0"/>
              </a:rPr>
              <a:t>to get some information before the interview on how the limitation of the disability may affect the performance of the essential functions of the job.</a:t>
            </a:r>
            <a:endParaRPr lang="en-GB" sz="2600" dirty="0">
              <a:effectLst/>
              <a:latin typeface="Adobe Calson Pro Blod"/>
              <a:ea typeface="Calibri" panose="020F0502020204030204" pitchFamily="34" charset="0"/>
              <a:cs typeface="Times New Roman" panose="02020603050405020304" pitchFamily="18" charset="0"/>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 Components</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33833905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932080"/>
            <a:ext cx="2962656" cy="4048096"/>
          </a:xfrm>
          <a:prstGeom prst="rect">
            <a:avLst/>
          </a:prstGeom>
        </p:spPr>
        <p:txBody>
          <a:bodyPr wrap="square">
            <a:spAutoFit/>
          </a:bodyPr>
          <a:lstStyle/>
          <a:p>
            <a:pPr>
              <a:lnSpc>
                <a:spcPct val="107000"/>
              </a:lnSpc>
              <a:spcAft>
                <a:spcPts val="800"/>
              </a:spcAft>
            </a:pPr>
            <a:r>
              <a:rPr lang="en-US" sz="2600" b="1" dirty="0">
                <a:solidFill>
                  <a:srgbClr val="C00000"/>
                </a:solidFill>
                <a:latin typeface="Cambria" panose="02040503050406030204" pitchFamily="18" charset="0"/>
                <a:ea typeface="Calibri" panose="020F0502020204030204" pitchFamily="34" charset="0"/>
                <a:cs typeface="Times New Roman" panose="02020603050405020304" pitchFamily="18" charset="0"/>
              </a:rPr>
              <a:t>When I</a:t>
            </a:r>
            <a:r>
              <a:rPr lang="en-US" sz="2600" b="1" dirty="0" smtClean="0">
                <a:solidFill>
                  <a:srgbClr val="C00000"/>
                </a:solidFill>
                <a:latin typeface="Cambria" panose="02040503050406030204" pitchFamily="18" charset="0"/>
                <a:ea typeface="Calibri" panose="020F0502020204030204" pitchFamily="34" charset="0"/>
                <a:cs typeface="Times New Roman" panose="02020603050405020304" pitchFamily="18" charset="0"/>
              </a:rPr>
              <a:t>nterviewing </a:t>
            </a:r>
            <a:r>
              <a:rPr lang="en-US" sz="2600" b="1" dirty="0">
                <a:solidFill>
                  <a:srgbClr val="C00000"/>
                </a:solidFill>
                <a:latin typeface="Cambria" panose="02040503050406030204" pitchFamily="18" charset="0"/>
                <a:ea typeface="Calibri" panose="020F0502020204030204" pitchFamily="34" charset="0"/>
                <a:cs typeface="Times New Roman" panose="02020603050405020304" pitchFamily="18" charset="0"/>
              </a:rPr>
              <a:t>an </a:t>
            </a:r>
            <a:r>
              <a:rPr lang="en-US" sz="2600" b="1" dirty="0" smtClean="0">
                <a:solidFill>
                  <a:srgbClr val="C00000"/>
                </a:solidFill>
                <a:latin typeface="Cambria" panose="02040503050406030204" pitchFamily="18" charset="0"/>
                <a:ea typeface="Calibri" panose="020F0502020204030204" pitchFamily="34" charset="0"/>
                <a:cs typeface="Times New Roman" panose="02020603050405020304" pitchFamily="18" charset="0"/>
              </a:rPr>
              <a:t>Applicant </a:t>
            </a:r>
            <a:r>
              <a:rPr lang="en-US" sz="2600" b="1" dirty="0">
                <a:solidFill>
                  <a:srgbClr val="C00000"/>
                </a:solidFill>
                <a:latin typeface="Cambria" panose="02040503050406030204" pitchFamily="18" charset="0"/>
                <a:ea typeface="Calibri" panose="020F0502020204030204" pitchFamily="34" charset="0"/>
                <a:cs typeface="Times New Roman" panose="02020603050405020304" pitchFamily="18" charset="0"/>
              </a:rPr>
              <a:t>who use a </a:t>
            </a:r>
            <a:r>
              <a:rPr lang="en-US" sz="2600" b="1" dirty="0" smtClean="0">
                <a:solidFill>
                  <a:srgbClr val="C00000"/>
                </a:solidFill>
                <a:latin typeface="Cambria" panose="02040503050406030204" pitchFamily="18" charset="0"/>
                <a:ea typeface="Calibri" panose="020F0502020204030204" pitchFamily="34" charset="0"/>
                <a:cs typeface="Times New Roman" panose="02020603050405020304" pitchFamily="18" charset="0"/>
              </a:rPr>
              <a:t>Wheelchair </a:t>
            </a:r>
          </a:p>
          <a:p>
            <a:pPr>
              <a:lnSpc>
                <a:spcPct val="107000"/>
              </a:lnSpc>
              <a:spcAft>
                <a:spcPts val="800"/>
              </a:spcAft>
            </a:pPr>
            <a:r>
              <a:rPr lang="en-US" sz="2600" b="1" i="1" dirty="0" smtClean="0">
                <a:solidFill>
                  <a:srgbClr val="FF0000"/>
                </a:solidFill>
                <a:latin typeface="Adobe Calson Pro Blod"/>
              </a:rPr>
              <a:t>1- </a:t>
            </a:r>
            <a:r>
              <a:rPr lang="en-US" sz="2600" dirty="0" smtClean="0">
                <a:latin typeface="Adobe Calson Pro Blod"/>
              </a:rPr>
              <a:t>Make </a:t>
            </a:r>
            <a:r>
              <a:rPr lang="en-US" sz="2600" dirty="0">
                <a:latin typeface="Adobe Calson Pro Blod"/>
              </a:rPr>
              <a:t>sure you get on the same eye level with the applicant during the </a:t>
            </a:r>
            <a:r>
              <a:rPr lang="en-US" sz="2600" dirty="0" smtClean="0">
                <a:latin typeface="Adobe Calson Pro Blod"/>
              </a:rPr>
              <a:t>interview</a:t>
            </a:r>
            <a:endParaRPr lang="en-GB" sz="2600" dirty="0">
              <a:latin typeface="Adobe Calson Pro Blo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 Components</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27929408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453896"/>
            <a:ext cx="2962656" cy="4893647"/>
          </a:xfrm>
          <a:prstGeom prst="rect">
            <a:avLst/>
          </a:prstGeom>
        </p:spPr>
        <p:txBody>
          <a:bodyPr wrap="square">
            <a:spAutoFit/>
          </a:bodyPr>
          <a:lstStyle/>
          <a:p>
            <a:r>
              <a:rPr lang="en-US" sz="2600" b="1" i="1" dirty="0" smtClean="0">
                <a:solidFill>
                  <a:srgbClr val="FF0000"/>
                </a:solidFill>
                <a:latin typeface="Adobe Calson Pro Blod"/>
                <a:ea typeface="Calibri" panose="020F0502020204030204" pitchFamily="34" charset="0"/>
                <a:cs typeface="Times New Roman" panose="02020603050405020304" pitchFamily="18" charset="0"/>
              </a:rPr>
              <a:t>2-</a:t>
            </a:r>
            <a:r>
              <a:rPr lang="en-US" sz="2600" dirty="0" smtClean="0">
                <a:latin typeface="Adobe Calson Pro Blod"/>
                <a:ea typeface="Calibri" panose="020F0502020204030204" pitchFamily="34" charset="0"/>
                <a:cs typeface="Times New Roman" panose="02020603050405020304" pitchFamily="18" charset="0"/>
              </a:rPr>
              <a:t> Don’t </a:t>
            </a:r>
            <a:r>
              <a:rPr lang="en-US" sz="2600" dirty="0">
                <a:latin typeface="Adobe Calson Pro Blod"/>
                <a:ea typeface="Calibri" panose="020F0502020204030204" pitchFamily="34" charset="0"/>
                <a:cs typeface="Times New Roman" panose="02020603050405020304" pitchFamily="18" charset="0"/>
              </a:rPr>
              <a:t>push the wheelchair unless asked </a:t>
            </a:r>
            <a:endParaRPr lang="en-GB" sz="2600" dirty="0">
              <a:latin typeface="Adobe Calson Pro Blod"/>
              <a:ea typeface="Calibri" panose="020F0502020204030204" pitchFamily="34" charset="0"/>
              <a:cs typeface="Times New Roman" panose="02020603050405020304" pitchFamily="18" charset="0"/>
            </a:endParaRPr>
          </a:p>
          <a:p>
            <a:r>
              <a:rPr lang="en-US" sz="2600" b="1" i="1" dirty="0" smtClean="0">
                <a:solidFill>
                  <a:srgbClr val="FF0000"/>
                </a:solidFill>
                <a:latin typeface="Adobe Calson Pro Blod"/>
                <a:ea typeface="Calibri" panose="020F0502020204030204" pitchFamily="34" charset="0"/>
                <a:cs typeface="Times New Roman" panose="02020603050405020304" pitchFamily="18" charset="0"/>
              </a:rPr>
              <a:t>3- </a:t>
            </a:r>
            <a:r>
              <a:rPr lang="en-US" sz="2600" dirty="0" smtClean="0">
                <a:latin typeface="Adobe Calson Pro Blod"/>
                <a:ea typeface="Calibri" panose="020F0502020204030204" pitchFamily="34" charset="0"/>
                <a:cs typeface="Times New Roman" panose="02020603050405020304" pitchFamily="18" charset="0"/>
              </a:rPr>
              <a:t>Keep </a:t>
            </a:r>
            <a:r>
              <a:rPr lang="en-US" sz="2600" dirty="0">
                <a:latin typeface="Adobe Calson Pro Blod"/>
                <a:ea typeface="Calibri" panose="020F0502020204030204" pitchFamily="34" charset="0"/>
                <a:cs typeface="Times New Roman" panose="02020603050405020304" pitchFamily="18" charset="0"/>
              </a:rPr>
              <a:t>accessibility in mind (is that chair in the middle of your office a barrier to a wheelchair users? If so, move it aside)</a:t>
            </a:r>
            <a:endParaRPr lang="en-GB" sz="2600" dirty="0">
              <a:effectLst/>
              <a:latin typeface="Adobe Calson Pro Blod"/>
              <a:ea typeface="Calibri" panose="020F0502020204030204" pitchFamily="34" charset="0"/>
              <a:cs typeface="Times New Roman" panose="02020603050405020304" pitchFamily="18" charset="0"/>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 Components</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28288755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947672"/>
            <a:ext cx="2962656" cy="3785652"/>
          </a:xfrm>
          <a:prstGeom prst="rect">
            <a:avLst/>
          </a:prstGeom>
        </p:spPr>
        <p:txBody>
          <a:bodyPr wrap="square">
            <a:spAutoFit/>
          </a:bodyPr>
          <a:lstStyle/>
          <a:p>
            <a:r>
              <a:rPr lang="en-GB" sz="2800" b="1" dirty="0">
                <a:solidFill>
                  <a:srgbClr val="C00000"/>
                </a:solidFill>
                <a:latin typeface="Cambria" panose="02040503050406030204" pitchFamily="18" charset="0"/>
              </a:rPr>
              <a:t>Characteristics of Competency-Based </a:t>
            </a:r>
            <a:r>
              <a:rPr lang="en-GB" sz="2800" b="1" dirty="0" smtClean="0">
                <a:solidFill>
                  <a:srgbClr val="C00000"/>
                </a:solidFill>
                <a:latin typeface="Cambria" panose="02040503050406030204" pitchFamily="18" charset="0"/>
              </a:rPr>
              <a:t>Questions</a:t>
            </a:r>
          </a:p>
          <a:p>
            <a:r>
              <a:rPr lang="en-US" sz="2600" dirty="0">
                <a:latin typeface="Adobe Calson Pro Bold"/>
              </a:rPr>
              <a:t>F</a:t>
            </a:r>
            <a:r>
              <a:rPr lang="en-US" sz="2600" dirty="0" smtClean="0">
                <a:latin typeface="Adobe Calson Pro Bold"/>
              </a:rPr>
              <a:t>ocus </a:t>
            </a:r>
            <a:r>
              <a:rPr lang="en-US" sz="2600" dirty="0">
                <a:latin typeface="Adobe Calson Pro Bold"/>
              </a:rPr>
              <a:t>on relating past job performance to probable future</a:t>
            </a:r>
          </a:p>
          <a:p>
            <a:r>
              <a:rPr lang="en-US" sz="2600" dirty="0">
                <a:latin typeface="Adobe Calson Pro Bold"/>
              </a:rPr>
              <a:t>on-the-job behavior. </a:t>
            </a:r>
            <a:endParaRPr lang="en-GB" sz="2600" b="1" dirty="0">
              <a:solidFill>
                <a:srgbClr val="C00000"/>
              </a:solidFill>
              <a:latin typeface="Adobe Calson Pro Bol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Competency-based Questions 4</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34741655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763637"/>
            <a:ext cx="2962656" cy="4216539"/>
          </a:xfrm>
          <a:prstGeom prst="rect">
            <a:avLst/>
          </a:prstGeom>
        </p:spPr>
        <p:txBody>
          <a:bodyPr wrap="square">
            <a:spAutoFit/>
          </a:bodyPr>
          <a:lstStyle/>
          <a:p>
            <a:r>
              <a:rPr lang="en-US" sz="2800" b="1" dirty="0">
                <a:solidFill>
                  <a:srgbClr val="C00000"/>
                </a:solidFill>
                <a:latin typeface="Cambria" panose="02040503050406030204" pitchFamily="18" charset="0"/>
                <a:ea typeface="Calibri" panose="020F0502020204030204" pitchFamily="34" charset="0"/>
                <a:cs typeface="Times New Roman" panose="02020603050405020304" pitchFamily="18" charset="0"/>
              </a:rPr>
              <a:t>When Interviewing an Applicant who is </a:t>
            </a:r>
            <a:r>
              <a:rPr lang="en-US" sz="2800" b="1" dirty="0" smtClean="0">
                <a:solidFill>
                  <a:srgbClr val="C00000"/>
                </a:solidFill>
                <a:latin typeface="Cambria" panose="02040503050406030204" pitchFamily="18" charset="0"/>
                <a:ea typeface="Calibri" panose="020F0502020204030204" pitchFamily="34" charset="0"/>
                <a:cs typeface="Times New Roman" panose="02020603050405020304" pitchFamily="18" charset="0"/>
              </a:rPr>
              <a:t>Blind</a:t>
            </a:r>
          </a:p>
          <a:p>
            <a:r>
              <a:rPr lang="en-US" sz="2600" b="1" i="1" dirty="0" smtClean="0">
                <a:solidFill>
                  <a:srgbClr val="FF0000"/>
                </a:solidFill>
                <a:latin typeface="Adobe Calson Pro Blod"/>
              </a:rPr>
              <a:t>1- </a:t>
            </a:r>
            <a:r>
              <a:rPr lang="en-US" sz="2600" dirty="0" smtClean="0">
                <a:latin typeface="Adobe Calson Pro Blod"/>
              </a:rPr>
              <a:t>Identify </a:t>
            </a:r>
            <a:r>
              <a:rPr lang="en-US" sz="2600" dirty="0">
                <a:latin typeface="Adobe Calson Pro Blod"/>
              </a:rPr>
              <a:t>yourself and others present immediately, and cue a handshake verbally or physically </a:t>
            </a:r>
            <a:endParaRPr lang="en-GB" sz="2600" dirty="0">
              <a:latin typeface="Adobe Calson Pro Blo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 Components</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37399246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618488"/>
            <a:ext cx="2962656" cy="4493538"/>
          </a:xfrm>
          <a:prstGeom prst="rect">
            <a:avLst/>
          </a:prstGeom>
        </p:spPr>
        <p:txBody>
          <a:bodyPr wrap="square">
            <a:spAutoFit/>
          </a:bodyPr>
          <a:lstStyle/>
          <a:p>
            <a:r>
              <a:rPr lang="en-US" sz="2600" b="1" i="1" dirty="0" smtClean="0">
                <a:solidFill>
                  <a:srgbClr val="FF0000"/>
                </a:solidFill>
                <a:latin typeface="Adobe Calson Pro Blod"/>
                <a:ea typeface="Calibri" panose="020F0502020204030204" pitchFamily="34" charset="0"/>
                <a:cs typeface="Times New Roman" panose="02020603050405020304" pitchFamily="18" charset="0"/>
              </a:rPr>
              <a:t>2-</a:t>
            </a:r>
            <a:r>
              <a:rPr lang="en-US" sz="2600" dirty="0" smtClean="0">
                <a:latin typeface="Adobe Calson Pro Blod"/>
                <a:ea typeface="Calibri" panose="020F0502020204030204" pitchFamily="34" charset="0"/>
                <a:cs typeface="Times New Roman" panose="02020603050405020304" pitchFamily="18" charset="0"/>
              </a:rPr>
              <a:t> Be </a:t>
            </a:r>
            <a:r>
              <a:rPr lang="en-US" sz="2600" dirty="0">
                <a:latin typeface="Adobe Calson Pro Blod"/>
                <a:ea typeface="Calibri" panose="020F0502020204030204" pitchFamily="34" charset="0"/>
                <a:cs typeface="Times New Roman" panose="02020603050405020304" pitchFamily="18" charset="0"/>
              </a:rPr>
              <a:t>descriptive in giving directions (The table is about five steps to your left)</a:t>
            </a:r>
            <a:endParaRPr lang="en-GB" sz="2600" dirty="0">
              <a:latin typeface="Adobe Calson Pro Blod"/>
              <a:ea typeface="Calibri" panose="020F0502020204030204" pitchFamily="34" charset="0"/>
              <a:cs typeface="Times New Roman" panose="02020603050405020304" pitchFamily="18" charset="0"/>
            </a:endParaRPr>
          </a:p>
          <a:p>
            <a:r>
              <a:rPr lang="en-US" sz="2600" b="1" i="1" dirty="0" smtClean="0">
                <a:solidFill>
                  <a:srgbClr val="FF0000"/>
                </a:solidFill>
                <a:latin typeface="Adobe Calson Pro Blod"/>
                <a:ea typeface="Calibri" panose="020F0502020204030204" pitchFamily="34" charset="0"/>
                <a:cs typeface="Times New Roman" panose="02020603050405020304" pitchFamily="18" charset="0"/>
              </a:rPr>
              <a:t>3-</a:t>
            </a:r>
            <a:r>
              <a:rPr lang="en-US" sz="2600" dirty="0" smtClean="0">
                <a:latin typeface="Adobe Calson Pro Blod"/>
                <a:ea typeface="Calibri" panose="020F0502020204030204" pitchFamily="34" charset="0"/>
                <a:cs typeface="Times New Roman" panose="02020603050405020304" pitchFamily="18" charset="0"/>
              </a:rPr>
              <a:t> Don’t </a:t>
            </a:r>
            <a:r>
              <a:rPr lang="en-US" sz="2600" dirty="0">
                <a:latin typeface="Adobe Calson Pro Blod"/>
                <a:ea typeface="Calibri" panose="020F0502020204030204" pitchFamily="34" charset="0"/>
                <a:cs typeface="Times New Roman" panose="02020603050405020304" pitchFamily="18" charset="0"/>
              </a:rPr>
              <a:t>shout</a:t>
            </a:r>
            <a:endParaRPr lang="en-GB" sz="2600" dirty="0">
              <a:latin typeface="Adobe Calson Pro Blod"/>
              <a:ea typeface="Calibri" panose="020F0502020204030204" pitchFamily="34" charset="0"/>
              <a:cs typeface="Times New Roman" panose="02020603050405020304" pitchFamily="18" charset="0"/>
            </a:endParaRPr>
          </a:p>
          <a:p>
            <a:r>
              <a:rPr lang="en-US" sz="2600" b="1" i="1" dirty="0" smtClean="0">
                <a:solidFill>
                  <a:srgbClr val="FF0000"/>
                </a:solidFill>
                <a:latin typeface="Adobe Calson Pro Blod"/>
                <a:ea typeface="Calibri" panose="020F0502020204030204" pitchFamily="34" charset="0"/>
                <a:cs typeface="Times New Roman" panose="02020603050405020304" pitchFamily="18" charset="0"/>
              </a:rPr>
              <a:t>4-</a:t>
            </a:r>
            <a:r>
              <a:rPr lang="en-US" sz="2600" dirty="0" smtClean="0">
                <a:latin typeface="Adobe Calson Pro Blod"/>
                <a:ea typeface="Calibri" panose="020F0502020204030204" pitchFamily="34" charset="0"/>
                <a:cs typeface="Times New Roman" panose="02020603050405020304" pitchFamily="18" charset="0"/>
              </a:rPr>
              <a:t> Keep </a:t>
            </a:r>
            <a:r>
              <a:rPr lang="en-US" sz="2600" dirty="0">
                <a:latin typeface="Adobe Calson Pro Blod"/>
                <a:ea typeface="Calibri" panose="020F0502020204030204" pitchFamily="34" charset="0"/>
                <a:cs typeface="Times New Roman" panose="02020603050405020304" pitchFamily="18" charset="0"/>
              </a:rPr>
              <a:t>doors either open or closed, Not half opened, as this is a serious hazard</a:t>
            </a:r>
            <a:endParaRPr lang="en-GB" sz="2600" dirty="0">
              <a:effectLst/>
              <a:latin typeface="Adobe Calson Pro Blod"/>
              <a:ea typeface="Calibri" panose="020F0502020204030204" pitchFamily="34" charset="0"/>
              <a:cs typeface="Times New Roman" panose="02020603050405020304" pitchFamily="18" charset="0"/>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 Components</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23204230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865376"/>
            <a:ext cx="2962656" cy="4093428"/>
          </a:xfrm>
          <a:prstGeom prst="rect">
            <a:avLst/>
          </a:prstGeom>
        </p:spPr>
        <p:txBody>
          <a:bodyPr wrap="square">
            <a:spAutoFit/>
          </a:bodyPr>
          <a:lstStyle/>
          <a:p>
            <a:r>
              <a:rPr lang="en-US" sz="2600" b="1" i="1" dirty="0" smtClean="0">
                <a:solidFill>
                  <a:srgbClr val="FF0000"/>
                </a:solidFill>
                <a:latin typeface="Adobe Calson Pro Blod"/>
                <a:ea typeface="Calibri" panose="020F0502020204030204" pitchFamily="34" charset="0"/>
                <a:cs typeface="Times New Roman" panose="02020603050405020304" pitchFamily="18" charset="0"/>
              </a:rPr>
              <a:t>5-</a:t>
            </a:r>
            <a:r>
              <a:rPr lang="en-US" sz="2600" dirty="0" smtClean="0">
                <a:latin typeface="Adobe Calson Pro Blod"/>
                <a:ea typeface="Calibri" panose="020F0502020204030204" pitchFamily="34" charset="0"/>
                <a:cs typeface="Times New Roman" panose="02020603050405020304" pitchFamily="18" charset="0"/>
              </a:rPr>
              <a:t> Don’t </a:t>
            </a:r>
            <a:r>
              <a:rPr lang="en-US" sz="2600" dirty="0">
                <a:latin typeface="Adobe Calson Pro Blod"/>
                <a:ea typeface="Calibri" panose="020F0502020204030204" pitchFamily="34" charset="0"/>
                <a:cs typeface="Times New Roman" panose="02020603050405020304" pitchFamily="18" charset="0"/>
              </a:rPr>
              <a:t>touch an applicant cane. Do not touch or pat a guide dog</a:t>
            </a:r>
            <a:endParaRPr lang="en-GB" sz="2600" dirty="0">
              <a:latin typeface="Adobe Calson Pro Blod"/>
              <a:ea typeface="Calibri" panose="020F0502020204030204" pitchFamily="34" charset="0"/>
              <a:cs typeface="Times New Roman" panose="02020603050405020304" pitchFamily="18" charset="0"/>
            </a:endParaRPr>
          </a:p>
          <a:p>
            <a:r>
              <a:rPr lang="en-US" sz="2600" b="1" i="1" dirty="0" smtClean="0">
                <a:solidFill>
                  <a:srgbClr val="FF0000"/>
                </a:solidFill>
                <a:latin typeface="Adobe Calson Pro Blod"/>
                <a:ea typeface="Calibri" panose="020F0502020204030204" pitchFamily="34" charset="0"/>
                <a:cs typeface="Times New Roman" panose="02020603050405020304" pitchFamily="18" charset="0"/>
              </a:rPr>
              <a:t>6- </a:t>
            </a:r>
            <a:r>
              <a:rPr lang="en-US" sz="2600" dirty="0" smtClean="0">
                <a:latin typeface="Adobe Calson Pro Blod"/>
                <a:ea typeface="Calibri" panose="020F0502020204030204" pitchFamily="34" charset="0"/>
                <a:cs typeface="Times New Roman" panose="02020603050405020304" pitchFamily="18" charset="0"/>
              </a:rPr>
              <a:t>Offer </a:t>
            </a:r>
            <a:r>
              <a:rPr lang="en-US" sz="2600" dirty="0">
                <a:latin typeface="Adobe Calson Pro Blod"/>
                <a:ea typeface="Calibri" panose="020F0502020204030204" pitchFamily="34" charset="0"/>
                <a:cs typeface="Times New Roman" panose="02020603050405020304" pitchFamily="18" charset="0"/>
              </a:rPr>
              <a:t>assistance in travel by letting the applicant grasp your left arm. Just above the below</a:t>
            </a:r>
            <a:endParaRPr lang="en-GB" sz="2600" dirty="0">
              <a:effectLst/>
              <a:latin typeface="Adobe Calson Pro Blod"/>
              <a:ea typeface="Calibri" panose="020F0502020204030204" pitchFamily="34" charset="0"/>
              <a:cs typeface="Times New Roman" panose="02020603050405020304" pitchFamily="18" charset="0"/>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 Components</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27853216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029968"/>
            <a:ext cx="2962656" cy="3751540"/>
          </a:xfrm>
          <a:prstGeom prst="rect">
            <a:avLst/>
          </a:prstGeom>
        </p:spPr>
        <p:txBody>
          <a:bodyPr wrap="square">
            <a:spAutoFit/>
          </a:bodyPr>
          <a:lstStyle/>
          <a:p>
            <a:pPr>
              <a:lnSpc>
                <a:spcPct val="107000"/>
              </a:lnSpc>
              <a:spcAft>
                <a:spcPts val="800"/>
              </a:spcAft>
            </a:pPr>
            <a:r>
              <a:rPr lang="en-US" sz="2800" b="1" dirty="0">
                <a:solidFill>
                  <a:srgbClr val="C00000"/>
                </a:solidFill>
                <a:latin typeface="Cambria" panose="02040503050406030204" pitchFamily="18" charset="0"/>
                <a:ea typeface="Calibri" panose="020F0502020204030204" pitchFamily="34" charset="0"/>
                <a:cs typeface="Times New Roman" panose="02020603050405020304" pitchFamily="18" charset="0"/>
              </a:rPr>
              <a:t>When </a:t>
            </a:r>
            <a:r>
              <a:rPr lang="en-US" sz="2800" b="1" dirty="0" smtClean="0">
                <a:solidFill>
                  <a:srgbClr val="C00000"/>
                </a:solidFill>
                <a:latin typeface="Cambria" panose="02040503050406030204" pitchFamily="18" charset="0"/>
                <a:ea typeface="Calibri" panose="020F0502020204030204" pitchFamily="34" charset="0"/>
                <a:cs typeface="Times New Roman" panose="02020603050405020304" pitchFamily="18" charset="0"/>
              </a:rPr>
              <a:t>Interviewing </a:t>
            </a:r>
            <a:r>
              <a:rPr lang="en-US" sz="2800" b="1" dirty="0">
                <a:solidFill>
                  <a:srgbClr val="C00000"/>
                </a:solidFill>
                <a:latin typeface="Cambria" panose="02040503050406030204" pitchFamily="18" charset="0"/>
                <a:ea typeface="Calibri" panose="020F0502020204030204" pitchFamily="34" charset="0"/>
                <a:cs typeface="Times New Roman" panose="02020603050405020304" pitchFamily="18" charset="0"/>
              </a:rPr>
              <a:t>an </a:t>
            </a:r>
            <a:r>
              <a:rPr lang="en-US" sz="2800" b="1" dirty="0" smtClean="0">
                <a:solidFill>
                  <a:srgbClr val="C00000"/>
                </a:solidFill>
                <a:latin typeface="Cambria" panose="02040503050406030204" pitchFamily="18" charset="0"/>
                <a:ea typeface="Calibri" panose="020F0502020204030204" pitchFamily="34" charset="0"/>
                <a:cs typeface="Times New Roman" panose="02020603050405020304" pitchFamily="18" charset="0"/>
              </a:rPr>
              <a:t>Applicant </a:t>
            </a:r>
            <a:r>
              <a:rPr lang="en-US" sz="2800" b="1" dirty="0">
                <a:solidFill>
                  <a:srgbClr val="C00000"/>
                </a:solidFill>
                <a:latin typeface="Cambria" panose="02040503050406030204" pitchFamily="18" charset="0"/>
                <a:ea typeface="Calibri" panose="020F0502020204030204" pitchFamily="34" charset="0"/>
                <a:cs typeface="Times New Roman" panose="02020603050405020304" pitchFamily="18" charset="0"/>
              </a:rPr>
              <a:t>who is </a:t>
            </a:r>
            <a:r>
              <a:rPr lang="en-US" sz="2800" b="1" dirty="0" smtClean="0">
                <a:solidFill>
                  <a:srgbClr val="C00000"/>
                </a:solidFill>
                <a:latin typeface="Cambria" panose="02040503050406030204" pitchFamily="18" charset="0"/>
                <a:ea typeface="Calibri" panose="020F0502020204030204" pitchFamily="34" charset="0"/>
                <a:cs typeface="Times New Roman" panose="02020603050405020304" pitchFamily="18" charset="0"/>
              </a:rPr>
              <a:t>Deaf</a:t>
            </a:r>
          </a:p>
          <a:p>
            <a:pPr>
              <a:lnSpc>
                <a:spcPct val="107000"/>
              </a:lnSpc>
              <a:spcAft>
                <a:spcPts val="800"/>
              </a:spcAft>
            </a:pPr>
            <a:r>
              <a:rPr lang="en-US" sz="2600" b="1" i="1" dirty="0" smtClean="0">
                <a:solidFill>
                  <a:srgbClr val="FF0000"/>
                </a:solidFill>
                <a:latin typeface="Adobe Calson Pro Blod"/>
              </a:rPr>
              <a:t>1-</a:t>
            </a:r>
            <a:r>
              <a:rPr lang="en-US" sz="2600" dirty="0" smtClean="0">
                <a:latin typeface="Adobe Calson Pro Blod"/>
              </a:rPr>
              <a:t> You </a:t>
            </a:r>
            <a:r>
              <a:rPr lang="en-US" sz="2600" dirty="0">
                <a:latin typeface="Adobe Calson Pro Blod"/>
              </a:rPr>
              <a:t>may need to use physical signal to get the applicant attention</a:t>
            </a:r>
            <a:r>
              <a:rPr lang="en-US" sz="2600" dirty="0" smtClean="0">
                <a:latin typeface="Adobe Calson Pro Blod"/>
              </a:rPr>
              <a:t>.</a:t>
            </a:r>
            <a:endParaRPr lang="en-GB" sz="2600" dirty="0">
              <a:latin typeface="Adobe Calson Pro Blo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 Components</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31674224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453896"/>
            <a:ext cx="2962656" cy="4893647"/>
          </a:xfrm>
          <a:prstGeom prst="rect">
            <a:avLst/>
          </a:prstGeom>
        </p:spPr>
        <p:txBody>
          <a:bodyPr wrap="square">
            <a:spAutoFit/>
          </a:bodyPr>
          <a:lstStyle/>
          <a:p>
            <a:pPr>
              <a:spcAft>
                <a:spcPts val="0"/>
              </a:spcAft>
            </a:pPr>
            <a:r>
              <a:rPr lang="en-US" sz="2600" b="1" i="1" dirty="0" smtClean="0">
                <a:solidFill>
                  <a:srgbClr val="FF0000"/>
                </a:solidFill>
                <a:latin typeface="Adobe Calson Pro Blod"/>
                <a:ea typeface="Calibri" panose="020F0502020204030204" pitchFamily="34" charset="0"/>
                <a:cs typeface="Times New Roman" panose="02020603050405020304" pitchFamily="18" charset="0"/>
              </a:rPr>
              <a:t>2-</a:t>
            </a:r>
            <a:r>
              <a:rPr lang="en-US" sz="2600" dirty="0" smtClean="0">
                <a:latin typeface="Adobe Calson Pro Blod"/>
                <a:ea typeface="Calibri" panose="020F0502020204030204" pitchFamily="34" charset="0"/>
                <a:cs typeface="Times New Roman" panose="02020603050405020304" pitchFamily="18" charset="0"/>
              </a:rPr>
              <a:t> If </a:t>
            </a:r>
            <a:r>
              <a:rPr lang="en-US" sz="2600" dirty="0">
                <a:latin typeface="Adobe Calson Pro Blod"/>
                <a:ea typeface="Calibri" panose="020F0502020204030204" pitchFamily="34" charset="0"/>
                <a:cs typeface="Times New Roman" panose="02020603050405020304" pitchFamily="18" charset="0"/>
              </a:rPr>
              <a:t>the applicant is lip reading, enunciate clearly and place yourself where there is ample </a:t>
            </a:r>
            <a:r>
              <a:rPr lang="en-US" sz="2600" dirty="0" smtClean="0">
                <a:latin typeface="Adobe Calson Pro Blod"/>
                <a:ea typeface="Calibri" panose="020F0502020204030204" pitchFamily="34" charset="0"/>
                <a:cs typeface="Times New Roman" panose="02020603050405020304" pitchFamily="18" charset="0"/>
              </a:rPr>
              <a:t>lighting. </a:t>
            </a:r>
            <a:endParaRPr lang="en-GB" sz="2600" dirty="0">
              <a:latin typeface="Adobe Calson Pro Blod"/>
              <a:ea typeface="Calibri" panose="020F0502020204030204" pitchFamily="34" charset="0"/>
              <a:cs typeface="Times New Roman" panose="02020603050405020304" pitchFamily="18" charset="0"/>
            </a:endParaRPr>
          </a:p>
          <a:p>
            <a:r>
              <a:rPr lang="en-US" sz="2600" b="1" i="1" dirty="0" smtClean="0">
                <a:solidFill>
                  <a:srgbClr val="FF0000"/>
                </a:solidFill>
                <a:latin typeface="Adobe Calson Pro Blod"/>
                <a:ea typeface="Calibri" panose="020F0502020204030204" pitchFamily="34" charset="0"/>
                <a:cs typeface="Times New Roman" panose="02020603050405020304" pitchFamily="18" charset="0"/>
              </a:rPr>
              <a:t>3-</a:t>
            </a:r>
            <a:r>
              <a:rPr lang="en-US" sz="2600" dirty="0" smtClean="0">
                <a:latin typeface="Adobe Calson Pro Blod"/>
                <a:ea typeface="Calibri" panose="020F0502020204030204" pitchFamily="34" charset="0"/>
                <a:cs typeface="Times New Roman" panose="02020603050405020304" pitchFamily="18" charset="0"/>
              </a:rPr>
              <a:t> Communicate </a:t>
            </a:r>
            <a:r>
              <a:rPr lang="en-US" sz="2600" dirty="0">
                <a:latin typeface="Adobe Calson Pro Blod"/>
                <a:ea typeface="Calibri" panose="020F0502020204030204" pitchFamily="34" charset="0"/>
                <a:cs typeface="Times New Roman" panose="02020603050405020304" pitchFamily="18" charset="0"/>
              </a:rPr>
              <a:t>by using a combination of gestures, facial expressions and note </a:t>
            </a:r>
            <a:r>
              <a:rPr lang="en-US" sz="2600" dirty="0" smtClean="0">
                <a:latin typeface="Adobe Calson Pro Blod"/>
                <a:ea typeface="Calibri" panose="020F0502020204030204" pitchFamily="34" charset="0"/>
                <a:cs typeface="Times New Roman" panose="02020603050405020304" pitchFamily="18" charset="0"/>
              </a:rPr>
              <a:t>passing </a:t>
            </a:r>
            <a:endParaRPr lang="en-GB" sz="2600" dirty="0">
              <a:latin typeface="Adobe Calson Pro Blo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 Components</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4258973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952376"/>
            <a:ext cx="2962656" cy="3945504"/>
          </a:xfrm>
          <a:prstGeom prst="rect">
            <a:avLst/>
          </a:prstGeom>
        </p:spPr>
        <p:txBody>
          <a:bodyPr wrap="square">
            <a:spAutoFit/>
          </a:bodyPr>
          <a:lstStyle/>
          <a:p>
            <a:pPr>
              <a:lnSpc>
                <a:spcPct val="107000"/>
              </a:lnSpc>
              <a:spcAft>
                <a:spcPts val="0"/>
              </a:spcAft>
            </a:pPr>
            <a:r>
              <a:rPr lang="en-US" sz="2600" b="1" i="1" dirty="0" smtClean="0">
                <a:solidFill>
                  <a:srgbClr val="FF0000"/>
                </a:solidFill>
                <a:latin typeface="Adobe Calson Pro Blod"/>
                <a:ea typeface="Calibri" panose="020F0502020204030204" pitchFamily="34" charset="0"/>
                <a:cs typeface="Times New Roman" panose="02020603050405020304" pitchFamily="18" charset="0"/>
              </a:rPr>
              <a:t>4-</a:t>
            </a:r>
            <a:r>
              <a:rPr lang="en-US" sz="2600" dirty="0" smtClean="0">
                <a:latin typeface="Adobe Calson Pro Blod"/>
                <a:ea typeface="Calibri" panose="020F0502020204030204" pitchFamily="34" charset="0"/>
                <a:cs typeface="Times New Roman" panose="02020603050405020304" pitchFamily="18" charset="0"/>
              </a:rPr>
              <a:t> If </a:t>
            </a:r>
            <a:r>
              <a:rPr lang="en-US" sz="2600" dirty="0">
                <a:latin typeface="Adobe Calson Pro Blod"/>
                <a:ea typeface="Calibri" panose="020F0502020204030204" pitchFamily="34" charset="0"/>
                <a:cs typeface="Times New Roman" panose="02020603050405020304" pitchFamily="18" charset="0"/>
              </a:rPr>
              <a:t>you don’t understand, what the applicant is telling you ask them to repeat the sentence. Don’t pretend that you understand if that not the </a:t>
            </a:r>
            <a:r>
              <a:rPr lang="en-US" sz="2600" dirty="0" smtClean="0">
                <a:latin typeface="Adobe Calson Pro Blod"/>
                <a:ea typeface="Calibri" panose="020F0502020204030204" pitchFamily="34" charset="0"/>
                <a:cs typeface="Times New Roman" panose="02020603050405020304" pitchFamily="18" charset="0"/>
              </a:rPr>
              <a:t>case. </a:t>
            </a:r>
            <a:endParaRPr lang="en-GB" sz="2600" dirty="0">
              <a:effectLst/>
              <a:latin typeface="Adobe Calson Pro Blod"/>
              <a:ea typeface="Calibri" panose="020F0502020204030204" pitchFamily="34" charset="0"/>
              <a:cs typeface="Times New Roman" panose="02020603050405020304" pitchFamily="18" charset="0"/>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 Components</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6908143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804452"/>
            <a:ext cx="2962656" cy="4093428"/>
          </a:xfrm>
          <a:prstGeom prst="rect">
            <a:avLst/>
          </a:prstGeom>
        </p:spPr>
        <p:txBody>
          <a:bodyPr wrap="square">
            <a:spAutoFit/>
          </a:bodyPr>
          <a:lstStyle/>
          <a:p>
            <a:pPr>
              <a:spcAft>
                <a:spcPts val="0"/>
              </a:spcAft>
            </a:pPr>
            <a:r>
              <a:rPr lang="en-US" sz="2600" b="1" i="1" dirty="0" smtClean="0">
                <a:solidFill>
                  <a:srgbClr val="FF0000"/>
                </a:solidFill>
                <a:latin typeface="Adobe Calson Pro Blod"/>
                <a:ea typeface="Calibri" panose="020F0502020204030204" pitchFamily="34" charset="0"/>
                <a:cs typeface="Times New Roman" panose="02020603050405020304" pitchFamily="18" charset="0"/>
              </a:rPr>
              <a:t>5-</a:t>
            </a:r>
            <a:r>
              <a:rPr lang="en-US" sz="2600" dirty="0" smtClean="0">
                <a:latin typeface="Adobe Calson Pro Blod"/>
                <a:ea typeface="Calibri" panose="020F0502020204030204" pitchFamily="34" charset="0"/>
                <a:cs typeface="Times New Roman" panose="02020603050405020304" pitchFamily="18" charset="0"/>
              </a:rPr>
              <a:t> If </a:t>
            </a:r>
            <a:r>
              <a:rPr lang="en-US" sz="2600" dirty="0">
                <a:latin typeface="Adobe Calson Pro Blod"/>
                <a:ea typeface="Calibri" panose="020F0502020204030204" pitchFamily="34" charset="0"/>
                <a:cs typeface="Times New Roman" panose="02020603050405020304" pitchFamily="18" charset="0"/>
              </a:rPr>
              <a:t>necessary use a slang language interpreter but be sure to always speak directly to the applicant, Don’t say to the interpreter, Tell her that.</a:t>
            </a:r>
            <a:endParaRPr lang="en-GB" sz="2600" dirty="0">
              <a:effectLst/>
              <a:latin typeface="Adobe Calson Pro Blod"/>
              <a:ea typeface="Calibri" panose="020F0502020204030204" pitchFamily="34" charset="0"/>
              <a:cs typeface="Times New Roman" panose="02020603050405020304" pitchFamily="18" charset="0"/>
            </a:endParaRPr>
          </a:p>
        </p:txBody>
      </p:sp>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38528" y="6062472"/>
            <a:ext cx="854075" cy="542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 Components</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23366717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394960" y="3264408"/>
            <a:ext cx="2962656" cy="1077218"/>
          </a:xfrm>
          <a:prstGeom prst="rect">
            <a:avLst/>
          </a:prstGeom>
        </p:spPr>
        <p:txBody>
          <a:bodyPr wrap="square">
            <a:spAutoFit/>
          </a:bodyPr>
          <a:lstStyle/>
          <a:p>
            <a:pPr algn="ctr"/>
            <a:r>
              <a:rPr lang="en-US" sz="3200" b="1" dirty="0" smtClean="0">
                <a:solidFill>
                  <a:srgbClr val="C00000"/>
                </a:solidFill>
                <a:latin typeface="Cambria" panose="02040503050406030204" pitchFamily="18" charset="0"/>
              </a:rPr>
              <a:t>Interview Components 2</a:t>
            </a:r>
          </a:p>
        </p:txBody>
      </p:sp>
      <p:sp>
        <p:nvSpPr>
          <p:cNvPr id="5" name="Rectangle 4"/>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 Components 2</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27352511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783080"/>
            <a:ext cx="2962656" cy="4185761"/>
          </a:xfrm>
          <a:prstGeom prst="rect">
            <a:avLst/>
          </a:prstGeom>
        </p:spPr>
        <p:txBody>
          <a:bodyPr wrap="square">
            <a:spAutoFit/>
          </a:bodyPr>
          <a:lstStyle/>
          <a:p>
            <a:r>
              <a:rPr lang="en-US" sz="2800" b="1" dirty="0">
                <a:solidFill>
                  <a:srgbClr val="C00000"/>
                </a:solidFill>
                <a:latin typeface="Cambria" panose="02040503050406030204" pitchFamily="18" charset="0"/>
                <a:ea typeface="Calibri" panose="020F0502020204030204" pitchFamily="34" charset="0"/>
                <a:cs typeface="Times New Roman" panose="02020603050405020304" pitchFamily="18" charset="0"/>
              </a:rPr>
              <a:t>Reviewing the Application or Resume </a:t>
            </a:r>
            <a:endParaRPr lang="en-US" sz="2800" b="1" dirty="0" smtClean="0">
              <a:solidFill>
                <a:srgbClr val="C00000"/>
              </a:solidFill>
              <a:latin typeface="Cambria" panose="02040503050406030204" pitchFamily="18" charset="0"/>
              <a:ea typeface="Calibri" panose="020F0502020204030204" pitchFamily="34" charset="0"/>
              <a:cs typeface="Times New Roman" panose="02020603050405020304" pitchFamily="18" charset="0"/>
            </a:endParaRPr>
          </a:p>
          <a:p>
            <a:r>
              <a:rPr lang="en-US" sz="2600" dirty="0">
                <a:latin typeface="Adobe Calson Pro Blod"/>
              </a:rPr>
              <a:t>The interviewer should review the written application to determine whether additional information is needed. </a:t>
            </a:r>
            <a:endParaRPr lang="en-US" sz="2600" b="1" dirty="0" smtClean="0">
              <a:solidFill>
                <a:srgbClr val="C00000"/>
              </a:solidFill>
              <a:latin typeface="Adobe Calson Pro Blod"/>
              <a:ea typeface="Calibri" panose="020F0502020204030204" pitchFamily="34" charset="0"/>
              <a:cs typeface="Times New Roman" panose="02020603050405020304" pitchFamily="18" charset="0"/>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 Components 2</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30889128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804452"/>
            <a:ext cx="2962656" cy="4093428"/>
          </a:xfrm>
          <a:prstGeom prst="rect">
            <a:avLst/>
          </a:prstGeom>
        </p:spPr>
        <p:txBody>
          <a:bodyPr wrap="square">
            <a:spAutoFit/>
          </a:bodyPr>
          <a:lstStyle/>
          <a:p>
            <a:r>
              <a:rPr lang="en-US" sz="2600" dirty="0">
                <a:latin typeface="Adobe Calson Pro Blod"/>
                <a:ea typeface="Calibri" panose="020F0502020204030204" pitchFamily="34" charset="0"/>
                <a:cs typeface="Times New Roman" panose="02020603050405020304" pitchFamily="18" charset="0"/>
              </a:rPr>
              <a:t>Example of items that may need clarification or expansion include unexplained gaps in employment history, such as dates left out and employers not </a:t>
            </a:r>
            <a:r>
              <a:rPr lang="en-US" sz="2600" dirty="0" smtClean="0">
                <a:latin typeface="Adobe Calson Pro Blod"/>
                <a:ea typeface="Calibri" panose="020F0502020204030204" pitchFamily="34" charset="0"/>
                <a:cs typeface="Times New Roman" panose="02020603050405020304" pitchFamily="18" charset="0"/>
              </a:rPr>
              <a:t>named</a:t>
            </a:r>
            <a:r>
              <a:rPr lang="en-US" sz="2600" dirty="0">
                <a:latin typeface="Adobe Calson Pro Blod"/>
                <a:ea typeface="Calibri" panose="020F0502020204030204" pitchFamily="34" charset="0"/>
                <a:cs typeface="Times New Roman" panose="02020603050405020304" pitchFamily="18" charset="0"/>
              </a:rPr>
              <a:t>.</a:t>
            </a:r>
            <a:endParaRPr lang="en-GB" sz="2600" dirty="0">
              <a:latin typeface="Adobe Calson Pro Blo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 Components 2</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89292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783080"/>
            <a:ext cx="2962656" cy="4093428"/>
          </a:xfrm>
          <a:prstGeom prst="rect">
            <a:avLst/>
          </a:prstGeom>
        </p:spPr>
        <p:txBody>
          <a:bodyPr wrap="square">
            <a:spAutoFit/>
          </a:bodyPr>
          <a:lstStyle/>
          <a:p>
            <a:r>
              <a:rPr lang="en-US" sz="2600" dirty="0">
                <a:latin typeface="Adobe Calson Pro Bold"/>
              </a:rPr>
              <a:t>The questions are based on information relevant to specific</a:t>
            </a:r>
          </a:p>
          <a:p>
            <a:r>
              <a:rPr lang="en-US" sz="2600" dirty="0">
                <a:latin typeface="Adobe Calson Pro Bold"/>
              </a:rPr>
              <a:t>job-related skills, abilities, and traits; the answers reveal the likelihood of </a:t>
            </a:r>
            <a:r>
              <a:rPr lang="en-US" sz="2600" dirty="0" smtClean="0">
                <a:latin typeface="Adobe Calson Pro Bold"/>
              </a:rPr>
              <a:t>similar, </a:t>
            </a:r>
            <a:r>
              <a:rPr lang="en-GB" sz="2600" dirty="0" smtClean="0">
                <a:latin typeface="Adobe Calson Pro Bold"/>
              </a:rPr>
              <a:t>future performance</a:t>
            </a:r>
            <a:r>
              <a:rPr lang="en-GB" sz="2600" dirty="0">
                <a:latin typeface="Adobe Calson Pro Bold"/>
              </a:rPr>
              <a:t>.</a:t>
            </a: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Competency-based Questions 4</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37363903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804452"/>
            <a:ext cx="2962656" cy="4093428"/>
          </a:xfrm>
          <a:prstGeom prst="rect">
            <a:avLst/>
          </a:prstGeom>
        </p:spPr>
        <p:txBody>
          <a:bodyPr wrap="square">
            <a:spAutoFit/>
          </a:bodyPr>
          <a:lstStyle/>
          <a:p>
            <a:r>
              <a:rPr lang="en-US" sz="2600" dirty="0">
                <a:latin typeface="Adobe Calson Pro Blod"/>
                <a:ea typeface="Calibri" panose="020F0502020204030204" pitchFamily="34" charset="0"/>
                <a:cs typeface="Times New Roman" panose="02020603050405020304" pitchFamily="18" charset="0"/>
              </a:rPr>
              <a:t>Questions not answered or only partly answered, vague wording, inconsistencies such as ‘promotions’  without a pay increase, inflated job titles,</a:t>
            </a:r>
            <a:endParaRPr lang="en-GB" sz="2600" dirty="0">
              <a:latin typeface="Adobe Calson Pro Blo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 Components 2</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27084196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042416"/>
            <a:ext cx="2962656" cy="5262979"/>
          </a:xfrm>
          <a:prstGeom prst="rect">
            <a:avLst/>
          </a:prstGeom>
        </p:spPr>
        <p:txBody>
          <a:bodyPr wrap="square">
            <a:spAutoFit/>
          </a:bodyPr>
          <a:lstStyle/>
          <a:p>
            <a:r>
              <a:rPr lang="en-US" sz="2400" dirty="0" smtClean="0">
                <a:latin typeface="Adobe Calson Pro Blod"/>
                <a:ea typeface="Calibri" panose="020F0502020204030204" pitchFamily="34" charset="0"/>
                <a:cs typeface="Times New Roman" panose="02020603050405020304" pitchFamily="18" charset="0"/>
              </a:rPr>
              <a:t>Danger </a:t>
            </a:r>
            <a:r>
              <a:rPr lang="en-US" sz="2400" dirty="0">
                <a:latin typeface="Adobe Calson Pro Blod"/>
                <a:ea typeface="Calibri" panose="020F0502020204030204" pitchFamily="34" charset="0"/>
                <a:cs typeface="Times New Roman" panose="02020603050405020304" pitchFamily="18" charset="0"/>
              </a:rPr>
              <a:t>signs such as frequent </a:t>
            </a:r>
            <a:r>
              <a:rPr lang="en-US" sz="2400" dirty="0" smtClean="0">
                <a:latin typeface="Adobe Calson Pro Blod"/>
                <a:ea typeface="Calibri" panose="020F0502020204030204" pitchFamily="34" charset="0"/>
                <a:cs typeface="Times New Roman" panose="02020603050405020304" pitchFamily="18" charset="0"/>
              </a:rPr>
              <a:t>job </a:t>
            </a:r>
            <a:r>
              <a:rPr lang="en-US" sz="2400" dirty="0">
                <a:latin typeface="Adobe Calson Pro Blod"/>
                <a:ea typeface="Calibri" panose="020F0502020204030204" pitchFamily="34" charset="0"/>
                <a:cs typeface="Times New Roman" panose="02020603050405020304" pitchFamily="18" charset="0"/>
              </a:rPr>
              <a:t>changes, vague reasons for leaving previous jobs, an unusual number of previous employers who are now out of business health problems inability to work over time and place of residence a long distance from work. </a:t>
            </a:r>
            <a:endParaRPr lang="en-GB" sz="2400" dirty="0">
              <a:latin typeface="Adobe Calson Pro Blo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 Components 2</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32292486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804452"/>
            <a:ext cx="2962656" cy="4093428"/>
          </a:xfrm>
          <a:prstGeom prst="rect">
            <a:avLst/>
          </a:prstGeom>
        </p:spPr>
        <p:txBody>
          <a:bodyPr wrap="square">
            <a:spAutoFit/>
          </a:bodyPr>
          <a:lstStyle/>
          <a:p>
            <a:r>
              <a:rPr lang="en-US" sz="2600" dirty="0">
                <a:latin typeface="Adobe Calson Pro Blod"/>
                <a:ea typeface="Calibri" panose="020F0502020204030204" pitchFamily="34" charset="0"/>
                <a:cs typeface="Times New Roman" panose="02020603050405020304" pitchFamily="18" charset="0"/>
              </a:rPr>
              <a:t>One technique that enable the interviewer to do this is the matching sheet. This list the most important job dimension on the left hand side of the page. </a:t>
            </a:r>
            <a:endParaRPr lang="en-GB" sz="2600" dirty="0">
              <a:latin typeface="Adobe Calson Pro Blo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 Components 2</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13307309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275487"/>
            <a:ext cx="2962656" cy="3293209"/>
          </a:xfrm>
          <a:prstGeom prst="rect">
            <a:avLst/>
          </a:prstGeom>
        </p:spPr>
        <p:txBody>
          <a:bodyPr wrap="square">
            <a:spAutoFit/>
          </a:bodyPr>
          <a:lstStyle/>
          <a:p>
            <a:r>
              <a:rPr lang="en-US" sz="2600" dirty="0" smtClean="0">
                <a:latin typeface="Adobe Calson Pro Blod"/>
                <a:ea typeface="Calibri" panose="020F0502020204030204" pitchFamily="34" charset="0"/>
                <a:cs typeface="Times New Roman" panose="02020603050405020304" pitchFamily="18" charset="0"/>
              </a:rPr>
              <a:t>When </a:t>
            </a:r>
            <a:r>
              <a:rPr lang="en-US" sz="2600" dirty="0">
                <a:latin typeface="Adobe Calson Pro Blod"/>
                <a:ea typeface="Calibri" panose="020F0502020204030204" pitchFamily="34" charset="0"/>
                <a:cs typeface="Times New Roman" panose="02020603050405020304" pitchFamily="18" charset="0"/>
              </a:rPr>
              <a:t>sorting through the resume the interviewer jots down each person’s relevant qualification in the right hand column. </a:t>
            </a:r>
            <a:endParaRPr lang="en-GB" sz="2600" dirty="0">
              <a:latin typeface="Adobe Calson Pro Blo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 Components 2</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5649594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039969"/>
            <a:ext cx="2962656" cy="3693319"/>
          </a:xfrm>
          <a:prstGeom prst="rect">
            <a:avLst/>
          </a:prstGeom>
        </p:spPr>
        <p:txBody>
          <a:bodyPr wrap="square">
            <a:spAutoFit/>
          </a:bodyPr>
          <a:lstStyle/>
          <a:p>
            <a:pPr>
              <a:spcAft>
                <a:spcPts val="0"/>
              </a:spcAft>
            </a:pPr>
            <a:r>
              <a:rPr lang="en-US" sz="2600" dirty="0">
                <a:latin typeface="Adobe Calson Pro Blod"/>
                <a:ea typeface="Calibri" panose="020F0502020204030204" pitchFamily="34" charset="0"/>
                <a:cs typeface="Times New Roman" panose="02020603050405020304" pitchFamily="18" charset="0"/>
              </a:rPr>
              <a:t>This makes matches and mismatches obvious and can save time in reaching an objective decision on who to interview.</a:t>
            </a:r>
            <a:endParaRPr lang="en-GB" sz="2600" dirty="0">
              <a:effectLst/>
              <a:latin typeface="Adobe Calson Pro Blod"/>
              <a:ea typeface="Calibri" panose="020F0502020204030204" pitchFamily="34" charset="0"/>
              <a:cs typeface="Times New Roman" panose="02020603050405020304" pitchFamily="18" charset="0"/>
            </a:endParaRPr>
          </a:p>
        </p:txBody>
      </p:sp>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38528" y="6062472"/>
            <a:ext cx="854075" cy="542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 Components 2</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14642914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394960" y="3264408"/>
            <a:ext cx="2962656" cy="1077218"/>
          </a:xfrm>
          <a:prstGeom prst="rect">
            <a:avLst/>
          </a:prstGeom>
        </p:spPr>
        <p:txBody>
          <a:bodyPr wrap="square">
            <a:spAutoFit/>
          </a:bodyPr>
          <a:lstStyle/>
          <a:p>
            <a:pPr algn="ctr"/>
            <a:r>
              <a:rPr lang="en-US" sz="3200" b="1" dirty="0" smtClean="0">
                <a:solidFill>
                  <a:srgbClr val="C00000"/>
                </a:solidFill>
                <a:latin typeface="Cambria" panose="02040503050406030204" pitchFamily="18" charset="0"/>
              </a:rPr>
              <a:t>Interview Components 3</a:t>
            </a:r>
          </a:p>
        </p:txBody>
      </p:sp>
      <p:sp>
        <p:nvSpPr>
          <p:cNvPr id="5" name="Rectangle 4"/>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 Components 3</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24475009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477255" y="1536192"/>
            <a:ext cx="2962657" cy="4647426"/>
          </a:xfrm>
          <a:prstGeom prst="rect">
            <a:avLst/>
          </a:prstGeom>
        </p:spPr>
        <p:txBody>
          <a:bodyPr wrap="square">
            <a:spAutoFit/>
          </a:bodyPr>
          <a:lstStyle/>
          <a:p>
            <a:r>
              <a:rPr lang="en-US" sz="2800" b="1" dirty="0">
                <a:solidFill>
                  <a:srgbClr val="C00000"/>
                </a:solidFill>
                <a:latin typeface="Cambria" panose="02040503050406030204" pitchFamily="18" charset="0"/>
                <a:ea typeface="Calibri" panose="020F0502020204030204" pitchFamily="34" charset="0"/>
                <a:cs typeface="Times New Roman" panose="02020603050405020304" pitchFamily="18" charset="0"/>
              </a:rPr>
              <a:t>Beware of P</a:t>
            </a:r>
            <a:r>
              <a:rPr lang="en-US" sz="2800" b="1" dirty="0" smtClean="0">
                <a:solidFill>
                  <a:srgbClr val="C00000"/>
                </a:solidFill>
                <a:latin typeface="Cambria" panose="02040503050406030204" pitchFamily="18" charset="0"/>
                <a:ea typeface="Calibri" panose="020F0502020204030204" pitchFamily="34" charset="0"/>
                <a:cs typeface="Times New Roman" panose="02020603050405020304" pitchFamily="18" charset="0"/>
              </a:rPr>
              <a:t>rejudices </a:t>
            </a:r>
          </a:p>
          <a:p>
            <a:r>
              <a:rPr lang="en-US" sz="2400" dirty="0">
                <a:latin typeface="Adobe Calson Pro Blod"/>
              </a:rPr>
              <a:t>Most people have prejudice of some sort, If the applicant are to be appraised objectively. It is important that these prejudices do not impinge on the decision of the selection. </a:t>
            </a:r>
            <a:r>
              <a:rPr lang="en-US" sz="2400" b="1" dirty="0" smtClean="0">
                <a:solidFill>
                  <a:srgbClr val="C00000"/>
                </a:solidFill>
                <a:latin typeface="Adobe Calson Pro Blod"/>
                <a:ea typeface="Calibri" panose="020F0502020204030204" pitchFamily="34" charset="0"/>
                <a:cs typeface="Times New Roman" panose="02020603050405020304" pitchFamily="18" charset="0"/>
              </a:rPr>
              <a:t> </a:t>
            </a:r>
            <a:endParaRPr lang="en-GB" sz="2400" dirty="0">
              <a:solidFill>
                <a:srgbClr val="C00000"/>
              </a:solidFill>
              <a:effectLst/>
              <a:latin typeface="Adobe Calson Pro Blod"/>
              <a:ea typeface="Calibri" panose="020F0502020204030204" pitchFamily="34" charset="0"/>
              <a:cs typeface="Times New Roman" panose="02020603050405020304" pitchFamily="18" charset="0"/>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 Components 3</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35976128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194560"/>
            <a:ext cx="2962656" cy="3293209"/>
          </a:xfrm>
          <a:prstGeom prst="rect">
            <a:avLst/>
          </a:prstGeom>
        </p:spPr>
        <p:txBody>
          <a:bodyPr wrap="square">
            <a:spAutoFit/>
          </a:bodyPr>
          <a:lstStyle/>
          <a:p>
            <a:r>
              <a:rPr lang="en-US" sz="2600" dirty="0" smtClean="0">
                <a:latin typeface="Adobe Calson Pro Blod"/>
                <a:ea typeface="Calibri" panose="020F0502020204030204" pitchFamily="34" charset="0"/>
                <a:cs typeface="Times New Roman" panose="02020603050405020304" pitchFamily="18" charset="0"/>
              </a:rPr>
              <a:t>Otherwise </a:t>
            </a:r>
            <a:r>
              <a:rPr lang="en-US" sz="2600" dirty="0">
                <a:latin typeface="Adobe Calson Pro Blod"/>
                <a:ea typeface="Calibri" panose="020F0502020204030204" pitchFamily="34" charset="0"/>
                <a:cs typeface="Times New Roman" panose="02020603050405020304" pitchFamily="18" charset="0"/>
              </a:rPr>
              <a:t>the interviewer runs the risk of loosing good candidates and leaving the way open to charges of discrimination. </a:t>
            </a:r>
            <a:endParaRPr lang="en-GB" sz="2600" dirty="0">
              <a:latin typeface="Adobe Calson Pro Blo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 Components 3</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1478103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477256" y="1804452"/>
            <a:ext cx="2962656" cy="4093428"/>
          </a:xfrm>
          <a:prstGeom prst="rect">
            <a:avLst/>
          </a:prstGeom>
        </p:spPr>
        <p:txBody>
          <a:bodyPr wrap="square">
            <a:spAutoFit/>
          </a:bodyPr>
          <a:lstStyle/>
          <a:p>
            <a:r>
              <a:rPr lang="en-US" sz="2600" dirty="0">
                <a:latin typeface="Adobe Calson Pro Blod"/>
                <a:ea typeface="Calibri" panose="020F0502020204030204" pitchFamily="34" charset="0"/>
                <a:cs typeface="Times New Roman" panose="02020603050405020304" pitchFamily="18" charset="0"/>
              </a:rPr>
              <a:t>Interviewers must know their prejudice and recognize when they exist. Advise pontifex. </a:t>
            </a:r>
            <a:r>
              <a:rPr lang="en-US" sz="2600" dirty="0" smtClean="0">
                <a:latin typeface="Adobe Calson Pro Blod"/>
                <a:ea typeface="Calibri" panose="020F0502020204030204" pitchFamily="34" charset="0"/>
                <a:cs typeface="Times New Roman" panose="02020603050405020304" pitchFamily="18" charset="0"/>
              </a:rPr>
              <a:t>Whilst </a:t>
            </a:r>
            <a:r>
              <a:rPr lang="en-US" sz="2600" dirty="0">
                <a:latin typeface="Adobe Calson Pro Blod"/>
                <a:ea typeface="Calibri" panose="020F0502020204030204" pitchFamily="34" charset="0"/>
                <a:cs typeface="Times New Roman" panose="02020603050405020304" pitchFamily="18" charset="0"/>
              </a:rPr>
              <a:t>we </a:t>
            </a:r>
            <a:r>
              <a:rPr lang="en-US" sz="2600" dirty="0" smtClean="0">
                <a:latin typeface="Adobe Calson Pro Blod"/>
                <a:ea typeface="Calibri" panose="020F0502020204030204" pitchFamily="34" charset="0"/>
                <a:cs typeface="Times New Roman" panose="02020603050405020304" pitchFamily="18" charset="0"/>
              </a:rPr>
              <a:t>believe </a:t>
            </a:r>
            <a:r>
              <a:rPr lang="en-US" sz="2600" dirty="0">
                <a:latin typeface="Adobe Calson Pro Blod"/>
                <a:ea typeface="Calibri" panose="020F0502020204030204" pitchFamily="34" charset="0"/>
                <a:cs typeface="Times New Roman" panose="02020603050405020304" pitchFamily="18" charset="0"/>
              </a:rPr>
              <a:t>that the have a basis in the reality of our own experiences. </a:t>
            </a:r>
            <a:endParaRPr lang="en-GB" sz="2600" dirty="0">
              <a:latin typeface="Adobe Calson Pro Blo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 Components 3</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39051768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042416"/>
            <a:ext cx="2962656" cy="5293757"/>
          </a:xfrm>
          <a:prstGeom prst="rect">
            <a:avLst/>
          </a:prstGeom>
        </p:spPr>
        <p:txBody>
          <a:bodyPr wrap="square">
            <a:spAutoFit/>
          </a:bodyPr>
          <a:lstStyle/>
          <a:p>
            <a:pPr>
              <a:spcAft>
                <a:spcPts val="3000"/>
              </a:spcAft>
            </a:pPr>
            <a:r>
              <a:rPr lang="en-US" sz="2600" dirty="0">
                <a:latin typeface="Adobe Calson Pro Blod"/>
                <a:ea typeface="Calibri" panose="020F0502020204030204" pitchFamily="34" charset="0"/>
                <a:cs typeface="Times New Roman" panose="02020603050405020304" pitchFamily="18" charset="0"/>
              </a:rPr>
              <a:t>Most of them </a:t>
            </a:r>
            <a:r>
              <a:rPr lang="en-US" sz="2600" dirty="0" smtClean="0">
                <a:latin typeface="Adobe Calson Pro Blod"/>
                <a:ea typeface="Calibri" panose="020F0502020204030204" pitchFamily="34" charset="0"/>
                <a:cs typeface="Times New Roman" panose="02020603050405020304" pitchFamily="18" charset="0"/>
              </a:rPr>
              <a:t>do not </a:t>
            </a:r>
            <a:r>
              <a:rPr lang="en-US" sz="2600" dirty="0">
                <a:latin typeface="Adobe Calson Pro Blod"/>
                <a:ea typeface="Calibri" panose="020F0502020204030204" pitchFamily="34" charset="0"/>
                <a:cs typeface="Times New Roman" panose="02020603050405020304" pitchFamily="18" charset="0"/>
              </a:rPr>
              <a:t>stand up to scrutiny. It is also worthy trying to identify the line manager’s prejudice before starting to recruit so that the interviewer has the opportunity to counter them before the event. </a:t>
            </a:r>
            <a:endParaRPr lang="en-GB" sz="2600" dirty="0">
              <a:latin typeface="Adobe Calson Pro Blo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 Components 3</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12559231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453896"/>
            <a:ext cx="2962656" cy="4893647"/>
          </a:xfrm>
          <a:prstGeom prst="rect">
            <a:avLst/>
          </a:prstGeom>
        </p:spPr>
        <p:txBody>
          <a:bodyPr wrap="square">
            <a:spAutoFit/>
          </a:bodyPr>
          <a:lstStyle/>
          <a:p>
            <a:r>
              <a:rPr lang="en-US" sz="2400" dirty="0">
                <a:latin typeface="Adobe Calson Pro Bold"/>
              </a:rPr>
              <a:t>The process works because past behavior is an indicator of future</a:t>
            </a:r>
          </a:p>
          <a:p>
            <a:r>
              <a:rPr lang="en-US" sz="2400" dirty="0">
                <a:latin typeface="Adobe Calson Pro Bold"/>
              </a:rPr>
              <a:t>behavior. Be careful not to translate this last statement as reading, ‘‘Past </a:t>
            </a:r>
            <a:r>
              <a:rPr lang="en-US" sz="2400" dirty="0" smtClean="0">
                <a:latin typeface="Adobe Calson Pro Bold"/>
              </a:rPr>
              <a:t>behavior predicts </a:t>
            </a:r>
            <a:r>
              <a:rPr lang="en-US" sz="2400" dirty="0">
                <a:latin typeface="Adobe Calson Pro Bold"/>
              </a:rPr>
              <a:t>future behavior,’’ or ‘‘Future behavior is the same as past behavior.’’</a:t>
            </a:r>
            <a:endParaRPr lang="en-GB" sz="2400" dirty="0">
              <a:latin typeface="Adobe Calson Pro Bol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Competency-based Questions 4</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40583028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961145"/>
            <a:ext cx="9144000" cy="589685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3" name="Table 2"/>
          <p:cNvGraphicFramePr>
            <a:graphicFrameLocks noGrp="1"/>
          </p:cNvGraphicFramePr>
          <p:nvPr>
            <p:extLst>
              <p:ext uri="{D42A27DB-BD31-4B8C-83A1-F6EECF244321}">
                <p14:modId xmlns:p14="http://schemas.microsoft.com/office/powerpoint/2010/main" val="4277565043"/>
              </p:ext>
            </p:extLst>
          </p:nvPr>
        </p:nvGraphicFramePr>
        <p:xfrm>
          <a:off x="909828" y="1371600"/>
          <a:ext cx="7324343" cy="4710994"/>
        </p:xfrm>
        <a:graphic>
          <a:graphicData uri="http://schemas.openxmlformats.org/drawingml/2006/table">
            <a:tbl>
              <a:tblPr firstRow="1" bandRow="1">
                <a:tableStyleId>{F5AB1C69-6EDB-4FF4-983F-18BD219EF322}</a:tableStyleId>
              </a:tblPr>
              <a:tblGrid>
                <a:gridCol w="1345287"/>
                <a:gridCol w="2765313"/>
                <a:gridCol w="3213743"/>
              </a:tblGrid>
              <a:tr h="638246">
                <a:tc>
                  <a:txBody>
                    <a:bodyPr/>
                    <a:lstStyle/>
                    <a:p>
                      <a:r>
                        <a:rPr lang="en-US" sz="2400" b="1" dirty="0" smtClean="0">
                          <a:solidFill>
                            <a:srgbClr val="C00000"/>
                          </a:solidFill>
                          <a:latin typeface="Cambria" panose="02040503050406030204" pitchFamily="18" charset="0"/>
                        </a:rPr>
                        <a:t>Subject  </a:t>
                      </a:r>
                      <a:endParaRPr lang="en-GB" sz="2400" b="1" dirty="0">
                        <a:solidFill>
                          <a:srgbClr val="C00000"/>
                        </a:solidFill>
                        <a:latin typeface="Cambria" panose="02040503050406030204" pitchFamily="18" charset="0"/>
                      </a:endParaRPr>
                    </a:p>
                  </a:txBody>
                  <a:tcPr/>
                </a:tc>
                <a:tc>
                  <a:txBody>
                    <a:bodyPr/>
                    <a:lstStyle/>
                    <a:p>
                      <a:r>
                        <a:rPr lang="en-US" sz="2400" dirty="0" smtClean="0">
                          <a:solidFill>
                            <a:srgbClr val="C00000"/>
                          </a:solidFill>
                          <a:latin typeface="Cambria" panose="02040503050406030204" pitchFamily="18" charset="0"/>
                        </a:rPr>
                        <a:t>Question not Recommended</a:t>
                      </a:r>
                    </a:p>
                  </a:txBody>
                  <a:tcPr/>
                </a:tc>
                <a:tc>
                  <a:txBody>
                    <a:bodyPr/>
                    <a:lstStyle/>
                    <a:p>
                      <a:r>
                        <a:rPr lang="en-US" sz="2400" dirty="0" smtClean="0">
                          <a:solidFill>
                            <a:srgbClr val="C00000"/>
                          </a:solidFill>
                          <a:latin typeface="Cambria" panose="02040503050406030204" pitchFamily="18" charset="0"/>
                        </a:rPr>
                        <a:t>Recommended Questions</a:t>
                      </a:r>
                      <a:endParaRPr lang="en-GB" sz="2400" dirty="0">
                        <a:solidFill>
                          <a:srgbClr val="C00000"/>
                        </a:solidFill>
                        <a:latin typeface="Cambria" panose="02040503050406030204" pitchFamily="18" charset="0"/>
                      </a:endParaRPr>
                    </a:p>
                  </a:txBody>
                  <a:tcPr/>
                </a:tc>
              </a:tr>
              <a:tr h="2478376">
                <a:tc>
                  <a:txBody>
                    <a:bodyPr/>
                    <a:lstStyle/>
                    <a:p>
                      <a:r>
                        <a:rPr lang="en-GB" sz="2000" b="1" i="0" u="none" strike="noStrike" kern="1200" baseline="0" dirty="0" smtClean="0">
                          <a:solidFill>
                            <a:srgbClr val="C00000"/>
                          </a:solidFill>
                          <a:latin typeface="Cambria" panose="02040503050406030204" pitchFamily="18" charset="0"/>
                          <a:ea typeface="+mn-ea"/>
                          <a:cs typeface="+mn-cs"/>
                        </a:rPr>
                        <a:t>Name</a:t>
                      </a:r>
                      <a:endParaRPr lang="en-GB" sz="2000" b="1" dirty="0">
                        <a:solidFill>
                          <a:srgbClr val="C00000"/>
                        </a:solidFill>
                        <a:latin typeface="Cambria" panose="02040503050406030204" pitchFamily="18" charset="0"/>
                      </a:endParaRPr>
                    </a:p>
                  </a:txBody>
                  <a:tcPr/>
                </a:tc>
                <a:tc>
                  <a:txBody>
                    <a:bodyPr/>
                    <a:lstStyle/>
                    <a:p>
                      <a:r>
                        <a:rPr lang="en-US" sz="2000" b="0" i="0" u="none" strike="noStrike" kern="1200" baseline="0" dirty="0" smtClean="0">
                          <a:solidFill>
                            <a:schemeClr val="dk1"/>
                          </a:solidFill>
                          <a:latin typeface="Adobe Calson Pro Blod"/>
                          <a:ea typeface="+mn-ea"/>
                          <a:cs typeface="+mn-cs"/>
                        </a:rPr>
                        <a:t>What is your maiden name? Have you ever used any other name? Have you ever worked </a:t>
                      </a:r>
                      <a:r>
                        <a:rPr lang="en-GB" sz="2000" b="0" i="0" u="none" strike="noStrike" kern="1200" baseline="0" dirty="0" smtClean="0">
                          <a:solidFill>
                            <a:schemeClr val="dk1"/>
                          </a:solidFill>
                          <a:latin typeface="Adobe Calson Pro Blod"/>
                          <a:ea typeface="+mn-ea"/>
                          <a:cs typeface="+mn-cs"/>
                        </a:rPr>
                        <a:t>under another name? Have </a:t>
                      </a:r>
                      <a:r>
                        <a:rPr lang="en-US" sz="2000" b="0" i="0" u="none" strike="noStrike" kern="1200" baseline="0" dirty="0" smtClean="0">
                          <a:solidFill>
                            <a:schemeClr val="dk1"/>
                          </a:solidFill>
                          <a:latin typeface="Adobe Calson Pro Blod"/>
                          <a:ea typeface="+mn-ea"/>
                          <a:cs typeface="+mn-cs"/>
                        </a:rPr>
                        <a:t>you ever changed your name?</a:t>
                      </a:r>
                      <a:endParaRPr lang="en-GB" sz="2000" dirty="0">
                        <a:latin typeface="Adobe Calson Pro Blod"/>
                      </a:endParaRPr>
                    </a:p>
                  </a:txBody>
                  <a:tcPr/>
                </a:tc>
                <a:tc>
                  <a:txBody>
                    <a:bodyPr/>
                    <a:lstStyle/>
                    <a:p>
                      <a:r>
                        <a:rPr lang="en-US" sz="2000" b="0" i="0" u="none" strike="noStrike" kern="1200" baseline="0" dirty="0" smtClean="0">
                          <a:solidFill>
                            <a:schemeClr val="dk1"/>
                          </a:solidFill>
                          <a:latin typeface="Adobe Calson Pro Blod"/>
                          <a:ea typeface="+mn-ea"/>
                          <a:cs typeface="+mn-cs"/>
                        </a:rPr>
                        <a:t>Have you ever worked for this </a:t>
                      </a:r>
                      <a:r>
                        <a:rPr lang="en-GB" sz="2000" b="0" i="0" u="none" strike="noStrike" kern="1200" baseline="0" dirty="0" smtClean="0">
                          <a:solidFill>
                            <a:schemeClr val="dk1"/>
                          </a:solidFill>
                          <a:latin typeface="Adobe Calson Pro Blod"/>
                          <a:ea typeface="+mn-ea"/>
                          <a:cs typeface="+mn-cs"/>
                        </a:rPr>
                        <a:t>company under a different name? Is additional information</a:t>
                      </a:r>
                      <a:r>
                        <a:rPr lang="en-US" sz="2000" b="0" i="0" u="none" strike="noStrike" kern="1200" baseline="0" dirty="0" smtClean="0">
                          <a:solidFill>
                            <a:schemeClr val="dk1"/>
                          </a:solidFill>
                          <a:latin typeface="Adobe Calson Pro Blod"/>
                          <a:ea typeface="+mn-ea"/>
                          <a:cs typeface="+mn-cs"/>
                        </a:rPr>
                        <a:t> relative to a change in name.</a:t>
                      </a:r>
                      <a:endParaRPr lang="en-GB" sz="2000" dirty="0">
                        <a:latin typeface="Adobe Calson Pro Blod"/>
                      </a:endParaRPr>
                    </a:p>
                  </a:txBody>
                  <a:tcPr/>
                </a:tc>
              </a:tr>
              <a:tr h="1409658">
                <a:tc>
                  <a:txBody>
                    <a:bodyPr/>
                    <a:lstStyle/>
                    <a:p>
                      <a:r>
                        <a:rPr lang="en-GB" sz="2000" b="1" i="0" u="none" strike="noStrike" kern="1200" baseline="0" dirty="0" smtClean="0">
                          <a:solidFill>
                            <a:srgbClr val="C00000"/>
                          </a:solidFill>
                          <a:latin typeface="Cambria" panose="02040503050406030204" pitchFamily="18" charset="0"/>
                          <a:ea typeface="+mn-ea"/>
                          <a:cs typeface="+mn-cs"/>
                        </a:rPr>
                        <a:t>Address</a:t>
                      </a:r>
                      <a:endParaRPr lang="en-GB" sz="2000" b="1" dirty="0">
                        <a:solidFill>
                          <a:srgbClr val="C00000"/>
                        </a:solidFill>
                        <a:latin typeface="Cambria" panose="02040503050406030204" pitchFamily="18" charset="0"/>
                      </a:endParaRPr>
                    </a:p>
                  </a:txBody>
                  <a:tcPr/>
                </a:tc>
                <a:tc>
                  <a:txBody>
                    <a:bodyPr/>
                    <a:lstStyle/>
                    <a:p>
                      <a:r>
                        <a:rPr lang="en-US" sz="2000" b="0" i="0" u="none" strike="noStrike" kern="1200" baseline="0" dirty="0" smtClean="0">
                          <a:solidFill>
                            <a:schemeClr val="dk1"/>
                          </a:solidFill>
                          <a:latin typeface="Adobe Calson Pro Blod"/>
                          <a:ea typeface="+mn-ea"/>
                          <a:cs typeface="+mn-cs"/>
                        </a:rPr>
                        <a:t>Do you own or rent your home? How long have you </a:t>
                      </a:r>
                      <a:r>
                        <a:rPr lang="en-GB" sz="2000" b="0" i="0" u="none" strike="noStrike" kern="1200" baseline="0" dirty="0" smtClean="0">
                          <a:solidFill>
                            <a:schemeClr val="dk1"/>
                          </a:solidFill>
                          <a:latin typeface="Adobe Calson Pro Blod"/>
                          <a:ea typeface="+mn-ea"/>
                          <a:cs typeface="+mn-cs"/>
                        </a:rPr>
                        <a:t>lived at this address?</a:t>
                      </a:r>
                      <a:endParaRPr lang="en-GB" sz="2000" dirty="0">
                        <a:latin typeface="Adobe Calson Pro Blod"/>
                      </a:endParaRPr>
                    </a:p>
                  </a:txBody>
                  <a:tcPr/>
                </a:tc>
                <a:tc>
                  <a:txBody>
                    <a:bodyPr/>
                    <a:lstStyle/>
                    <a:p>
                      <a:r>
                        <a:rPr lang="en-US" sz="2000" b="0" i="0" u="none" strike="noStrike" kern="1200" baseline="0" dirty="0" smtClean="0">
                          <a:solidFill>
                            <a:schemeClr val="dk1"/>
                          </a:solidFill>
                          <a:latin typeface="Adobe Calson Pro Blod"/>
                          <a:ea typeface="+mn-ea"/>
                          <a:cs typeface="+mn-cs"/>
                        </a:rPr>
                        <a:t>What is your address? Where </a:t>
                      </a:r>
                      <a:r>
                        <a:rPr lang="en-GB" sz="2000" b="0" i="0" u="none" strike="noStrike" kern="1200" baseline="0" dirty="0" smtClean="0">
                          <a:solidFill>
                            <a:schemeClr val="dk1"/>
                          </a:solidFill>
                          <a:latin typeface="Adobe Calson Pro Blod"/>
                          <a:ea typeface="+mn-ea"/>
                          <a:cs typeface="+mn-cs"/>
                        </a:rPr>
                        <a:t>do you live?</a:t>
                      </a:r>
                      <a:endParaRPr lang="en-GB" sz="2000" dirty="0">
                        <a:latin typeface="Adobe Calson Pro Blod"/>
                      </a:endParaRPr>
                    </a:p>
                  </a:txBody>
                  <a:tcPr/>
                </a:tc>
              </a:tr>
            </a:tbl>
          </a:graphicData>
        </a:graphic>
      </p:graphicFrame>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 Components 3</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12361638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961145"/>
            <a:ext cx="9144000" cy="589685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3" name="Table 2"/>
          <p:cNvGraphicFramePr>
            <a:graphicFrameLocks noGrp="1"/>
          </p:cNvGraphicFramePr>
          <p:nvPr>
            <p:extLst>
              <p:ext uri="{D42A27DB-BD31-4B8C-83A1-F6EECF244321}">
                <p14:modId xmlns:p14="http://schemas.microsoft.com/office/powerpoint/2010/main" val="2214283372"/>
              </p:ext>
            </p:extLst>
          </p:nvPr>
        </p:nvGraphicFramePr>
        <p:xfrm>
          <a:off x="868680" y="1289305"/>
          <a:ext cx="7324345" cy="4876221"/>
        </p:xfrm>
        <a:graphic>
          <a:graphicData uri="http://schemas.openxmlformats.org/drawingml/2006/table">
            <a:tbl>
              <a:tblPr firstRow="1" bandRow="1">
                <a:tableStyleId>{F5AB1C69-6EDB-4FF4-983F-18BD219EF322}</a:tableStyleId>
              </a:tblPr>
              <a:tblGrid>
                <a:gridCol w="1848006"/>
                <a:gridCol w="3089754"/>
                <a:gridCol w="2386585"/>
              </a:tblGrid>
              <a:tr h="802203">
                <a:tc>
                  <a:txBody>
                    <a:bodyPr/>
                    <a:lstStyle/>
                    <a:p>
                      <a:r>
                        <a:rPr lang="en-US" sz="2400" b="1" dirty="0" smtClean="0">
                          <a:solidFill>
                            <a:srgbClr val="C00000"/>
                          </a:solidFill>
                          <a:latin typeface="Cambria" panose="02040503050406030204" pitchFamily="18" charset="0"/>
                        </a:rPr>
                        <a:t>Subject  </a:t>
                      </a:r>
                      <a:endParaRPr lang="en-GB" sz="2400" b="1" dirty="0">
                        <a:solidFill>
                          <a:srgbClr val="C00000"/>
                        </a:solidFill>
                        <a:latin typeface="Cambria" panose="02040503050406030204" pitchFamily="18" charset="0"/>
                      </a:endParaRPr>
                    </a:p>
                  </a:txBody>
                  <a:tcPr/>
                </a:tc>
                <a:tc>
                  <a:txBody>
                    <a:bodyPr/>
                    <a:lstStyle/>
                    <a:p>
                      <a:r>
                        <a:rPr lang="en-US" sz="2400" dirty="0" smtClean="0">
                          <a:solidFill>
                            <a:srgbClr val="C00000"/>
                          </a:solidFill>
                          <a:latin typeface="Cambria" panose="02040503050406030204" pitchFamily="18" charset="0"/>
                        </a:rPr>
                        <a:t>Question not Recommended</a:t>
                      </a:r>
                    </a:p>
                  </a:txBody>
                  <a:tcPr/>
                </a:tc>
                <a:tc>
                  <a:txBody>
                    <a:bodyPr/>
                    <a:lstStyle/>
                    <a:p>
                      <a:r>
                        <a:rPr lang="en-US" sz="2400" dirty="0" smtClean="0">
                          <a:solidFill>
                            <a:srgbClr val="C00000"/>
                          </a:solidFill>
                          <a:latin typeface="Cambria" panose="02040503050406030204" pitchFamily="18" charset="0"/>
                        </a:rPr>
                        <a:t>Recommended Questions</a:t>
                      </a:r>
                      <a:endParaRPr lang="en-GB" sz="2400" dirty="0">
                        <a:solidFill>
                          <a:srgbClr val="C00000"/>
                        </a:solidFill>
                        <a:latin typeface="Cambria" panose="02040503050406030204" pitchFamily="18" charset="0"/>
                      </a:endParaRPr>
                    </a:p>
                  </a:txBody>
                  <a:tcPr/>
                </a:tc>
              </a:tr>
              <a:tr h="2203451">
                <a:tc>
                  <a:txBody>
                    <a:bodyPr/>
                    <a:lstStyle/>
                    <a:p>
                      <a:r>
                        <a:rPr lang="en-GB" sz="2000" b="1" i="0" u="none" strike="noStrike" kern="1200" baseline="0" dirty="0" smtClean="0">
                          <a:solidFill>
                            <a:srgbClr val="C00000"/>
                          </a:solidFill>
                          <a:latin typeface="Cambria" panose="02040503050406030204" pitchFamily="18" charset="0"/>
                          <a:ea typeface="+mn-ea"/>
                          <a:cs typeface="+mn-cs"/>
                        </a:rPr>
                        <a:t>Age</a:t>
                      </a:r>
                      <a:endParaRPr lang="en-GB" sz="2000" b="1" dirty="0">
                        <a:solidFill>
                          <a:srgbClr val="C00000"/>
                        </a:solidFill>
                        <a:latin typeface="Cambria" panose="02040503050406030204" pitchFamily="18" charset="0"/>
                      </a:endParaRPr>
                    </a:p>
                  </a:txBody>
                  <a:tcPr/>
                </a:tc>
                <a:tc>
                  <a:txBody>
                    <a:bodyPr/>
                    <a:lstStyle/>
                    <a:p>
                      <a:r>
                        <a:rPr lang="en-US" sz="2000" b="0" i="0" u="none" strike="noStrike" kern="1200" baseline="0" dirty="0" smtClean="0">
                          <a:solidFill>
                            <a:schemeClr val="dk1"/>
                          </a:solidFill>
                          <a:latin typeface="Adobe Calson Pro Blod"/>
                          <a:ea typeface="+mn-ea"/>
                          <a:cs typeface="+mn-cs"/>
                        </a:rPr>
                        <a:t>How old are you? What is your date of birth? Are you between 18 and 24, 25 and</a:t>
                      </a:r>
                    </a:p>
                    <a:p>
                      <a:r>
                        <a:rPr lang="en-GB" sz="2000" b="0" i="0" u="none" strike="noStrike" kern="1200" baseline="0" dirty="0" smtClean="0">
                          <a:solidFill>
                            <a:schemeClr val="dk1"/>
                          </a:solidFill>
                          <a:latin typeface="Adobe Calson Pro Blod"/>
                          <a:ea typeface="+mn-ea"/>
                          <a:cs typeface="+mn-cs"/>
                        </a:rPr>
                        <a:t>34, etc.?</a:t>
                      </a:r>
                      <a:endParaRPr lang="en-GB" sz="2000" dirty="0">
                        <a:latin typeface="Adobe Calson Pro Blod"/>
                      </a:endParaRPr>
                    </a:p>
                  </a:txBody>
                  <a:tcPr/>
                </a:tc>
                <a:tc>
                  <a:txBody>
                    <a:bodyPr/>
                    <a:lstStyle/>
                    <a:p>
                      <a:r>
                        <a:rPr lang="en-US" sz="2000" b="0" i="0" u="none" strike="noStrike" kern="1200" baseline="0" dirty="0" smtClean="0">
                          <a:solidFill>
                            <a:schemeClr val="dk1"/>
                          </a:solidFill>
                          <a:latin typeface="Adobe Calson Pro Blod"/>
                          <a:ea typeface="+mn-ea"/>
                          <a:cs typeface="+mn-cs"/>
                        </a:rPr>
                        <a:t>Are you above the minimum </a:t>
                      </a:r>
                      <a:r>
                        <a:rPr lang="en-GB" sz="2000" b="0" i="0" u="none" strike="noStrike" kern="1200" baseline="0" dirty="0" smtClean="0">
                          <a:solidFill>
                            <a:schemeClr val="dk1"/>
                          </a:solidFill>
                          <a:latin typeface="Adobe Calson Pro Blod"/>
                          <a:ea typeface="+mn-ea"/>
                          <a:cs typeface="+mn-cs"/>
                        </a:rPr>
                        <a:t>working age of ?</a:t>
                      </a:r>
                      <a:endParaRPr lang="en-GB" sz="2000" dirty="0">
                        <a:latin typeface="Adobe Calson Pro Blod"/>
                      </a:endParaRPr>
                    </a:p>
                  </a:txBody>
                  <a:tcPr/>
                </a:tc>
              </a:tr>
              <a:tr h="1849810">
                <a:tc>
                  <a:txBody>
                    <a:bodyPr/>
                    <a:lstStyle/>
                    <a:p>
                      <a:r>
                        <a:rPr lang="en-GB" sz="2000" b="1" i="0" u="none" strike="noStrike" kern="1200" baseline="0" dirty="0" smtClean="0">
                          <a:solidFill>
                            <a:srgbClr val="C00000"/>
                          </a:solidFill>
                          <a:latin typeface="Cambria" panose="02040503050406030204" pitchFamily="18" charset="0"/>
                          <a:ea typeface="+mn-ea"/>
                          <a:cs typeface="+mn-cs"/>
                        </a:rPr>
                        <a:t>Physical Appearance</a:t>
                      </a:r>
                      <a:endParaRPr lang="en-GB" sz="2000" b="1" dirty="0">
                        <a:solidFill>
                          <a:srgbClr val="C00000"/>
                        </a:solidFill>
                        <a:latin typeface="Cambria" panose="02040503050406030204" pitchFamily="18" charset="0"/>
                      </a:endParaRPr>
                    </a:p>
                  </a:txBody>
                  <a:tcPr/>
                </a:tc>
                <a:tc>
                  <a:txBody>
                    <a:bodyPr/>
                    <a:lstStyle/>
                    <a:p>
                      <a:r>
                        <a:rPr lang="en-US" sz="2000" b="0" i="0" u="none" strike="noStrike" kern="1200" baseline="0" dirty="0" smtClean="0">
                          <a:solidFill>
                            <a:schemeClr val="dk1"/>
                          </a:solidFill>
                          <a:latin typeface="Adobe Calson Pro Blod"/>
                          <a:ea typeface="+mn-ea"/>
                          <a:cs typeface="+mn-cs"/>
                        </a:rPr>
                        <a:t>How tall are you? How much do you weigh? What is the</a:t>
                      </a:r>
                    </a:p>
                    <a:p>
                      <a:r>
                        <a:rPr lang="en-US" sz="2000" b="0" i="0" u="none" strike="noStrike" kern="1200" baseline="0" dirty="0" smtClean="0">
                          <a:solidFill>
                            <a:schemeClr val="dk1"/>
                          </a:solidFill>
                          <a:latin typeface="Adobe Calson Pro Blod"/>
                          <a:ea typeface="+mn-ea"/>
                          <a:cs typeface="+mn-cs"/>
                        </a:rPr>
                        <a:t>color of your eyes and hair?</a:t>
                      </a:r>
                      <a:endParaRPr lang="en-GB" sz="2000" dirty="0">
                        <a:latin typeface="Adobe Calson Pro Blod"/>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000" b="0" i="0" u="none" strike="noStrike" kern="1200" baseline="0" dirty="0" smtClean="0">
                          <a:solidFill>
                            <a:schemeClr val="dk1"/>
                          </a:solidFill>
                          <a:latin typeface="Adobe Calson Pro Blod"/>
                          <a:ea typeface="+mn-ea"/>
                          <a:cs typeface="+mn-cs"/>
                        </a:rPr>
                        <a:t>None</a:t>
                      </a:r>
                    </a:p>
                    <a:p>
                      <a:endParaRPr lang="en-GB" sz="2000" dirty="0">
                        <a:latin typeface="Adobe Calson Pro Blod"/>
                      </a:endParaRPr>
                    </a:p>
                  </a:txBody>
                  <a:tcPr/>
                </a:tc>
              </a:tr>
            </a:tbl>
          </a:graphicData>
        </a:graphic>
      </p:graphicFrame>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 Components 3</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40977214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961145"/>
            <a:ext cx="9144000" cy="589685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3" name="Table 2"/>
          <p:cNvGraphicFramePr>
            <a:graphicFrameLocks noGrp="1"/>
          </p:cNvGraphicFramePr>
          <p:nvPr>
            <p:extLst>
              <p:ext uri="{D42A27DB-BD31-4B8C-83A1-F6EECF244321}">
                <p14:modId xmlns:p14="http://schemas.microsoft.com/office/powerpoint/2010/main" val="107285235"/>
              </p:ext>
            </p:extLst>
          </p:nvPr>
        </p:nvGraphicFramePr>
        <p:xfrm>
          <a:off x="868679" y="1124712"/>
          <a:ext cx="7406641" cy="5102352"/>
        </p:xfrm>
        <a:graphic>
          <a:graphicData uri="http://schemas.openxmlformats.org/drawingml/2006/table">
            <a:tbl>
              <a:tblPr firstRow="1" bandRow="1">
                <a:tableStyleId>{F5AB1C69-6EDB-4FF4-983F-18BD219EF322}</a:tableStyleId>
              </a:tblPr>
              <a:tblGrid>
                <a:gridCol w="1500906"/>
                <a:gridCol w="3403590"/>
                <a:gridCol w="2502145"/>
              </a:tblGrid>
              <a:tr h="740664">
                <a:tc>
                  <a:txBody>
                    <a:bodyPr/>
                    <a:lstStyle/>
                    <a:p>
                      <a:r>
                        <a:rPr lang="en-US" sz="2400" b="1" dirty="0" smtClean="0">
                          <a:solidFill>
                            <a:srgbClr val="C00000"/>
                          </a:solidFill>
                          <a:latin typeface="Cambria" panose="02040503050406030204" pitchFamily="18" charset="0"/>
                        </a:rPr>
                        <a:t>Subject  </a:t>
                      </a:r>
                      <a:endParaRPr lang="en-GB" sz="2400" b="1" dirty="0">
                        <a:solidFill>
                          <a:srgbClr val="C00000"/>
                        </a:solidFill>
                        <a:latin typeface="Cambria" panose="02040503050406030204" pitchFamily="18" charset="0"/>
                      </a:endParaRPr>
                    </a:p>
                  </a:txBody>
                  <a:tcPr/>
                </a:tc>
                <a:tc>
                  <a:txBody>
                    <a:bodyPr/>
                    <a:lstStyle/>
                    <a:p>
                      <a:r>
                        <a:rPr lang="en-US" sz="2400" dirty="0" smtClean="0">
                          <a:solidFill>
                            <a:srgbClr val="C00000"/>
                          </a:solidFill>
                          <a:latin typeface="Cambria" panose="02040503050406030204" pitchFamily="18" charset="0"/>
                        </a:rPr>
                        <a:t>Question not Recommended</a:t>
                      </a:r>
                    </a:p>
                  </a:txBody>
                  <a:tcPr/>
                </a:tc>
                <a:tc>
                  <a:txBody>
                    <a:bodyPr/>
                    <a:lstStyle/>
                    <a:p>
                      <a:r>
                        <a:rPr lang="en-US" sz="2400" dirty="0" smtClean="0">
                          <a:solidFill>
                            <a:srgbClr val="C00000"/>
                          </a:solidFill>
                          <a:latin typeface="Cambria" panose="02040503050406030204" pitchFamily="18" charset="0"/>
                        </a:rPr>
                        <a:t>Recommended Questions</a:t>
                      </a:r>
                      <a:endParaRPr lang="en-GB" sz="2400" dirty="0">
                        <a:solidFill>
                          <a:srgbClr val="C00000"/>
                        </a:solidFill>
                        <a:latin typeface="Cambria" panose="02040503050406030204" pitchFamily="18" charset="0"/>
                      </a:endParaRPr>
                    </a:p>
                  </a:txBody>
                  <a:tcPr/>
                </a:tc>
              </a:tr>
              <a:tr h="2551176">
                <a:tc>
                  <a:txBody>
                    <a:bodyPr/>
                    <a:lstStyle/>
                    <a:p>
                      <a:r>
                        <a:rPr lang="en-GB" sz="2000" b="1" i="0" u="none" strike="noStrike" kern="1200" baseline="0" dirty="0" smtClean="0">
                          <a:solidFill>
                            <a:srgbClr val="C00000"/>
                          </a:solidFill>
                          <a:latin typeface="Cambria" panose="02040503050406030204" pitchFamily="18" charset="0"/>
                          <a:ea typeface="+mn-ea"/>
                          <a:cs typeface="+mn-cs"/>
                        </a:rPr>
                        <a:t>Citizenship and National Origin</a:t>
                      </a:r>
                      <a:endParaRPr lang="en-GB" sz="2000" b="1" dirty="0">
                        <a:solidFill>
                          <a:srgbClr val="C00000"/>
                        </a:solidFill>
                        <a:latin typeface="Cambria" panose="02040503050406030204" pitchFamily="18" charset="0"/>
                      </a:endParaRPr>
                    </a:p>
                  </a:txBody>
                  <a:tcPr/>
                </a:tc>
                <a:tc>
                  <a:txBody>
                    <a:bodyPr/>
                    <a:lstStyle/>
                    <a:p>
                      <a:r>
                        <a:rPr lang="en-US" sz="2000" b="0" i="0" u="none" strike="noStrike" kern="1200" baseline="0" dirty="0" smtClean="0">
                          <a:solidFill>
                            <a:schemeClr val="dk1"/>
                          </a:solidFill>
                          <a:latin typeface="Adobe Calson Pro Blod"/>
                          <a:ea typeface="+mn-ea"/>
                          <a:cs typeface="+mn-cs"/>
                        </a:rPr>
                        <a:t>Of what country are you a </a:t>
                      </a:r>
                    </a:p>
                    <a:p>
                      <a:r>
                        <a:rPr lang="en-US" sz="2000" b="0" i="0" u="none" strike="noStrike" kern="1200" baseline="0" dirty="0" smtClean="0">
                          <a:solidFill>
                            <a:schemeClr val="dk1"/>
                          </a:solidFill>
                          <a:latin typeface="Adobe Calson Pro Blod"/>
                          <a:ea typeface="+mn-ea"/>
                          <a:cs typeface="+mn-cs"/>
                        </a:rPr>
                        <a:t>citizen? Where were you born? </a:t>
                      </a:r>
                      <a:r>
                        <a:rPr lang="en-GB" sz="2000" b="0" i="0" u="none" strike="noStrike" kern="1200" baseline="0" dirty="0" smtClean="0">
                          <a:solidFill>
                            <a:schemeClr val="dk1"/>
                          </a:solidFill>
                          <a:latin typeface="Adobe Calson Pro Blod"/>
                          <a:ea typeface="+mn-ea"/>
                          <a:cs typeface="+mn-cs"/>
                        </a:rPr>
                        <a:t>Where were your parents </a:t>
                      </a:r>
                      <a:r>
                        <a:rPr lang="en-US" sz="2000" b="0" i="0" u="none" strike="noStrike" kern="1200" baseline="0" dirty="0" smtClean="0">
                          <a:solidFill>
                            <a:schemeClr val="dk1"/>
                          </a:solidFill>
                          <a:latin typeface="Adobe Calson Pro Blod"/>
                          <a:ea typeface="+mn-ea"/>
                          <a:cs typeface="+mn-cs"/>
                        </a:rPr>
                        <a:t>born? Are you a naturalized </a:t>
                      </a:r>
                      <a:r>
                        <a:rPr lang="en-GB" sz="2000" b="0" i="0" u="none" strike="noStrike" kern="1200" baseline="0" dirty="0" smtClean="0">
                          <a:solidFill>
                            <a:schemeClr val="dk1"/>
                          </a:solidFill>
                          <a:latin typeface="Adobe Calson Pro Blod"/>
                          <a:ea typeface="+mn-ea"/>
                          <a:cs typeface="+mn-cs"/>
                        </a:rPr>
                        <a:t>or a native-born citizen? What is your nationality? What kind of name Is?</a:t>
                      </a:r>
                      <a:endParaRPr lang="en-GB" sz="2000" dirty="0">
                        <a:latin typeface="Adobe Calson Pro Blod"/>
                      </a:endParaRPr>
                    </a:p>
                  </a:txBody>
                  <a:tcPr/>
                </a:tc>
                <a:tc>
                  <a:txBody>
                    <a:bodyPr/>
                    <a:lstStyle/>
                    <a:p>
                      <a:r>
                        <a:rPr lang="en-US" sz="2000" b="0" i="0" u="none" strike="noStrike" kern="1200" baseline="0" dirty="0" smtClean="0">
                          <a:solidFill>
                            <a:schemeClr val="dk1"/>
                          </a:solidFill>
                          <a:latin typeface="Adobe Calson Pro Blod"/>
                          <a:ea typeface="+mn-ea"/>
                          <a:cs typeface="+mn-cs"/>
                        </a:rPr>
                        <a:t>Are you a citizen of the this country? If you are not a citizen, do you have the legal right to remain permanently in </a:t>
                      </a:r>
                      <a:r>
                        <a:rPr lang="en-US" sz="2000" b="0" i="0" u="none" strike="noStrike" kern="1200" baseline="0" dirty="0" smtClean="0">
                          <a:solidFill>
                            <a:schemeClr val="dk1"/>
                          </a:solidFill>
                          <a:latin typeface="Adobe Calson Pro Blod"/>
                          <a:ea typeface="+mn-ea"/>
                          <a:cs typeface="+mn-cs"/>
                        </a:rPr>
                        <a:t>this </a:t>
                      </a:r>
                      <a:r>
                        <a:rPr lang="en-US" sz="2000" b="0" i="0" u="none" strike="noStrike" kern="1200" baseline="0" dirty="0" smtClean="0">
                          <a:solidFill>
                            <a:schemeClr val="dk1"/>
                          </a:solidFill>
                          <a:latin typeface="Adobe Calson Pro Blod"/>
                          <a:ea typeface="+mn-ea"/>
                          <a:cs typeface="+mn-cs"/>
                        </a:rPr>
                        <a:t>country?</a:t>
                      </a:r>
                      <a:endParaRPr lang="en-GB" sz="2000" dirty="0">
                        <a:latin typeface="Adobe Calson Pro Blod"/>
                      </a:endParaRPr>
                    </a:p>
                  </a:txBody>
                  <a:tcPr/>
                </a:tc>
              </a:tr>
              <a:tr h="1728216">
                <a:tc>
                  <a:txBody>
                    <a:bodyPr/>
                    <a:lstStyle/>
                    <a:p>
                      <a:r>
                        <a:rPr lang="en-GB" sz="2000" b="1" i="0" u="none" strike="noStrike" kern="1200" baseline="0" dirty="0" smtClean="0">
                          <a:solidFill>
                            <a:srgbClr val="C00000"/>
                          </a:solidFill>
                          <a:latin typeface="Cambria" panose="02040503050406030204" pitchFamily="18" charset="0"/>
                          <a:ea typeface="+mn-ea"/>
                          <a:cs typeface="+mn-cs"/>
                        </a:rPr>
                        <a:t>Marital Status</a:t>
                      </a:r>
                      <a:endParaRPr lang="en-GB" sz="2000" b="1" dirty="0">
                        <a:solidFill>
                          <a:srgbClr val="C00000"/>
                        </a:solidFill>
                        <a:latin typeface="Cambria" panose="02040503050406030204" pitchFamily="18" charset="0"/>
                      </a:endParaRPr>
                    </a:p>
                  </a:txBody>
                  <a:tcPr/>
                </a:tc>
                <a:tc>
                  <a:txBody>
                    <a:bodyPr/>
                    <a:lstStyle/>
                    <a:p>
                      <a:r>
                        <a:rPr lang="en-US" sz="2000" b="0" i="0" u="none" strike="noStrike" kern="1200" baseline="0" dirty="0" smtClean="0">
                          <a:solidFill>
                            <a:schemeClr val="dk1"/>
                          </a:solidFill>
                          <a:latin typeface="Adobe Calson Pro Blod"/>
                          <a:ea typeface="+mn-ea"/>
                          <a:cs typeface="+mn-cs"/>
                        </a:rPr>
                        <a:t>What is your current marital status? Have you ever been</a:t>
                      </a:r>
                    </a:p>
                    <a:p>
                      <a:r>
                        <a:rPr lang="en-GB" sz="2000" b="0" i="0" u="none" strike="noStrike" kern="1200" baseline="0" dirty="0" smtClean="0">
                          <a:solidFill>
                            <a:schemeClr val="dk1"/>
                          </a:solidFill>
                          <a:latin typeface="Adobe Calson Pro Blod"/>
                          <a:ea typeface="+mn-ea"/>
                          <a:cs typeface="+mn-cs"/>
                        </a:rPr>
                        <a:t>married? Divorced? Do you</a:t>
                      </a:r>
                    </a:p>
                    <a:p>
                      <a:r>
                        <a:rPr lang="en-US" sz="2000" b="0" i="0" u="none" strike="noStrike" kern="1200" baseline="0" dirty="0" smtClean="0">
                          <a:solidFill>
                            <a:schemeClr val="dk1"/>
                          </a:solidFill>
                          <a:latin typeface="Adobe Calson Pro Blod"/>
                          <a:ea typeface="+mn-ea"/>
                          <a:cs typeface="+mn-cs"/>
                        </a:rPr>
                        <a:t>wish to be addressed as Mrs.,</a:t>
                      </a:r>
                      <a:r>
                        <a:rPr lang="en-GB" sz="2000" b="0" i="0" u="none" strike="noStrike" kern="1200" baseline="0" dirty="0" smtClean="0">
                          <a:solidFill>
                            <a:schemeClr val="dk1"/>
                          </a:solidFill>
                          <a:latin typeface="Adobe Calson Pro Blod"/>
                          <a:ea typeface="+mn-ea"/>
                          <a:cs typeface="+mn-cs"/>
                        </a:rPr>
                        <a:t>Miss, or Ms.?</a:t>
                      </a:r>
                      <a:endParaRPr lang="en-GB" sz="2000" dirty="0">
                        <a:latin typeface="Adobe Calson Pro Blod"/>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000" b="0" i="0" u="none" strike="noStrike" kern="1200" baseline="0" dirty="0" smtClean="0">
                          <a:solidFill>
                            <a:schemeClr val="dk1"/>
                          </a:solidFill>
                          <a:latin typeface="Adobe Calson Pro Blod"/>
                          <a:ea typeface="+mn-ea"/>
                          <a:cs typeface="+mn-cs"/>
                        </a:rPr>
                        <a:t>None</a:t>
                      </a:r>
                    </a:p>
                    <a:p>
                      <a:endParaRPr lang="en-GB" sz="2000" dirty="0">
                        <a:latin typeface="Adobe Calson Pro Blod"/>
                      </a:endParaRPr>
                    </a:p>
                  </a:txBody>
                  <a:tcPr/>
                </a:tc>
              </a:tr>
            </a:tbl>
          </a:graphicData>
        </a:graphic>
      </p:graphicFrame>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 Components </a:t>
            </a:r>
            <a:r>
              <a:rPr lang="en-US" sz="3800" dirty="0">
                <a:latin typeface="Britannic Bold" panose="020B0903060703020204" pitchFamily="34" charset="0"/>
                <a:cs typeface="Arial" panose="020B0604020202020204" pitchFamily="34" charset="0"/>
              </a:rPr>
              <a:t>3</a:t>
            </a:r>
          </a:p>
        </p:txBody>
      </p:sp>
    </p:spTree>
    <p:extLst>
      <p:ext uri="{BB962C8B-B14F-4D97-AF65-F5344CB8AC3E}">
        <p14:creationId xmlns:p14="http://schemas.microsoft.com/office/powerpoint/2010/main" val="16295371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314860"/>
            <a:ext cx="2962656" cy="3089244"/>
          </a:xfrm>
          <a:prstGeom prst="rect">
            <a:avLst/>
          </a:prstGeom>
        </p:spPr>
        <p:txBody>
          <a:bodyPr wrap="square">
            <a:spAutoFit/>
          </a:bodyPr>
          <a:lstStyle/>
          <a:p>
            <a:pPr>
              <a:lnSpc>
                <a:spcPct val="107000"/>
              </a:lnSpc>
              <a:spcAft>
                <a:spcPts val="0"/>
              </a:spcAft>
            </a:pPr>
            <a:r>
              <a:rPr lang="en-US" sz="2600" dirty="0" smtClean="0">
                <a:latin typeface="Adobe Calson Pro Blod"/>
                <a:ea typeface="Calibri" panose="020F0502020204030204" pitchFamily="34" charset="0"/>
                <a:cs typeface="Times New Roman" panose="02020603050405020304" pitchFamily="18" charset="0"/>
              </a:rPr>
              <a:t>In conclusion, these all components are important to consider while conducting an interview.</a:t>
            </a:r>
            <a:endParaRPr lang="en-GB" sz="2600" dirty="0">
              <a:effectLst/>
              <a:latin typeface="Adobe Calson Pro Blod"/>
              <a:ea typeface="Calibri" panose="020F0502020204030204" pitchFamily="34" charset="0"/>
              <a:cs typeface="Times New Roman" panose="02020603050405020304" pitchFamily="18" charset="0"/>
            </a:endParaRPr>
          </a:p>
        </p:txBody>
      </p:sp>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38528" y="6062472"/>
            <a:ext cx="854075" cy="542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 Components 3</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41532998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394960" y="3264408"/>
            <a:ext cx="2962656" cy="1077218"/>
          </a:xfrm>
          <a:prstGeom prst="rect">
            <a:avLst/>
          </a:prstGeom>
        </p:spPr>
        <p:txBody>
          <a:bodyPr wrap="square">
            <a:spAutoFit/>
          </a:bodyPr>
          <a:lstStyle/>
          <a:p>
            <a:pPr algn="ctr"/>
            <a:r>
              <a:rPr lang="en-US" sz="3200" b="1" dirty="0" smtClean="0">
                <a:solidFill>
                  <a:srgbClr val="C00000"/>
                </a:solidFill>
                <a:latin typeface="Cambria" panose="02040503050406030204" pitchFamily="18" charset="0"/>
              </a:rPr>
              <a:t>Interview Components 4</a:t>
            </a:r>
          </a:p>
        </p:txBody>
      </p:sp>
      <p:sp>
        <p:nvSpPr>
          <p:cNvPr id="5" name="Rectangle 4"/>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 Components 4</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16194462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961145"/>
            <a:ext cx="9144000" cy="589685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3" name="Table 2"/>
          <p:cNvGraphicFramePr>
            <a:graphicFrameLocks noGrp="1"/>
          </p:cNvGraphicFramePr>
          <p:nvPr>
            <p:extLst>
              <p:ext uri="{D42A27DB-BD31-4B8C-83A1-F6EECF244321}">
                <p14:modId xmlns:p14="http://schemas.microsoft.com/office/powerpoint/2010/main" val="4020382214"/>
              </p:ext>
            </p:extLst>
          </p:nvPr>
        </p:nvGraphicFramePr>
        <p:xfrm>
          <a:off x="868681" y="1124712"/>
          <a:ext cx="7406639" cy="4937760"/>
        </p:xfrm>
        <a:graphic>
          <a:graphicData uri="http://schemas.openxmlformats.org/drawingml/2006/table">
            <a:tbl>
              <a:tblPr firstRow="1" bandRow="1">
                <a:tableStyleId>{F5AB1C69-6EDB-4FF4-983F-18BD219EF322}</a:tableStyleId>
              </a:tblPr>
              <a:tblGrid>
                <a:gridCol w="1672467"/>
                <a:gridCol w="3424575"/>
                <a:gridCol w="2309597"/>
              </a:tblGrid>
              <a:tr h="800072">
                <a:tc>
                  <a:txBody>
                    <a:bodyPr/>
                    <a:lstStyle/>
                    <a:p>
                      <a:r>
                        <a:rPr lang="en-US" sz="2400" b="1" dirty="0" smtClean="0">
                          <a:solidFill>
                            <a:srgbClr val="C00000"/>
                          </a:solidFill>
                          <a:latin typeface="Cambria" panose="02040503050406030204" pitchFamily="18" charset="0"/>
                        </a:rPr>
                        <a:t>Subject  </a:t>
                      </a:r>
                      <a:endParaRPr lang="en-GB" sz="2400" b="1" dirty="0">
                        <a:solidFill>
                          <a:srgbClr val="C00000"/>
                        </a:solidFill>
                        <a:latin typeface="Cambria" panose="02040503050406030204" pitchFamily="18" charset="0"/>
                      </a:endParaRPr>
                    </a:p>
                  </a:txBody>
                  <a:tcPr/>
                </a:tc>
                <a:tc>
                  <a:txBody>
                    <a:bodyPr/>
                    <a:lstStyle/>
                    <a:p>
                      <a:r>
                        <a:rPr lang="en-US" sz="2400" dirty="0" smtClean="0">
                          <a:solidFill>
                            <a:srgbClr val="C00000"/>
                          </a:solidFill>
                          <a:latin typeface="Cambria" panose="02040503050406030204" pitchFamily="18" charset="0"/>
                        </a:rPr>
                        <a:t>Question not Recommended</a:t>
                      </a:r>
                    </a:p>
                  </a:txBody>
                  <a:tcPr/>
                </a:tc>
                <a:tc>
                  <a:txBody>
                    <a:bodyPr/>
                    <a:lstStyle/>
                    <a:p>
                      <a:r>
                        <a:rPr lang="en-US" sz="2400" dirty="0" smtClean="0">
                          <a:solidFill>
                            <a:srgbClr val="C00000"/>
                          </a:solidFill>
                          <a:latin typeface="Cambria" panose="02040503050406030204" pitchFamily="18" charset="0"/>
                        </a:rPr>
                        <a:t>Recommended Questions</a:t>
                      </a:r>
                      <a:endParaRPr lang="en-GB" sz="2400" dirty="0">
                        <a:solidFill>
                          <a:srgbClr val="C00000"/>
                        </a:solidFill>
                        <a:latin typeface="Cambria" panose="02040503050406030204" pitchFamily="18" charset="0"/>
                      </a:endParaRPr>
                    </a:p>
                  </a:txBody>
                  <a:tcPr/>
                </a:tc>
              </a:tr>
              <a:tr h="797560">
                <a:tc>
                  <a:txBody>
                    <a:bodyPr/>
                    <a:lstStyle/>
                    <a:p>
                      <a:r>
                        <a:rPr lang="en-GB" sz="2200" b="1" i="0" u="none" strike="noStrike" kern="1200" baseline="0" dirty="0" smtClean="0">
                          <a:solidFill>
                            <a:srgbClr val="C00000"/>
                          </a:solidFill>
                          <a:latin typeface="Cambria" panose="02040503050406030204" pitchFamily="18" charset="0"/>
                          <a:ea typeface="+mn-ea"/>
                          <a:cs typeface="+mn-cs"/>
                        </a:rPr>
                        <a:t>Children</a:t>
                      </a:r>
                      <a:endParaRPr lang="en-GB" sz="2200" b="1" dirty="0">
                        <a:solidFill>
                          <a:srgbClr val="C00000"/>
                        </a:solidFill>
                        <a:latin typeface="Cambria" panose="02040503050406030204" pitchFamily="18" charset="0"/>
                      </a:endParaRPr>
                    </a:p>
                  </a:txBody>
                  <a:tcPr/>
                </a:tc>
                <a:tc>
                  <a:txBody>
                    <a:bodyPr/>
                    <a:lstStyle/>
                    <a:p>
                      <a:r>
                        <a:rPr lang="en-US" sz="2200" b="0" i="0" u="none" strike="noStrike" kern="1200" baseline="0" dirty="0" smtClean="0">
                          <a:solidFill>
                            <a:schemeClr val="dk1"/>
                          </a:solidFill>
                          <a:latin typeface="Adobe Calson Pro Blod"/>
                          <a:ea typeface="+mn-ea"/>
                          <a:cs typeface="+mn-cs"/>
                        </a:rPr>
                        <a:t>Do you have any children? How many children do you</a:t>
                      </a:r>
                    </a:p>
                    <a:p>
                      <a:r>
                        <a:rPr lang="en-GB" sz="2200" b="0" i="0" u="none" strike="noStrike" kern="1200" baseline="0" dirty="0" smtClean="0">
                          <a:solidFill>
                            <a:schemeClr val="dk1"/>
                          </a:solidFill>
                          <a:latin typeface="Adobe Calson Pro Blod"/>
                          <a:ea typeface="+mn-ea"/>
                          <a:cs typeface="+mn-cs"/>
                        </a:rPr>
                        <a:t>have? What child-care arrangements</a:t>
                      </a:r>
                    </a:p>
                    <a:p>
                      <a:r>
                        <a:rPr lang="en-GB" sz="2200" b="0" i="0" u="none" strike="noStrike" kern="1200" baseline="0" dirty="0" smtClean="0">
                          <a:solidFill>
                            <a:schemeClr val="dk1"/>
                          </a:solidFill>
                          <a:latin typeface="Adobe Calson Pro Blod"/>
                          <a:ea typeface="+mn-ea"/>
                          <a:cs typeface="+mn-cs"/>
                        </a:rPr>
                        <a:t>have you made?</a:t>
                      </a:r>
                    </a:p>
                    <a:p>
                      <a:r>
                        <a:rPr lang="en-US" sz="2200" b="0" i="0" u="none" strike="noStrike" kern="1200" baseline="0" dirty="0" smtClean="0">
                          <a:solidFill>
                            <a:schemeClr val="dk1"/>
                          </a:solidFill>
                          <a:latin typeface="Adobe Calson Pro Blod"/>
                          <a:ea typeface="+mn-ea"/>
                          <a:cs typeface="+mn-cs"/>
                        </a:rPr>
                        <a:t>Do you intend to have children? When do you plan to have children? If you have children, will you return to</a:t>
                      </a:r>
                    </a:p>
                    <a:p>
                      <a:r>
                        <a:rPr lang="en-GB" sz="2200" b="0" i="0" u="none" strike="noStrike" kern="1200" baseline="0" dirty="0" smtClean="0">
                          <a:solidFill>
                            <a:schemeClr val="dk1"/>
                          </a:solidFill>
                          <a:latin typeface="Adobe Calson Pro Blod"/>
                          <a:ea typeface="+mn-ea"/>
                          <a:cs typeface="+mn-cs"/>
                        </a:rPr>
                        <a:t>work?</a:t>
                      </a:r>
                      <a:endParaRPr lang="en-GB" sz="2200" dirty="0">
                        <a:latin typeface="Adobe Calson Pro Blod"/>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200" b="0" i="0" u="none" strike="noStrike" kern="1200" baseline="0" dirty="0" smtClean="0">
                          <a:solidFill>
                            <a:schemeClr val="dk1"/>
                          </a:solidFill>
                          <a:latin typeface="Adobe Calson Pro Blod"/>
                          <a:ea typeface="+mn-ea"/>
                          <a:cs typeface="+mn-cs"/>
                        </a:rPr>
                        <a:t>None</a:t>
                      </a:r>
                    </a:p>
                    <a:p>
                      <a:endParaRPr lang="en-GB" sz="2200" dirty="0">
                        <a:latin typeface="Adobe Calson Pro Blod"/>
                      </a:endParaRPr>
                    </a:p>
                  </a:txBody>
                  <a:tcPr/>
                </a:tc>
              </a:tr>
            </a:tbl>
          </a:graphicData>
        </a:graphic>
      </p:graphicFrame>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 Components 4</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36306504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961145"/>
            <a:ext cx="9144000" cy="589685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3" name="Table 2"/>
          <p:cNvGraphicFramePr>
            <a:graphicFrameLocks noGrp="1"/>
          </p:cNvGraphicFramePr>
          <p:nvPr>
            <p:extLst>
              <p:ext uri="{D42A27DB-BD31-4B8C-83A1-F6EECF244321}">
                <p14:modId xmlns:p14="http://schemas.microsoft.com/office/powerpoint/2010/main" val="1149729147"/>
              </p:ext>
            </p:extLst>
          </p:nvPr>
        </p:nvGraphicFramePr>
        <p:xfrm>
          <a:off x="1033272" y="1295400"/>
          <a:ext cx="7159752" cy="4767072"/>
        </p:xfrm>
        <a:graphic>
          <a:graphicData uri="http://schemas.openxmlformats.org/drawingml/2006/table">
            <a:tbl>
              <a:tblPr firstRow="1" bandRow="1">
                <a:tableStyleId>{F5AB1C69-6EDB-4FF4-983F-18BD219EF322}</a:tableStyleId>
              </a:tblPr>
              <a:tblGrid>
                <a:gridCol w="1616718"/>
                <a:gridCol w="2333490"/>
                <a:gridCol w="3209544"/>
              </a:tblGrid>
              <a:tr h="1021515">
                <a:tc>
                  <a:txBody>
                    <a:bodyPr/>
                    <a:lstStyle/>
                    <a:p>
                      <a:r>
                        <a:rPr lang="en-US" sz="2400" b="1" dirty="0" smtClean="0">
                          <a:solidFill>
                            <a:srgbClr val="C00000"/>
                          </a:solidFill>
                          <a:latin typeface="Cambria" panose="02040503050406030204" pitchFamily="18" charset="0"/>
                        </a:rPr>
                        <a:t>Subject  </a:t>
                      </a:r>
                      <a:endParaRPr lang="en-GB" sz="2400" b="1" dirty="0">
                        <a:solidFill>
                          <a:srgbClr val="C00000"/>
                        </a:solidFill>
                        <a:latin typeface="Cambria" panose="02040503050406030204" pitchFamily="18" charset="0"/>
                      </a:endParaRPr>
                    </a:p>
                  </a:txBody>
                  <a:tcPr/>
                </a:tc>
                <a:tc>
                  <a:txBody>
                    <a:bodyPr/>
                    <a:lstStyle/>
                    <a:p>
                      <a:r>
                        <a:rPr lang="en-US" sz="2400" dirty="0" smtClean="0">
                          <a:solidFill>
                            <a:srgbClr val="C00000"/>
                          </a:solidFill>
                          <a:latin typeface="Cambria" panose="02040503050406030204" pitchFamily="18" charset="0"/>
                        </a:rPr>
                        <a:t>Question not Recommended</a:t>
                      </a:r>
                    </a:p>
                  </a:txBody>
                  <a:tcPr/>
                </a:tc>
                <a:tc>
                  <a:txBody>
                    <a:bodyPr/>
                    <a:lstStyle/>
                    <a:p>
                      <a:r>
                        <a:rPr lang="en-US" sz="2400" dirty="0" smtClean="0">
                          <a:solidFill>
                            <a:srgbClr val="C00000"/>
                          </a:solidFill>
                          <a:latin typeface="Cambria" panose="02040503050406030204" pitchFamily="18" charset="0"/>
                        </a:rPr>
                        <a:t>Recommended Questions</a:t>
                      </a:r>
                      <a:endParaRPr lang="en-GB" sz="2400" dirty="0">
                        <a:solidFill>
                          <a:srgbClr val="C00000"/>
                        </a:solidFill>
                        <a:latin typeface="Cambria" panose="02040503050406030204" pitchFamily="18" charset="0"/>
                      </a:endParaRPr>
                    </a:p>
                  </a:txBody>
                  <a:tcPr/>
                </a:tc>
              </a:tr>
              <a:tr h="3745557">
                <a:tc>
                  <a:txBody>
                    <a:bodyPr/>
                    <a:lstStyle/>
                    <a:p>
                      <a:r>
                        <a:rPr lang="en-GB" sz="2000" b="1" i="0" u="none" strike="noStrike" kern="1200" baseline="0" dirty="0" smtClean="0">
                          <a:solidFill>
                            <a:srgbClr val="C00000"/>
                          </a:solidFill>
                          <a:latin typeface="Cambria" panose="02040503050406030204" pitchFamily="18" charset="0"/>
                          <a:ea typeface="+mn-ea"/>
                          <a:cs typeface="+mn-cs"/>
                        </a:rPr>
                        <a:t>Police Records</a:t>
                      </a:r>
                      <a:endParaRPr lang="en-GB" sz="2000" b="1" dirty="0">
                        <a:solidFill>
                          <a:srgbClr val="C00000"/>
                        </a:solidFill>
                        <a:latin typeface="Cambria" panose="02040503050406030204" pitchFamily="18" charset="0"/>
                      </a:endParaRPr>
                    </a:p>
                  </a:txBody>
                  <a:tcPr/>
                </a:tc>
                <a:tc>
                  <a:txBody>
                    <a:bodyPr/>
                    <a:lstStyle/>
                    <a:p>
                      <a:r>
                        <a:rPr lang="en-US" sz="2000" b="0" i="0" u="none" strike="noStrike" kern="1200" baseline="0" dirty="0" smtClean="0">
                          <a:solidFill>
                            <a:schemeClr val="dk1"/>
                          </a:solidFill>
                          <a:latin typeface="Adobe Calson Pro Blod"/>
                          <a:ea typeface="+mn-ea"/>
                          <a:cs typeface="+mn-cs"/>
                        </a:rPr>
                        <a:t>Have you ever been arrested?</a:t>
                      </a:r>
                      <a:endParaRPr lang="en-GB" sz="2000" dirty="0">
                        <a:latin typeface="Adobe Calson Pro Blod"/>
                      </a:endParaRPr>
                    </a:p>
                  </a:txBody>
                  <a:tcPr/>
                </a:tc>
                <a:tc>
                  <a:txBody>
                    <a:bodyPr/>
                    <a:lstStyle/>
                    <a:p>
                      <a:pPr algn="just"/>
                      <a:r>
                        <a:rPr lang="en-US" sz="2000" b="0" i="0" u="none" strike="noStrike" kern="1200" baseline="0" dirty="0" smtClean="0">
                          <a:solidFill>
                            <a:schemeClr val="dk1"/>
                          </a:solidFill>
                          <a:latin typeface="Adobe Calson Pro Blod"/>
                          <a:ea typeface="+mn-ea"/>
                          <a:cs typeface="+mn-cs"/>
                        </a:rPr>
                        <a:t>Have you ever been convicted </a:t>
                      </a:r>
                      <a:r>
                        <a:rPr lang="en-GB" sz="2000" b="0" i="0" u="none" strike="noStrike" kern="1200" baseline="0" dirty="0" smtClean="0">
                          <a:solidFill>
                            <a:schemeClr val="dk1"/>
                          </a:solidFill>
                          <a:latin typeface="Adobe Calson Pro Blod"/>
                          <a:ea typeface="+mn-ea"/>
                          <a:cs typeface="+mn-cs"/>
                        </a:rPr>
                        <a:t>of a (crime? felony? Crime greater than a misdemeanour?) Please explain. (Note: Applicants </a:t>
                      </a:r>
                      <a:r>
                        <a:rPr lang="en-US" sz="2000" b="0" i="0" u="none" strike="noStrike" kern="1200" baseline="0" dirty="0" smtClean="0">
                          <a:solidFill>
                            <a:schemeClr val="dk1"/>
                          </a:solidFill>
                          <a:latin typeface="Adobe Calson Pro Blod"/>
                          <a:ea typeface="+mn-ea"/>
                          <a:cs typeface="+mn-cs"/>
                        </a:rPr>
                        <a:t>may not be denied employment </a:t>
                      </a:r>
                      <a:r>
                        <a:rPr lang="en-GB" sz="2000" b="0" i="0" u="none" strike="noStrike" kern="1200" baseline="0" dirty="0" smtClean="0">
                          <a:solidFill>
                            <a:schemeClr val="dk1"/>
                          </a:solidFill>
                          <a:latin typeface="Adobe Calson Pro Blod"/>
                          <a:ea typeface="+mn-ea"/>
                          <a:cs typeface="+mn-cs"/>
                        </a:rPr>
                        <a:t>because of a conviction record</a:t>
                      </a:r>
                      <a:endParaRPr lang="en-GB" sz="2000" dirty="0">
                        <a:latin typeface="Adobe Calson Pro Blod"/>
                      </a:endParaRPr>
                    </a:p>
                  </a:txBody>
                  <a:tcPr/>
                </a:tc>
              </a:tr>
            </a:tbl>
          </a:graphicData>
        </a:graphic>
      </p:graphicFrame>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 Components 4</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28013744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961145"/>
            <a:ext cx="9144000" cy="589685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3" name="Table 2"/>
          <p:cNvGraphicFramePr>
            <a:graphicFrameLocks noGrp="1"/>
          </p:cNvGraphicFramePr>
          <p:nvPr>
            <p:extLst>
              <p:ext uri="{D42A27DB-BD31-4B8C-83A1-F6EECF244321}">
                <p14:modId xmlns:p14="http://schemas.microsoft.com/office/powerpoint/2010/main" val="2703203948"/>
              </p:ext>
            </p:extLst>
          </p:nvPr>
        </p:nvGraphicFramePr>
        <p:xfrm>
          <a:off x="868680" y="1207008"/>
          <a:ext cx="7324344" cy="4114800"/>
        </p:xfrm>
        <a:graphic>
          <a:graphicData uri="http://schemas.openxmlformats.org/drawingml/2006/table">
            <a:tbl>
              <a:tblPr firstRow="1" bandRow="1">
                <a:tableStyleId>{F5AB1C69-6EDB-4FF4-983F-18BD219EF322}</a:tableStyleId>
              </a:tblPr>
              <a:tblGrid>
                <a:gridCol w="2109105"/>
                <a:gridCol w="2746359"/>
                <a:gridCol w="2468880"/>
              </a:tblGrid>
              <a:tr h="925830">
                <a:tc>
                  <a:txBody>
                    <a:bodyPr/>
                    <a:lstStyle/>
                    <a:p>
                      <a:r>
                        <a:rPr lang="en-US" sz="2400" b="1" dirty="0" smtClean="0">
                          <a:solidFill>
                            <a:srgbClr val="C00000"/>
                          </a:solidFill>
                          <a:latin typeface="Cambria" panose="02040503050406030204" pitchFamily="18" charset="0"/>
                        </a:rPr>
                        <a:t>Subject  </a:t>
                      </a:r>
                      <a:endParaRPr lang="en-GB" sz="2400" b="1" dirty="0">
                        <a:solidFill>
                          <a:srgbClr val="C00000"/>
                        </a:solidFill>
                        <a:latin typeface="Cambria" panose="02040503050406030204" pitchFamily="18" charset="0"/>
                      </a:endParaRPr>
                    </a:p>
                  </a:txBody>
                  <a:tcPr/>
                </a:tc>
                <a:tc>
                  <a:txBody>
                    <a:bodyPr/>
                    <a:lstStyle/>
                    <a:p>
                      <a:r>
                        <a:rPr lang="en-US" sz="2400" dirty="0" smtClean="0">
                          <a:solidFill>
                            <a:srgbClr val="C00000"/>
                          </a:solidFill>
                          <a:latin typeface="Cambria" panose="02040503050406030204" pitchFamily="18" charset="0"/>
                        </a:rPr>
                        <a:t>Question not Recommended</a:t>
                      </a:r>
                    </a:p>
                  </a:txBody>
                  <a:tcPr/>
                </a:tc>
                <a:tc>
                  <a:txBody>
                    <a:bodyPr/>
                    <a:lstStyle/>
                    <a:p>
                      <a:r>
                        <a:rPr lang="en-US" sz="2400" dirty="0" smtClean="0">
                          <a:solidFill>
                            <a:srgbClr val="C00000"/>
                          </a:solidFill>
                          <a:latin typeface="Cambria" panose="02040503050406030204" pitchFamily="18" charset="0"/>
                        </a:rPr>
                        <a:t>Recommended Questions</a:t>
                      </a:r>
                      <a:endParaRPr lang="en-GB" sz="2400" dirty="0">
                        <a:solidFill>
                          <a:srgbClr val="C00000"/>
                        </a:solidFill>
                        <a:latin typeface="Cambria" panose="02040503050406030204" pitchFamily="18" charset="0"/>
                      </a:endParaRPr>
                    </a:p>
                  </a:txBody>
                  <a:tcPr/>
                </a:tc>
              </a:tr>
              <a:tr h="3188970">
                <a:tc>
                  <a:txBody>
                    <a:bodyPr/>
                    <a:lstStyle/>
                    <a:p>
                      <a:r>
                        <a:rPr lang="en-GB" sz="2000" b="1" i="0" u="none" strike="noStrike" kern="1200" baseline="0" dirty="0" smtClean="0">
                          <a:solidFill>
                            <a:srgbClr val="C00000"/>
                          </a:solidFill>
                          <a:latin typeface="Cambria" panose="02040503050406030204" pitchFamily="18" charset="0"/>
                          <a:ea typeface="+mn-ea"/>
                          <a:cs typeface="+mn-cs"/>
                        </a:rPr>
                        <a:t>Religion</a:t>
                      </a:r>
                      <a:endParaRPr lang="en-GB" sz="2000" b="1" dirty="0">
                        <a:solidFill>
                          <a:srgbClr val="C00000"/>
                        </a:solidFill>
                        <a:latin typeface="Cambria" panose="02040503050406030204" pitchFamily="18" charset="0"/>
                      </a:endParaRPr>
                    </a:p>
                  </a:txBody>
                  <a:tcPr/>
                </a:tc>
                <a:tc>
                  <a:txBody>
                    <a:bodyPr/>
                    <a:lstStyle/>
                    <a:p>
                      <a:r>
                        <a:rPr lang="en-US" sz="2000" b="0" i="0" u="none" strike="noStrike" kern="1200" baseline="0" dirty="0" smtClean="0">
                          <a:solidFill>
                            <a:schemeClr val="dk1"/>
                          </a:solidFill>
                          <a:latin typeface="Adobe Calson Pro Blod"/>
                          <a:ea typeface="+mn-ea"/>
                          <a:cs typeface="+mn-cs"/>
                        </a:rPr>
                        <a:t>What is your religious back- </a:t>
                      </a:r>
                      <a:r>
                        <a:rPr lang="en-GB" sz="2000" b="0" i="0" u="none" strike="noStrike" kern="1200" baseline="0" dirty="0" smtClean="0">
                          <a:solidFill>
                            <a:schemeClr val="dk1"/>
                          </a:solidFill>
                          <a:latin typeface="Adobe Calson Pro Blod"/>
                          <a:ea typeface="+mn-ea"/>
                          <a:cs typeface="+mn-cs"/>
                        </a:rPr>
                        <a:t>ground? What religious holidays</a:t>
                      </a:r>
                    </a:p>
                    <a:p>
                      <a:r>
                        <a:rPr lang="en-US" sz="2000" b="0" i="0" u="none" strike="noStrike" kern="1200" baseline="0" dirty="0" smtClean="0">
                          <a:solidFill>
                            <a:schemeClr val="dk1"/>
                          </a:solidFill>
                          <a:latin typeface="Adobe Calson Pro Blod"/>
                          <a:ea typeface="+mn-ea"/>
                          <a:cs typeface="+mn-cs"/>
                        </a:rPr>
                        <a:t>do you observe? Is there anything in your religious beliefs </a:t>
                      </a:r>
                      <a:r>
                        <a:rPr lang="en-GB" sz="2000" b="0" i="0" u="none" strike="noStrike" kern="1200" baseline="0" dirty="0" smtClean="0">
                          <a:solidFill>
                            <a:schemeClr val="dk1"/>
                          </a:solidFill>
                          <a:latin typeface="Adobe Calson Pro Blod"/>
                          <a:ea typeface="+mn-ea"/>
                          <a:cs typeface="+mn-cs"/>
                        </a:rPr>
                        <a:t>that would prevent you from working the required schedule?</a:t>
                      </a:r>
                      <a:endParaRPr lang="en-GB" sz="2000" dirty="0">
                        <a:latin typeface="Adobe Calson Pro Blod"/>
                      </a:endParaRPr>
                    </a:p>
                  </a:txBody>
                  <a:tcPr/>
                </a:tc>
                <a:tc>
                  <a:txBody>
                    <a:bodyPr/>
                    <a:lstStyle/>
                    <a:p>
                      <a:pPr algn="just"/>
                      <a:r>
                        <a:rPr lang="en-US" sz="2000" dirty="0" smtClean="0">
                          <a:latin typeface="Adobe Calson Pro Blod"/>
                        </a:rPr>
                        <a:t>None</a:t>
                      </a:r>
                      <a:endParaRPr lang="en-GB" sz="2000" dirty="0">
                        <a:latin typeface="Adobe Calson Pro Blod"/>
                      </a:endParaRPr>
                    </a:p>
                  </a:txBody>
                  <a:tcPr/>
                </a:tc>
              </a:tr>
            </a:tbl>
          </a:graphicData>
        </a:graphic>
      </p:graphicFrame>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 Components 4</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5214114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961145"/>
            <a:ext cx="9144000" cy="589685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3" name="Table 2"/>
          <p:cNvGraphicFramePr>
            <a:graphicFrameLocks noGrp="1"/>
          </p:cNvGraphicFramePr>
          <p:nvPr>
            <p:extLst>
              <p:ext uri="{D42A27DB-BD31-4B8C-83A1-F6EECF244321}">
                <p14:modId xmlns:p14="http://schemas.microsoft.com/office/powerpoint/2010/main" val="1507232846"/>
              </p:ext>
            </p:extLst>
          </p:nvPr>
        </p:nvGraphicFramePr>
        <p:xfrm>
          <a:off x="950976" y="1143000"/>
          <a:ext cx="7242048" cy="4507992"/>
        </p:xfrm>
        <a:graphic>
          <a:graphicData uri="http://schemas.openxmlformats.org/drawingml/2006/table">
            <a:tbl>
              <a:tblPr firstRow="1" bandRow="1">
                <a:tableStyleId>{F5AB1C69-6EDB-4FF4-983F-18BD219EF322}</a:tableStyleId>
              </a:tblPr>
              <a:tblGrid>
                <a:gridCol w="1592492"/>
                <a:gridCol w="3262972"/>
                <a:gridCol w="2386584"/>
              </a:tblGrid>
              <a:tr h="1014298">
                <a:tc>
                  <a:txBody>
                    <a:bodyPr/>
                    <a:lstStyle/>
                    <a:p>
                      <a:r>
                        <a:rPr lang="en-US" sz="2400" b="1" dirty="0" smtClean="0">
                          <a:solidFill>
                            <a:srgbClr val="C00000"/>
                          </a:solidFill>
                          <a:latin typeface="Cambria" panose="02040503050406030204" pitchFamily="18" charset="0"/>
                        </a:rPr>
                        <a:t>Subject  </a:t>
                      </a:r>
                      <a:endParaRPr lang="en-GB" sz="2400" b="1" dirty="0">
                        <a:solidFill>
                          <a:srgbClr val="C00000"/>
                        </a:solidFill>
                        <a:latin typeface="Cambria" panose="02040503050406030204" pitchFamily="18" charset="0"/>
                      </a:endParaRPr>
                    </a:p>
                  </a:txBody>
                  <a:tcPr/>
                </a:tc>
                <a:tc>
                  <a:txBody>
                    <a:bodyPr/>
                    <a:lstStyle/>
                    <a:p>
                      <a:r>
                        <a:rPr lang="en-US" sz="2400" dirty="0" smtClean="0">
                          <a:solidFill>
                            <a:srgbClr val="C00000"/>
                          </a:solidFill>
                          <a:latin typeface="Cambria" panose="02040503050406030204" pitchFamily="18" charset="0"/>
                        </a:rPr>
                        <a:t>Question not Recommended</a:t>
                      </a:r>
                    </a:p>
                  </a:txBody>
                  <a:tcPr/>
                </a:tc>
                <a:tc>
                  <a:txBody>
                    <a:bodyPr/>
                    <a:lstStyle/>
                    <a:p>
                      <a:r>
                        <a:rPr lang="en-US" sz="2400" dirty="0" smtClean="0">
                          <a:solidFill>
                            <a:srgbClr val="C00000"/>
                          </a:solidFill>
                          <a:latin typeface="Cambria" panose="02040503050406030204" pitchFamily="18" charset="0"/>
                        </a:rPr>
                        <a:t>Recommended Questions</a:t>
                      </a:r>
                      <a:endParaRPr lang="en-GB" sz="2400" dirty="0">
                        <a:solidFill>
                          <a:srgbClr val="C00000"/>
                        </a:solidFill>
                        <a:latin typeface="Cambria" panose="02040503050406030204" pitchFamily="18" charset="0"/>
                      </a:endParaRPr>
                    </a:p>
                  </a:txBody>
                  <a:tcPr/>
                </a:tc>
              </a:tr>
              <a:tr h="3493694">
                <a:tc>
                  <a:txBody>
                    <a:bodyPr/>
                    <a:lstStyle/>
                    <a:p>
                      <a:r>
                        <a:rPr lang="en-GB" sz="2000" b="1" i="0" u="none" strike="noStrike" kern="1200" baseline="0" dirty="0" smtClean="0">
                          <a:solidFill>
                            <a:srgbClr val="C00000"/>
                          </a:solidFill>
                          <a:latin typeface="Cambria" panose="02040503050406030204" pitchFamily="18" charset="0"/>
                          <a:ea typeface="+mn-ea"/>
                          <a:cs typeface="+mn-cs"/>
                        </a:rPr>
                        <a:t>Disabilities</a:t>
                      </a:r>
                      <a:endParaRPr lang="en-GB" sz="2000" b="1" dirty="0">
                        <a:solidFill>
                          <a:srgbClr val="C00000"/>
                        </a:solidFill>
                        <a:latin typeface="Cambria" panose="02040503050406030204" pitchFamily="18" charset="0"/>
                      </a:endParaRPr>
                    </a:p>
                  </a:txBody>
                  <a:tcPr/>
                </a:tc>
                <a:tc>
                  <a:txBody>
                    <a:bodyPr/>
                    <a:lstStyle/>
                    <a:p>
                      <a:pPr algn="just"/>
                      <a:r>
                        <a:rPr lang="en-US" sz="2000" b="0" i="0" u="none" strike="noStrike" kern="1200" baseline="0" dirty="0" smtClean="0">
                          <a:solidFill>
                            <a:schemeClr val="dk1"/>
                          </a:solidFill>
                          <a:latin typeface="Adobe Calson Pro Blod"/>
                          <a:ea typeface="+mn-ea"/>
                          <a:cs typeface="+mn-cs"/>
                        </a:rPr>
                        <a:t>Do you have any disabilities? Have you ever been treated for any of the following (list of diseases and illnesses </a:t>
                      </a:r>
                      <a:r>
                        <a:rPr lang="en-GB" sz="2000" b="0" i="0" u="none" strike="noStrike" kern="1200" baseline="0" dirty="0" smtClean="0">
                          <a:solidFill>
                            <a:schemeClr val="dk1"/>
                          </a:solidFill>
                          <a:latin typeface="Adobe Calson Pro Blod"/>
                          <a:ea typeface="+mn-ea"/>
                          <a:cs typeface="+mn-cs"/>
                        </a:rPr>
                        <a:t>Do you have physical, mental, or medical impediments that would interfere with your ability to </a:t>
                      </a:r>
                      <a:r>
                        <a:rPr lang="en-US" sz="2000" b="0" i="0" u="none" strike="noStrike" kern="1200" baseline="0" dirty="0" smtClean="0">
                          <a:solidFill>
                            <a:schemeClr val="dk1"/>
                          </a:solidFill>
                          <a:latin typeface="Adobe Calson Pro Blod"/>
                          <a:ea typeface="+mn-ea"/>
                          <a:cs typeface="+mn-cs"/>
                        </a:rPr>
                        <a:t>perform the job for which you are applying? </a:t>
                      </a:r>
                      <a:endParaRPr lang="en-GB" sz="2000" b="0" i="0" u="none" strike="noStrike" kern="1200" baseline="0" dirty="0">
                        <a:solidFill>
                          <a:schemeClr val="dk1"/>
                        </a:solidFill>
                        <a:latin typeface="Adobe Calson Pro Blod"/>
                        <a:ea typeface="+mn-ea"/>
                        <a:cs typeface="+mn-cs"/>
                      </a:endParaRPr>
                    </a:p>
                  </a:txBody>
                  <a:tcPr/>
                </a:tc>
                <a:tc>
                  <a:txBody>
                    <a:bodyPr/>
                    <a:lstStyle/>
                    <a:p>
                      <a:pPr algn="just"/>
                      <a:r>
                        <a:rPr lang="en-US" sz="2000" dirty="0" smtClean="0">
                          <a:latin typeface="Adobe Calson Pro Blod"/>
                        </a:rPr>
                        <a:t>None</a:t>
                      </a:r>
                    </a:p>
                    <a:p>
                      <a:pPr algn="just"/>
                      <a:endParaRPr lang="en-GB" sz="2000" dirty="0">
                        <a:latin typeface="Adobe Calson Pro Blod"/>
                      </a:endParaRPr>
                    </a:p>
                  </a:txBody>
                  <a:tcPr/>
                </a:tc>
              </a:tr>
            </a:tbl>
          </a:graphicData>
        </a:graphic>
      </p:graphicFrame>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 Components 4</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42942816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961145"/>
            <a:ext cx="9144000" cy="589685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3" name="Table 2"/>
          <p:cNvGraphicFramePr>
            <a:graphicFrameLocks noGrp="1"/>
          </p:cNvGraphicFramePr>
          <p:nvPr>
            <p:extLst>
              <p:ext uri="{D42A27DB-BD31-4B8C-83A1-F6EECF244321}">
                <p14:modId xmlns:p14="http://schemas.microsoft.com/office/powerpoint/2010/main" val="4182366056"/>
              </p:ext>
            </p:extLst>
          </p:nvPr>
        </p:nvGraphicFramePr>
        <p:xfrm>
          <a:off x="868680" y="1207008"/>
          <a:ext cx="7324344" cy="4361688"/>
        </p:xfrm>
        <a:graphic>
          <a:graphicData uri="http://schemas.openxmlformats.org/drawingml/2006/table">
            <a:tbl>
              <a:tblPr firstRow="1" bandRow="1">
                <a:tableStyleId>{F5AB1C69-6EDB-4FF4-983F-18BD219EF322}</a:tableStyleId>
              </a:tblPr>
              <a:tblGrid>
                <a:gridCol w="1831086"/>
                <a:gridCol w="2975515"/>
                <a:gridCol w="2517743"/>
              </a:tblGrid>
              <a:tr h="957444">
                <a:tc>
                  <a:txBody>
                    <a:bodyPr/>
                    <a:lstStyle/>
                    <a:p>
                      <a:r>
                        <a:rPr lang="en-US" sz="2400" b="1" dirty="0" smtClean="0">
                          <a:solidFill>
                            <a:srgbClr val="C00000"/>
                          </a:solidFill>
                          <a:latin typeface="Cambria" panose="02040503050406030204" pitchFamily="18" charset="0"/>
                        </a:rPr>
                        <a:t>Subject  </a:t>
                      </a:r>
                      <a:endParaRPr lang="en-GB" sz="2400" b="1" dirty="0">
                        <a:solidFill>
                          <a:srgbClr val="C00000"/>
                        </a:solidFill>
                        <a:latin typeface="Cambria" panose="02040503050406030204" pitchFamily="18" charset="0"/>
                      </a:endParaRPr>
                    </a:p>
                  </a:txBody>
                  <a:tcPr/>
                </a:tc>
                <a:tc>
                  <a:txBody>
                    <a:bodyPr/>
                    <a:lstStyle/>
                    <a:p>
                      <a:r>
                        <a:rPr lang="en-US" sz="2400" dirty="0" smtClean="0">
                          <a:solidFill>
                            <a:srgbClr val="C00000"/>
                          </a:solidFill>
                          <a:latin typeface="Cambria" panose="02040503050406030204" pitchFamily="18" charset="0"/>
                        </a:rPr>
                        <a:t>Question not Recommended</a:t>
                      </a:r>
                    </a:p>
                  </a:txBody>
                  <a:tcPr/>
                </a:tc>
                <a:tc>
                  <a:txBody>
                    <a:bodyPr/>
                    <a:lstStyle/>
                    <a:p>
                      <a:r>
                        <a:rPr lang="en-US" sz="2400" dirty="0" smtClean="0">
                          <a:solidFill>
                            <a:srgbClr val="C00000"/>
                          </a:solidFill>
                          <a:latin typeface="Cambria" panose="02040503050406030204" pitchFamily="18" charset="0"/>
                        </a:rPr>
                        <a:t>Recommended Questions</a:t>
                      </a:r>
                      <a:endParaRPr lang="en-GB" sz="2400" dirty="0">
                        <a:solidFill>
                          <a:srgbClr val="C00000"/>
                        </a:solidFill>
                        <a:latin typeface="Cambria" panose="02040503050406030204" pitchFamily="18" charset="0"/>
                      </a:endParaRPr>
                    </a:p>
                  </a:txBody>
                  <a:tcPr/>
                </a:tc>
              </a:tr>
              <a:tr h="1170209">
                <a:tc>
                  <a:txBody>
                    <a:bodyPr/>
                    <a:lstStyle/>
                    <a:p>
                      <a:r>
                        <a:rPr lang="en-GB" sz="2000" b="1" i="0" u="none" strike="noStrike" kern="1200" baseline="0" dirty="0" smtClean="0">
                          <a:solidFill>
                            <a:srgbClr val="C00000"/>
                          </a:solidFill>
                          <a:latin typeface="Cambria" panose="02040503050406030204" pitchFamily="18" charset="0"/>
                          <a:ea typeface="+mn-ea"/>
                          <a:cs typeface="+mn-cs"/>
                        </a:rPr>
                        <a:t>Photographs</a:t>
                      </a:r>
                      <a:endParaRPr lang="en-GB" sz="2000" b="1" dirty="0">
                        <a:solidFill>
                          <a:srgbClr val="C00000"/>
                        </a:solidFill>
                        <a:latin typeface="Cambria" panose="02040503050406030204" pitchFamily="18" charset="0"/>
                      </a:endParaRPr>
                    </a:p>
                  </a:txBody>
                  <a:tcPr/>
                </a:tc>
                <a:tc>
                  <a:txBody>
                    <a:bodyPr/>
                    <a:lstStyle/>
                    <a:p>
                      <a:r>
                        <a:rPr lang="en-US" sz="2000" b="0" i="0" u="none" strike="noStrike" kern="1200" baseline="0" dirty="0" smtClean="0">
                          <a:solidFill>
                            <a:schemeClr val="dk1"/>
                          </a:solidFill>
                          <a:latin typeface="Adobe Calson Pro Blod"/>
                          <a:ea typeface="+mn-ea"/>
                          <a:cs typeface="+mn-cs"/>
                        </a:rPr>
                        <a:t>Any question requiring that a photo be supplied before hire.</a:t>
                      </a:r>
                      <a:endParaRPr lang="en-GB" sz="2000" dirty="0">
                        <a:latin typeface="Adobe Calson Pro Blod"/>
                      </a:endParaRPr>
                    </a:p>
                  </a:txBody>
                  <a:tcPr/>
                </a:tc>
                <a:tc>
                  <a:txBody>
                    <a:bodyPr/>
                    <a:lstStyle/>
                    <a:p>
                      <a:pPr algn="just"/>
                      <a:r>
                        <a:rPr lang="en-US" sz="2000" dirty="0" smtClean="0">
                          <a:latin typeface="Adobe Calson Pro Blod"/>
                        </a:rPr>
                        <a:t>None</a:t>
                      </a:r>
                    </a:p>
                    <a:p>
                      <a:pPr algn="just"/>
                      <a:endParaRPr lang="en-GB" sz="2000" dirty="0">
                        <a:latin typeface="Adobe Calson Pro Blod"/>
                      </a:endParaRPr>
                    </a:p>
                  </a:txBody>
                  <a:tcPr/>
                </a:tc>
              </a:tr>
              <a:tr h="2234035">
                <a:tc>
                  <a:txBody>
                    <a:bodyPr/>
                    <a:lstStyle/>
                    <a:p>
                      <a:r>
                        <a:rPr lang="en-GB" sz="2000" b="1" i="0" u="none" strike="noStrike" kern="1200" baseline="0" dirty="0" smtClean="0">
                          <a:solidFill>
                            <a:srgbClr val="C00000"/>
                          </a:solidFill>
                          <a:latin typeface="Cambria" panose="02040503050406030204" pitchFamily="18" charset="0"/>
                          <a:ea typeface="+mn-ea"/>
                          <a:cs typeface="+mn-cs"/>
                        </a:rPr>
                        <a:t>Languages</a:t>
                      </a:r>
                      <a:endParaRPr lang="en-GB" sz="2000" b="1" dirty="0">
                        <a:solidFill>
                          <a:srgbClr val="C00000"/>
                        </a:solidFill>
                        <a:latin typeface="Cambria" panose="02040503050406030204" pitchFamily="18" charset="0"/>
                      </a:endParaRPr>
                    </a:p>
                  </a:txBody>
                  <a:tcPr/>
                </a:tc>
                <a:tc>
                  <a:txBody>
                    <a:bodyPr/>
                    <a:lstStyle/>
                    <a:p>
                      <a:r>
                        <a:rPr lang="en-US" sz="2000" b="0" i="0" u="none" strike="noStrike" kern="1200" baseline="0" dirty="0" smtClean="0">
                          <a:solidFill>
                            <a:schemeClr val="dk1"/>
                          </a:solidFill>
                          <a:latin typeface="Adobe Calson Pro Blod"/>
                          <a:ea typeface="+mn-ea"/>
                          <a:cs typeface="+mn-cs"/>
                        </a:rPr>
                        <a:t>What is your native language? How did you learn to </a:t>
                      </a:r>
                      <a:r>
                        <a:rPr lang="en-GB" sz="2000" b="0" i="0" u="none" strike="noStrike" kern="1200" baseline="0" dirty="0" smtClean="0">
                          <a:solidFill>
                            <a:schemeClr val="dk1"/>
                          </a:solidFill>
                          <a:latin typeface="Adobe Calson Pro Blod"/>
                          <a:ea typeface="+mn-ea"/>
                          <a:cs typeface="+mn-cs"/>
                        </a:rPr>
                        <a:t>speak? </a:t>
                      </a:r>
                      <a:endParaRPr lang="en-GB" sz="2000" dirty="0">
                        <a:latin typeface="Adobe Calson Pro Blod"/>
                      </a:endParaRPr>
                    </a:p>
                  </a:txBody>
                  <a:tcPr/>
                </a:tc>
                <a:tc>
                  <a:txBody>
                    <a:bodyPr/>
                    <a:lstStyle/>
                    <a:p>
                      <a:r>
                        <a:rPr lang="en-US" sz="2000" b="0" i="0" u="none" strike="noStrike" kern="1200" baseline="0" dirty="0" smtClean="0">
                          <a:solidFill>
                            <a:schemeClr val="dk1"/>
                          </a:solidFill>
                          <a:latin typeface="Adobe Calson Pro Blod"/>
                          <a:ea typeface="+mn-ea"/>
                          <a:cs typeface="+mn-cs"/>
                        </a:rPr>
                        <a:t>What is the degree of fluency </a:t>
                      </a:r>
                      <a:r>
                        <a:rPr lang="en-GB" sz="2000" b="0" i="0" u="none" strike="noStrike" kern="1200" baseline="0" dirty="0" smtClean="0">
                          <a:solidFill>
                            <a:schemeClr val="dk1"/>
                          </a:solidFill>
                          <a:latin typeface="Adobe Calson Pro Blod"/>
                          <a:ea typeface="+mn-ea"/>
                          <a:cs typeface="+mn-cs"/>
                        </a:rPr>
                        <a:t>with which you speak/write any language, including English? (Ask only if job-related.)</a:t>
                      </a:r>
                      <a:endParaRPr lang="en-GB" sz="2000" dirty="0">
                        <a:latin typeface="Adobe Calson Pro Blod"/>
                      </a:endParaRPr>
                    </a:p>
                  </a:txBody>
                  <a:tcPr/>
                </a:tc>
              </a:tr>
            </a:tbl>
          </a:graphicData>
        </a:graphic>
      </p:graphicFrame>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 Components 4</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27524268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205621"/>
            <a:ext cx="2962656" cy="5093702"/>
          </a:xfrm>
          <a:prstGeom prst="rect">
            <a:avLst/>
          </a:prstGeom>
        </p:spPr>
        <p:txBody>
          <a:bodyPr wrap="square">
            <a:spAutoFit/>
          </a:bodyPr>
          <a:lstStyle/>
          <a:p>
            <a:r>
              <a:rPr lang="en-GB" sz="2500" b="1" dirty="0">
                <a:solidFill>
                  <a:srgbClr val="C00000"/>
                </a:solidFill>
                <a:latin typeface="Cambria" panose="02040503050406030204" pitchFamily="18" charset="0"/>
              </a:rPr>
              <a:t>Job-Specific </a:t>
            </a:r>
            <a:r>
              <a:rPr lang="en-GB" sz="2500" b="1" dirty="0" smtClean="0">
                <a:solidFill>
                  <a:srgbClr val="C00000"/>
                </a:solidFill>
                <a:latin typeface="Cambria" panose="02040503050406030204" pitchFamily="18" charset="0"/>
              </a:rPr>
              <a:t>Competencies</a:t>
            </a:r>
          </a:p>
          <a:p>
            <a:r>
              <a:rPr lang="en-US" sz="2500" dirty="0">
                <a:latin typeface="Adobe Calson Pro Bold"/>
              </a:rPr>
              <a:t>Several sources will determine </a:t>
            </a:r>
            <a:r>
              <a:rPr lang="en-US" sz="2500" dirty="0" smtClean="0">
                <a:latin typeface="Adobe Calson Pro Bold"/>
              </a:rPr>
              <a:t>which competencies </a:t>
            </a:r>
            <a:r>
              <a:rPr lang="en-US" sz="2500" dirty="0">
                <a:latin typeface="Adobe Calson Pro Bold"/>
              </a:rPr>
              <a:t>are relevant for each </a:t>
            </a:r>
            <a:r>
              <a:rPr lang="en-US" sz="2500" dirty="0" smtClean="0">
                <a:latin typeface="Adobe Calson Pro Bold"/>
              </a:rPr>
              <a:t>opening. Information </a:t>
            </a:r>
            <a:r>
              <a:rPr lang="en-US" sz="2500" dirty="0">
                <a:latin typeface="Adobe Calson Pro Bold"/>
              </a:rPr>
              <a:t>about the job is </a:t>
            </a:r>
            <a:r>
              <a:rPr lang="en-US" sz="2500" dirty="0" smtClean="0">
                <a:latin typeface="Adobe Calson Pro Bold"/>
              </a:rPr>
              <a:t>generated primarily </a:t>
            </a:r>
            <a:r>
              <a:rPr lang="en-US" sz="2500" dirty="0">
                <a:latin typeface="Adobe Calson Pro Bold"/>
              </a:rPr>
              <a:t>by the job </a:t>
            </a:r>
            <a:r>
              <a:rPr lang="en-US" sz="2500" dirty="0" smtClean="0">
                <a:latin typeface="Adobe Calson Pro Bold"/>
              </a:rPr>
              <a:t>description</a:t>
            </a: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Competency-based Questions 3</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4928930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651230"/>
            <a:ext cx="2962656" cy="4493538"/>
          </a:xfrm>
          <a:prstGeom prst="rect">
            <a:avLst/>
          </a:prstGeom>
        </p:spPr>
        <p:txBody>
          <a:bodyPr wrap="square">
            <a:spAutoFit/>
          </a:bodyPr>
          <a:lstStyle/>
          <a:p>
            <a:r>
              <a:rPr lang="en-US" sz="2600" dirty="0">
                <a:latin typeface="Adobe Calson Pro Bold"/>
              </a:rPr>
              <a:t>Proponents of the competency-based approach to employment interviewing plainly</a:t>
            </a:r>
          </a:p>
          <a:p>
            <a:r>
              <a:rPr lang="en-US" sz="2600" dirty="0">
                <a:latin typeface="Adobe Calson Pro Bold"/>
              </a:rPr>
              <a:t>point out that past behavior is an indicator only: No one can predict with absolute</a:t>
            </a:r>
          </a:p>
          <a:p>
            <a:r>
              <a:rPr lang="en-GB" sz="2600" dirty="0">
                <a:latin typeface="Adobe Calson Pro Bold"/>
              </a:rPr>
              <a:t>certainty</a:t>
            </a: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Competency-based Questions 4</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28737737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961145"/>
            <a:ext cx="9144000" cy="589685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3" name="Table 2"/>
          <p:cNvGraphicFramePr>
            <a:graphicFrameLocks noGrp="1"/>
          </p:cNvGraphicFramePr>
          <p:nvPr>
            <p:extLst>
              <p:ext uri="{D42A27DB-BD31-4B8C-83A1-F6EECF244321}">
                <p14:modId xmlns:p14="http://schemas.microsoft.com/office/powerpoint/2010/main" val="1247409993"/>
              </p:ext>
            </p:extLst>
          </p:nvPr>
        </p:nvGraphicFramePr>
        <p:xfrm>
          <a:off x="839338" y="994855"/>
          <a:ext cx="7324343" cy="5096837"/>
        </p:xfrm>
        <a:graphic>
          <a:graphicData uri="http://schemas.openxmlformats.org/drawingml/2006/table">
            <a:tbl>
              <a:tblPr firstRow="1" bandRow="1">
                <a:tableStyleId>{F5AB1C69-6EDB-4FF4-983F-18BD219EF322}</a:tableStyleId>
              </a:tblPr>
              <a:tblGrid>
                <a:gridCol w="1975104"/>
                <a:gridCol w="2633472"/>
                <a:gridCol w="2715767"/>
              </a:tblGrid>
              <a:tr h="757789">
                <a:tc>
                  <a:txBody>
                    <a:bodyPr/>
                    <a:lstStyle/>
                    <a:p>
                      <a:r>
                        <a:rPr lang="en-US" sz="2400" b="1" dirty="0" smtClean="0">
                          <a:solidFill>
                            <a:srgbClr val="C00000"/>
                          </a:solidFill>
                          <a:latin typeface="Cambria" panose="02040503050406030204" pitchFamily="18" charset="0"/>
                        </a:rPr>
                        <a:t>Subject  </a:t>
                      </a:r>
                      <a:endParaRPr lang="en-GB" sz="2400" b="1" dirty="0">
                        <a:solidFill>
                          <a:srgbClr val="C00000"/>
                        </a:solidFill>
                        <a:latin typeface="Cambria" panose="02040503050406030204" pitchFamily="18" charset="0"/>
                      </a:endParaRPr>
                    </a:p>
                  </a:txBody>
                  <a:tcPr/>
                </a:tc>
                <a:tc>
                  <a:txBody>
                    <a:bodyPr/>
                    <a:lstStyle/>
                    <a:p>
                      <a:r>
                        <a:rPr lang="en-US" sz="2400" dirty="0" smtClean="0">
                          <a:solidFill>
                            <a:srgbClr val="C00000"/>
                          </a:solidFill>
                          <a:latin typeface="Cambria" panose="02040503050406030204" pitchFamily="18" charset="0"/>
                        </a:rPr>
                        <a:t>Question not Recommended</a:t>
                      </a:r>
                    </a:p>
                  </a:txBody>
                  <a:tcPr/>
                </a:tc>
                <a:tc>
                  <a:txBody>
                    <a:bodyPr/>
                    <a:lstStyle/>
                    <a:p>
                      <a:r>
                        <a:rPr lang="en-US" sz="2400" dirty="0" smtClean="0">
                          <a:solidFill>
                            <a:srgbClr val="C00000"/>
                          </a:solidFill>
                          <a:latin typeface="Cambria" panose="02040503050406030204" pitchFamily="18" charset="0"/>
                        </a:rPr>
                        <a:t>Recommended Questions</a:t>
                      </a:r>
                      <a:endParaRPr lang="en-GB" sz="2400" dirty="0">
                        <a:solidFill>
                          <a:srgbClr val="C00000"/>
                        </a:solidFill>
                        <a:latin typeface="Cambria" panose="02040503050406030204" pitchFamily="18" charset="0"/>
                      </a:endParaRPr>
                    </a:p>
                  </a:txBody>
                  <a:tcPr/>
                </a:tc>
              </a:tr>
              <a:tr h="2048837">
                <a:tc>
                  <a:txBody>
                    <a:bodyPr/>
                    <a:lstStyle/>
                    <a:p>
                      <a:r>
                        <a:rPr lang="en-GB" sz="2000" b="1" i="0" u="none" strike="noStrike" kern="1200" baseline="0" dirty="0" smtClean="0">
                          <a:solidFill>
                            <a:srgbClr val="C00000"/>
                          </a:solidFill>
                          <a:latin typeface="Cambria" panose="02040503050406030204" pitchFamily="18" charset="0"/>
                          <a:ea typeface="+mn-ea"/>
                          <a:cs typeface="+mn-cs"/>
                        </a:rPr>
                        <a:t>Military Experience</a:t>
                      </a:r>
                      <a:endParaRPr lang="en-GB" sz="2000" b="1" dirty="0">
                        <a:solidFill>
                          <a:srgbClr val="C00000"/>
                        </a:solidFill>
                        <a:latin typeface="Cambria" panose="02040503050406030204" pitchFamily="18" charset="0"/>
                      </a:endParaRPr>
                    </a:p>
                  </a:txBody>
                  <a:tcPr/>
                </a:tc>
                <a:tc>
                  <a:txBody>
                    <a:bodyPr/>
                    <a:lstStyle/>
                    <a:p>
                      <a:r>
                        <a:rPr lang="en-US" sz="2000" b="0" i="0" u="none" strike="noStrike" kern="1200" baseline="0" dirty="0" smtClean="0">
                          <a:solidFill>
                            <a:schemeClr val="dk1"/>
                          </a:solidFill>
                          <a:latin typeface="Adobe Calson Pro Blod"/>
                          <a:ea typeface="+mn-ea"/>
                          <a:cs typeface="+mn-cs"/>
                        </a:rPr>
                        <a:t>Have you ever served in the </a:t>
                      </a:r>
                      <a:r>
                        <a:rPr lang="en-GB" sz="2000" b="0" i="0" u="none" strike="noStrike" kern="1200" baseline="0" dirty="0" smtClean="0">
                          <a:solidFill>
                            <a:schemeClr val="dk1"/>
                          </a:solidFill>
                          <a:latin typeface="Adobe Calson Pro Blod"/>
                          <a:ea typeface="+mn-ea"/>
                          <a:cs typeface="+mn-cs"/>
                        </a:rPr>
                        <a:t>armed forces of any country? </a:t>
                      </a:r>
                      <a:r>
                        <a:rPr lang="en-US" sz="2000" b="0" i="0" u="none" strike="noStrike" kern="1200" baseline="0" dirty="0" smtClean="0">
                          <a:solidFill>
                            <a:schemeClr val="dk1"/>
                          </a:solidFill>
                          <a:latin typeface="Adobe Calson Pro Blod"/>
                          <a:ea typeface="+mn-ea"/>
                          <a:cs typeface="+mn-cs"/>
                        </a:rPr>
                        <a:t>What kind of discharge did </a:t>
                      </a:r>
                      <a:r>
                        <a:rPr lang="en-GB" sz="2000" b="0" i="0" u="none" strike="noStrike" kern="1200" baseline="0" dirty="0" smtClean="0">
                          <a:solidFill>
                            <a:schemeClr val="dk1"/>
                          </a:solidFill>
                          <a:latin typeface="Adobe Calson Pro Blod"/>
                          <a:ea typeface="+mn-ea"/>
                          <a:cs typeface="+mn-cs"/>
                        </a:rPr>
                        <a:t>you receive?</a:t>
                      </a:r>
                      <a:endParaRPr lang="en-GB" sz="2000" dirty="0">
                        <a:latin typeface="Adobe Calson Pro Blod"/>
                      </a:endParaRPr>
                    </a:p>
                  </a:txBody>
                  <a:tcPr/>
                </a:tc>
                <a:tc>
                  <a:txBody>
                    <a:bodyPr/>
                    <a:lstStyle/>
                    <a:p>
                      <a:pPr algn="just"/>
                      <a:r>
                        <a:rPr lang="en-US" sz="2000" b="0" i="0" u="none" strike="noStrike" kern="1200" baseline="0" dirty="0" smtClean="0">
                          <a:solidFill>
                            <a:schemeClr val="dk1"/>
                          </a:solidFill>
                          <a:latin typeface="Adobe Calson Pro Blod"/>
                          <a:ea typeface="+mn-ea"/>
                          <a:cs typeface="+mn-cs"/>
                        </a:rPr>
                        <a:t>What is your military experience in the Armed </a:t>
                      </a:r>
                      <a:r>
                        <a:rPr lang="en-US" sz="2000" b="0" i="0" u="none" strike="noStrike" kern="1200" baseline="0" dirty="0" smtClean="0">
                          <a:solidFill>
                            <a:schemeClr val="dk1"/>
                          </a:solidFill>
                          <a:latin typeface="Adobe Calson Pro Blod"/>
                          <a:ea typeface="+mn-ea"/>
                          <a:cs typeface="+mn-cs"/>
                        </a:rPr>
                        <a:t>Forces</a:t>
                      </a:r>
                      <a:r>
                        <a:rPr lang="en-GB" sz="2000" b="0" i="0" u="none" strike="noStrike" kern="1200" baseline="0" dirty="0" smtClean="0">
                          <a:solidFill>
                            <a:schemeClr val="dk1"/>
                          </a:solidFill>
                          <a:latin typeface="Adobe Calson Pro Blod"/>
                          <a:ea typeface="+mn-ea"/>
                          <a:cs typeface="+mn-cs"/>
                        </a:rPr>
                        <a:t>?</a:t>
                      </a:r>
                      <a:endParaRPr lang="en-GB" sz="2000" dirty="0">
                        <a:latin typeface="Adobe Calson Pro Blod"/>
                      </a:endParaRPr>
                    </a:p>
                  </a:txBody>
                  <a:tcPr/>
                </a:tc>
              </a:tr>
              <a:tr h="2048837">
                <a:tc>
                  <a:txBody>
                    <a:bodyPr/>
                    <a:lstStyle/>
                    <a:p>
                      <a:r>
                        <a:rPr lang="en-GB" sz="2000" b="1" i="0" u="none" strike="noStrike" kern="1200" baseline="0" dirty="0" smtClean="0">
                          <a:solidFill>
                            <a:srgbClr val="C00000"/>
                          </a:solidFill>
                          <a:latin typeface="Cambria" panose="02040503050406030204" pitchFamily="18" charset="0"/>
                          <a:ea typeface="+mn-ea"/>
                          <a:cs typeface="+mn-cs"/>
                        </a:rPr>
                        <a:t>Organizations</a:t>
                      </a:r>
                      <a:endParaRPr lang="en-GB" sz="2000" b="1" dirty="0">
                        <a:solidFill>
                          <a:srgbClr val="C00000"/>
                        </a:solidFill>
                        <a:latin typeface="Cambria" panose="02040503050406030204" pitchFamily="18" charset="0"/>
                      </a:endParaRPr>
                    </a:p>
                  </a:txBody>
                  <a:tcPr/>
                </a:tc>
                <a:tc>
                  <a:txBody>
                    <a:bodyPr/>
                    <a:lstStyle/>
                    <a:p>
                      <a:r>
                        <a:rPr lang="en-GB" sz="2000" b="0" i="0" u="none" strike="noStrike" kern="1200" baseline="0" dirty="0" smtClean="0">
                          <a:solidFill>
                            <a:schemeClr val="dk1"/>
                          </a:solidFill>
                          <a:latin typeface="Adobe Calson Pro Blod"/>
                          <a:ea typeface="+mn-ea"/>
                          <a:cs typeface="+mn-cs"/>
                        </a:rPr>
                        <a:t>What clubs, organizations, or associations do you belong to? </a:t>
                      </a:r>
                      <a:endParaRPr lang="en-GB" sz="2000" dirty="0">
                        <a:latin typeface="Adobe Calson Pro Blod"/>
                      </a:endParaRPr>
                    </a:p>
                  </a:txBody>
                  <a:tcPr/>
                </a:tc>
                <a:tc>
                  <a:txBody>
                    <a:bodyPr/>
                    <a:lstStyle/>
                    <a:p>
                      <a:r>
                        <a:rPr lang="en-GB" sz="2000" b="0" i="0" u="none" strike="noStrike" kern="1200" baseline="0" dirty="0" smtClean="0">
                          <a:solidFill>
                            <a:schemeClr val="dk1"/>
                          </a:solidFill>
                          <a:latin typeface="Adobe Calson Pro Blod"/>
                          <a:ea typeface="+mn-ea"/>
                          <a:cs typeface="+mn-cs"/>
                        </a:rPr>
                        <a:t>What clubs, organizations, or associations, relative to the </a:t>
                      </a:r>
                      <a:r>
                        <a:rPr lang="en-US" sz="2000" b="0" i="0" u="none" strike="noStrike" kern="1200" baseline="0" dirty="0" smtClean="0">
                          <a:solidFill>
                            <a:schemeClr val="dk1"/>
                          </a:solidFill>
                          <a:latin typeface="Adobe Calson Pro Blod"/>
                          <a:ea typeface="+mn-ea"/>
                          <a:cs typeface="+mn-cs"/>
                        </a:rPr>
                        <a:t>position for which you are</a:t>
                      </a:r>
                    </a:p>
                    <a:p>
                      <a:r>
                        <a:rPr lang="en-US" sz="2000" b="0" i="0" u="none" strike="noStrike" kern="1200" baseline="0" dirty="0" smtClean="0">
                          <a:solidFill>
                            <a:schemeClr val="dk1"/>
                          </a:solidFill>
                          <a:latin typeface="Adobe Calson Pro Blod"/>
                          <a:ea typeface="+mn-ea"/>
                          <a:cs typeface="+mn-cs"/>
                        </a:rPr>
                        <a:t>applying, do you belong to?</a:t>
                      </a:r>
                      <a:endParaRPr lang="en-GB" sz="2000" dirty="0">
                        <a:latin typeface="Adobe Calson Pro Blod"/>
                      </a:endParaRPr>
                    </a:p>
                  </a:txBody>
                  <a:tcPr/>
                </a:tc>
              </a:tr>
            </a:tbl>
          </a:graphicData>
        </a:graphic>
      </p:graphicFrame>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 Components 4</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14022561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961145"/>
            <a:ext cx="9144000" cy="589685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3" name="Table 2"/>
          <p:cNvGraphicFramePr>
            <a:graphicFrameLocks noGrp="1"/>
          </p:cNvGraphicFramePr>
          <p:nvPr>
            <p:extLst>
              <p:ext uri="{D42A27DB-BD31-4B8C-83A1-F6EECF244321}">
                <p14:modId xmlns:p14="http://schemas.microsoft.com/office/powerpoint/2010/main" val="3521125417"/>
              </p:ext>
            </p:extLst>
          </p:nvPr>
        </p:nvGraphicFramePr>
        <p:xfrm>
          <a:off x="950976" y="1038664"/>
          <a:ext cx="7242048" cy="4776920"/>
        </p:xfrm>
        <a:graphic>
          <a:graphicData uri="http://schemas.openxmlformats.org/drawingml/2006/table">
            <a:tbl>
              <a:tblPr firstRow="1" bandRow="1">
                <a:tableStyleId>{F5AB1C69-6EDB-4FF4-983F-18BD219EF322}</a:tableStyleId>
              </a:tblPr>
              <a:tblGrid>
                <a:gridCol w="1740877"/>
                <a:gridCol w="2576498"/>
                <a:gridCol w="2924673"/>
              </a:tblGrid>
              <a:tr h="901936">
                <a:tc>
                  <a:txBody>
                    <a:bodyPr/>
                    <a:lstStyle/>
                    <a:p>
                      <a:r>
                        <a:rPr lang="en-US" sz="2400" b="1" dirty="0" smtClean="0">
                          <a:solidFill>
                            <a:srgbClr val="C00000"/>
                          </a:solidFill>
                          <a:latin typeface="Cambria" panose="02040503050406030204" pitchFamily="18" charset="0"/>
                        </a:rPr>
                        <a:t>Subject   </a:t>
                      </a:r>
                      <a:endParaRPr lang="en-GB" sz="2400" b="1" dirty="0">
                        <a:solidFill>
                          <a:srgbClr val="C00000"/>
                        </a:solidFill>
                        <a:latin typeface="Cambria" panose="02040503050406030204" pitchFamily="18" charset="0"/>
                      </a:endParaRPr>
                    </a:p>
                  </a:txBody>
                  <a:tcPr/>
                </a:tc>
                <a:tc>
                  <a:txBody>
                    <a:bodyPr/>
                    <a:lstStyle/>
                    <a:p>
                      <a:r>
                        <a:rPr lang="en-US" sz="2400" dirty="0" smtClean="0">
                          <a:solidFill>
                            <a:srgbClr val="C00000"/>
                          </a:solidFill>
                          <a:latin typeface="Cambria" panose="02040503050406030204" pitchFamily="18" charset="0"/>
                        </a:rPr>
                        <a:t>Question not Recommended</a:t>
                      </a:r>
                    </a:p>
                  </a:txBody>
                  <a:tcPr/>
                </a:tc>
                <a:tc>
                  <a:txBody>
                    <a:bodyPr/>
                    <a:lstStyle/>
                    <a:p>
                      <a:r>
                        <a:rPr lang="en-US" sz="2400" dirty="0" smtClean="0">
                          <a:solidFill>
                            <a:srgbClr val="C00000"/>
                          </a:solidFill>
                          <a:latin typeface="Cambria" panose="02040503050406030204" pitchFamily="18" charset="0"/>
                        </a:rPr>
                        <a:t>Recommended Questions</a:t>
                      </a:r>
                      <a:endParaRPr lang="en-GB" sz="2400" dirty="0">
                        <a:solidFill>
                          <a:srgbClr val="C00000"/>
                        </a:solidFill>
                        <a:latin typeface="Cambria" panose="02040503050406030204" pitchFamily="18" charset="0"/>
                      </a:endParaRPr>
                    </a:p>
                  </a:txBody>
                  <a:tcPr/>
                </a:tc>
              </a:tr>
              <a:tr h="2772618">
                <a:tc>
                  <a:txBody>
                    <a:bodyPr/>
                    <a:lstStyle/>
                    <a:p>
                      <a:r>
                        <a:rPr lang="en-GB" sz="2000" b="1" i="0" u="none" strike="noStrike" kern="1200" baseline="0" dirty="0" smtClean="0">
                          <a:solidFill>
                            <a:srgbClr val="C00000"/>
                          </a:solidFill>
                          <a:latin typeface="Cambria" panose="02040503050406030204" pitchFamily="18" charset="0"/>
                          <a:ea typeface="+mn-ea"/>
                          <a:cs typeface="+mn-cs"/>
                        </a:rPr>
                        <a:t>References</a:t>
                      </a:r>
                      <a:endParaRPr lang="en-GB" sz="2000" b="1" dirty="0">
                        <a:solidFill>
                          <a:srgbClr val="C00000"/>
                        </a:solidFill>
                        <a:latin typeface="Cambria" panose="02040503050406030204" pitchFamily="18" charset="0"/>
                      </a:endParaRPr>
                    </a:p>
                  </a:txBody>
                  <a:tcPr/>
                </a:tc>
                <a:tc>
                  <a:txBody>
                    <a:bodyPr/>
                    <a:lstStyle/>
                    <a:p>
                      <a:r>
                        <a:rPr lang="en-US" sz="2000" b="0" i="0" u="none" strike="noStrike" kern="1200" baseline="0" dirty="0" smtClean="0">
                          <a:solidFill>
                            <a:schemeClr val="dk1"/>
                          </a:solidFill>
                          <a:latin typeface="Adobe Calson Pro Blod"/>
                          <a:ea typeface="+mn-ea"/>
                          <a:cs typeface="+mn-cs"/>
                        </a:rPr>
                        <a:t>A requirement that a refer</a:t>
                      </a:r>
                      <a:r>
                        <a:rPr lang="en-GB" sz="2000" b="0" i="0" u="none" strike="noStrike" kern="1200" baseline="0" dirty="0" err="1" smtClean="0">
                          <a:solidFill>
                            <a:schemeClr val="dk1"/>
                          </a:solidFill>
                          <a:latin typeface="Adobe Calson Pro Blod"/>
                          <a:ea typeface="+mn-ea"/>
                          <a:cs typeface="+mn-cs"/>
                        </a:rPr>
                        <a:t>ence</a:t>
                      </a:r>
                      <a:r>
                        <a:rPr lang="en-GB" sz="2000" b="0" i="0" u="none" strike="noStrike" kern="1200" baseline="0" dirty="0" smtClean="0">
                          <a:solidFill>
                            <a:schemeClr val="dk1"/>
                          </a:solidFill>
                          <a:latin typeface="Adobe Calson Pro Blod"/>
                          <a:ea typeface="+mn-ea"/>
                          <a:cs typeface="+mn-cs"/>
                        </a:rPr>
                        <a:t> </a:t>
                      </a:r>
                      <a:r>
                        <a:rPr lang="en-US" sz="2000" b="0" i="0" u="none" strike="noStrike" kern="1200" baseline="0" dirty="0" smtClean="0">
                          <a:solidFill>
                            <a:schemeClr val="dk1"/>
                          </a:solidFill>
                          <a:latin typeface="Adobe Calson Pro Blod"/>
                          <a:ea typeface="+mn-ea"/>
                          <a:cs typeface="+mn-cs"/>
                        </a:rPr>
                        <a:t>be supplied by a particular kind of person, such as a </a:t>
                      </a:r>
                      <a:r>
                        <a:rPr lang="en-GB" sz="2000" b="0" i="0" u="none" strike="noStrike" kern="1200" baseline="0" dirty="0" smtClean="0">
                          <a:solidFill>
                            <a:schemeClr val="dk1"/>
                          </a:solidFill>
                          <a:latin typeface="Adobe Calson Pro Blod"/>
                          <a:ea typeface="+mn-ea"/>
                          <a:cs typeface="+mn-cs"/>
                        </a:rPr>
                        <a:t>religious leader.</a:t>
                      </a:r>
                      <a:endParaRPr lang="en-GB" sz="2000" dirty="0">
                        <a:latin typeface="Adobe Calson Pro Blod"/>
                      </a:endParaRPr>
                    </a:p>
                  </a:txBody>
                  <a:tcPr/>
                </a:tc>
                <a:tc>
                  <a:txBody>
                    <a:bodyPr/>
                    <a:lstStyle/>
                    <a:p>
                      <a:r>
                        <a:rPr lang="en-GB" sz="2000" b="0" i="0" u="none" strike="noStrike" kern="1200" baseline="0" dirty="0" smtClean="0">
                          <a:solidFill>
                            <a:schemeClr val="dk1"/>
                          </a:solidFill>
                          <a:latin typeface="Adobe Calson Pro Blod"/>
                          <a:ea typeface="+mn-ea"/>
                          <a:cs typeface="+mn-cs"/>
                        </a:rPr>
                        <a:t>Please provide the names, titles, addresses, and phone numbers of business refer</a:t>
                      </a:r>
                      <a:r>
                        <a:rPr lang="en-US" sz="2000" b="0" i="0" u="none" strike="noStrike" kern="1200" baseline="0" dirty="0" smtClean="0">
                          <a:solidFill>
                            <a:schemeClr val="dk1"/>
                          </a:solidFill>
                          <a:latin typeface="Adobe Calson Pro Blod"/>
                          <a:ea typeface="+mn-ea"/>
                          <a:cs typeface="+mn-cs"/>
                        </a:rPr>
                        <a:t>ences who are not related to you, other than your present </a:t>
                      </a:r>
                      <a:r>
                        <a:rPr lang="en-GB" sz="2000" b="0" i="0" u="none" strike="noStrike" kern="1200" baseline="0" dirty="0" smtClean="0">
                          <a:solidFill>
                            <a:schemeClr val="dk1"/>
                          </a:solidFill>
                          <a:latin typeface="Adobe Calson Pro Blod"/>
                          <a:ea typeface="+mn-ea"/>
                          <a:cs typeface="+mn-cs"/>
                        </a:rPr>
                        <a:t>or former employers.</a:t>
                      </a:r>
                      <a:endParaRPr lang="en-GB" sz="2000" dirty="0">
                        <a:latin typeface="Adobe Calson Pro Blod"/>
                      </a:endParaRPr>
                    </a:p>
                  </a:txBody>
                  <a:tcPr/>
                </a:tc>
              </a:tr>
              <a:tr h="1102366">
                <a:tc>
                  <a:txBody>
                    <a:bodyPr/>
                    <a:lstStyle/>
                    <a:p>
                      <a:r>
                        <a:rPr lang="en-GB" sz="2000" b="1" i="0" u="none" strike="noStrike" kern="1200" baseline="0" dirty="0" smtClean="0">
                          <a:solidFill>
                            <a:srgbClr val="C00000"/>
                          </a:solidFill>
                          <a:latin typeface="Cambria" panose="02040503050406030204" pitchFamily="18" charset="0"/>
                          <a:ea typeface="+mn-ea"/>
                          <a:cs typeface="+mn-cs"/>
                        </a:rPr>
                        <a:t>Finances</a:t>
                      </a:r>
                      <a:endParaRPr lang="en-GB" sz="2000" b="1" dirty="0">
                        <a:solidFill>
                          <a:srgbClr val="C00000"/>
                        </a:solidFill>
                        <a:latin typeface="Cambria" panose="02040503050406030204" pitchFamily="18" charset="0"/>
                      </a:endParaRPr>
                    </a:p>
                  </a:txBody>
                  <a:tcPr/>
                </a:tc>
                <a:tc>
                  <a:txBody>
                    <a:bodyPr/>
                    <a:lstStyle/>
                    <a:p>
                      <a:r>
                        <a:rPr lang="en-US" sz="2000" b="0" i="0" u="none" strike="noStrike" kern="1200" baseline="0" dirty="0" smtClean="0">
                          <a:solidFill>
                            <a:schemeClr val="dk1"/>
                          </a:solidFill>
                          <a:latin typeface="Adobe Calson Pro Blod"/>
                          <a:ea typeface="+mn-ea"/>
                          <a:cs typeface="+mn-cs"/>
                        </a:rPr>
                        <a:t>Do you have any overdue </a:t>
                      </a:r>
                      <a:r>
                        <a:rPr lang="en-GB" sz="2000" b="0" i="0" u="none" strike="noStrike" kern="1200" baseline="0" dirty="0" smtClean="0">
                          <a:solidFill>
                            <a:schemeClr val="dk1"/>
                          </a:solidFill>
                          <a:latin typeface="Adobe Calson Pro Blod"/>
                          <a:ea typeface="+mn-ea"/>
                          <a:cs typeface="+mn-cs"/>
                        </a:rPr>
                        <a:t>bills?</a:t>
                      </a:r>
                      <a:endParaRPr lang="en-GB" sz="2000" dirty="0">
                        <a:latin typeface="Adobe Calson Pro Blod"/>
                      </a:endParaRPr>
                    </a:p>
                  </a:txBody>
                  <a:tcPr/>
                </a:tc>
                <a:tc>
                  <a:txBody>
                    <a:bodyPr/>
                    <a:lstStyle/>
                    <a:p>
                      <a:r>
                        <a:rPr lang="en-US" sz="2000" b="0" i="0" u="none" strike="noStrike" kern="1200" baseline="0" dirty="0" smtClean="0">
                          <a:solidFill>
                            <a:schemeClr val="dk1"/>
                          </a:solidFill>
                          <a:latin typeface="Adobe Calson Pro Blod"/>
                          <a:ea typeface="+mn-ea"/>
                          <a:cs typeface="+mn-cs"/>
                        </a:rPr>
                        <a:t>None</a:t>
                      </a:r>
                      <a:endParaRPr lang="en-GB" sz="2000" dirty="0">
                        <a:latin typeface="Adobe Calson Pro Blod"/>
                      </a:endParaRPr>
                    </a:p>
                  </a:txBody>
                  <a:tcPr/>
                </a:tc>
              </a:tr>
            </a:tbl>
          </a:graphicData>
        </a:graphic>
      </p:graphicFrame>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 Components 4</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14895478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961145"/>
            <a:ext cx="9144000" cy="589685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3" name="Table 2"/>
          <p:cNvGraphicFramePr>
            <a:graphicFrameLocks noGrp="1"/>
          </p:cNvGraphicFramePr>
          <p:nvPr>
            <p:extLst>
              <p:ext uri="{D42A27DB-BD31-4B8C-83A1-F6EECF244321}">
                <p14:modId xmlns:p14="http://schemas.microsoft.com/office/powerpoint/2010/main" val="988085132"/>
              </p:ext>
            </p:extLst>
          </p:nvPr>
        </p:nvGraphicFramePr>
        <p:xfrm>
          <a:off x="868680" y="1008093"/>
          <a:ext cx="7324345" cy="5136674"/>
        </p:xfrm>
        <a:graphic>
          <a:graphicData uri="http://schemas.openxmlformats.org/drawingml/2006/table">
            <a:tbl>
              <a:tblPr firstRow="1" bandRow="1">
                <a:tableStyleId>{F5AB1C69-6EDB-4FF4-983F-18BD219EF322}</a:tableStyleId>
              </a:tblPr>
              <a:tblGrid>
                <a:gridCol w="1760660"/>
                <a:gridCol w="2605776"/>
                <a:gridCol w="2957909"/>
              </a:tblGrid>
              <a:tr h="850860">
                <a:tc>
                  <a:txBody>
                    <a:bodyPr/>
                    <a:lstStyle/>
                    <a:p>
                      <a:r>
                        <a:rPr lang="en-US" sz="2400" b="1" dirty="0" smtClean="0">
                          <a:solidFill>
                            <a:srgbClr val="C00000"/>
                          </a:solidFill>
                          <a:latin typeface="Cambria" panose="02040503050406030204" pitchFamily="18" charset="0"/>
                        </a:rPr>
                        <a:t>Subject   </a:t>
                      </a:r>
                      <a:endParaRPr lang="en-GB" sz="2400" b="1" dirty="0">
                        <a:solidFill>
                          <a:srgbClr val="C00000"/>
                        </a:solidFill>
                        <a:latin typeface="Cambria" panose="02040503050406030204" pitchFamily="18" charset="0"/>
                      </a:endParaRPr>
                    </a:p>
                  </a:txBody>
                  <a:tcPr/>
                </a:tc>
                <a:tc>
                  <a:txBody>
                    <a:bodyPr/>
                    <a:lstStyle/>
                    <a:p>
                      <a:r>
                        <a:rPr lang="en-US" sz="2400" dirty="0" smtClean="0">
                          <a:solidFill>
                            <a:srgbClr val="C00000"/>
                          </a:solidFill>
                          <a:latin typeface="Cambria" panose="02040503050406030204" pitchFamily="18" charset="0"/>
                        </a:rPr>
                        <a:t>Question not Recommended</a:t>
                      </a:r>
                    </a:p>
                  </a:txBody>
                  <a:tcPr/>
                </a:tc>
                <a:tc>
                  <a:txBody>
                    <a:bodyPr/>
                    <a:lstStyle/>
                    <a:p>
                      <a:r>
                        <a:rPr lang="en-US" sz="2400" dirty="0" smtClean="0">
                          <a:solidFill>
                            <a:srgbClr val="C00000"/>
                          </a:solidFill>
                          <a:latin typeface="Cambria" panose="02040503050406030204" pitchFamily="18" charset="0"/>
                        </a:rPr>
                        <a:t>Recommended Questions</a:t>
                      </a:r>
                      <a:endParaRPr lang="en-GB" sz="2400" dirty="0">
                        <a:solidFill>
                          <a:srgbClr val="C00000"/>
                        </a:solidFill>
                        <a:latin typeface="Cambria" panose="02040503050406030204" pitchFamily="18" charset="0"/>
                      </a:endParaRPr>
                    </a:p>
                  </a:txBody>
                  <a:tcPr/>
                </a:tc>
              </a:tr>
              <a:tr h="3245874">
                <a:tc>
                  <a:txBody>
                    <a:bodyPr/>
                    <a:lstStyle/>
                    <a:p>
                      <a:r>
                        <a:rPr lang="en-GB" sz="2000" b="1" i="0" u="none" strike="noStrike" kern="1200" baseline="0" dirty="0" smtClean="0">
                          <a:solidFill>
                            <a:srgbClr val="C00000"/>
                          </a:solidFill>
                          <a:latin typeface="Cambria" panose="02040503050406030204" pitchFamily="18" charset="0"/>
                          <a:ea typeface="+mn-ea"/>
                          <a:cs typeface="+mn-cs"/>
                        </a:rPr>
                        <a:t>Education</a:t>
                      </a:r>
                      <a:endParaRPr lang="en-GB" sz="2000" b="1" dirty="0">
                        <a:solidFill>
                          <a:srgbClr val="C00000"/>
                        </a:solidFill>
                        <a:latin typeface="Cambria" panose="02040503050406030204" pitchFamily="18" charset="0"/>
                      </a:endParaRPr>
                    </a:p>
                  </a:txBody>
                  <a:tcPr/>
                </a:tc>
                <a:tc>
                  <a:txBody>
                    <a:bodyPr/>
                    <a:lstStyle/>
                    <a:p>
                      <a:r>
                        <a:rPr lang="en-US" sz="2000" b="0" i="0" u="none" strike="noStrike" kern="1200" baseline="0" dirty="0" smtClean="0">
                          <a:solidFill>
                            <a:schemeClr val="dk1"/>
                          </a:solidFill>
                          <a:latin typeface="Adobe Calson Pro Blod"/>
                          <a:ea typeface="+mn-ea"/>
                          <a:cs typeface="+mn-cs"/>
                        </a:rPr>
                        <a:t>Are you a high school or </a:t>
                      </a:r>
                      <a:r>
                        <a:rPr lang="en-US" sz="2000" b="0" i="0" u="none" strike="noStrike" kern="1200" baseline="0" dirty="0" err="1" smtClean="0">
                          <a:solidFill>
                            <a:schemeClr val="dk1"/>
                          </a:solidFill>
                          <a:latin typeface="Adobe Calson Pro Blod"/>
                          <a:ea typeface="+mn-ea"/>
                          <a:cs typeface="+mn-cs"/>
                        </a:rPr>
                        <a:t>coll</a:t>
                      </a:r>
                      <a:r>
                        <a:rPr lang="en-GB" sz="2000" b="0" i="0" u="none" strike="noStrike" kern="1200" baseline="0" dirty="0" err="1" smtClean="0">
                          <a:solidFill>
                            <a:schemeClr val="dk1"/>
                          </a:solidFill>
                          <a:latin typeface="Adobe Calson Pro Blod"/>
                          <a:ea typeface="+mn-ea"/>
                          <a:cs typeface="+mn-cs"/>
                        </a:rPr>
                        <a:t>ege</a:t>
                      </a:r>
                      <a:r>
                        <a:rPr lang="en-GB" sz="2000" b="0" i="0" u="none" strike="noStrike" kern="1200" baseline="0" dirty="0" smtClean="0">
                          <a:solidFill>
                            <a:schemeClr val="dk1"/>
                          </a:solidFill>
                          <a:latin typeface="Adobe Calson Pro Blod"/>
                          <a:ea typeface="+mn-ea"/>
                          <a:cs typeface="+mn-cs"/>
                        </a:rPr>
                        <a:t> graduate? When did you </a:t>
                      </a:r>
                      <a:r>
                        <a:rPr lang="en-US" sz="2000" b="0" i="0" u="none" strike="noStrike" kern="1200" baseline="0" dirty="0" smtClean="0">
                          <a:solidFill>
                            <a:schemeClr val="dk1"/>
                          </a:solidFill>
                          <a:latin typeface="Adobe Calson Pro Blod"/>
                          <a:ea typeface="+mn-ea"/>
                          <a:cs typeface="+mn-cs"/>
                        </a:rPr>
                        <a:t>attend high school or college?</a:t>
                      </a:r>
                      <a:endParaRPr lang="en-GB" sz="2000" b="0" i="0" u="none" strike="noStrike" kern="1200" baseline="0" dirty="0">
                        <a:solidFill>
                          <a:schemeClr val="dk1"/>
                        </a:solidFill>
                        <a:latin typeface="Adobe Calson Pro Blod"/>
                        <a:ea typeface="+mn-ea"/>
                        <a:cs typeface="+mn-cs"/>
                      </a:endParaRPr>
                    </a:p>
                  </a:txBody>
                  <a:tcPr/>
                </a:tc>
                <a:tc>
                  <a:txBody>
                    <a:bodyPr/>
                    <a:lstStyle/>
                    <a:p>
                      <a:r>
                        <a:rPr lang="en-GB" sz="2000" b="0" i="0" u="none" strike="noStrike" kern="1200" baseline="0" dirty="0" smtClean="0">
                          <a:solidFill>
                            <a:schemeClr val="dk1"/>
                          </a:solidFill>
                          <a:latin typeface="Adobe Calson Pro Blod"/>
                          <a:ea typeface="+mn-ea"/>
                          <a:cs typeface="+mn-cs"/>
                        </a:rPr>
                        <a:t>Questions about the applicant’s academic, vocational or professional education, including the names and locations of the schools, the number of years completed, degrees received, and the major</a:t>
                      </a:r>
                    </a:p>
                    <a:p>
                      <a:r>
                        <a:rPr lang="en-GB" sz="2000" b="0" i="0" u="none" strike="noStrike" kern="1200" baseline="0" dirty="0" smtClean="0">
                          <a:solidFill>
                            <a:schemeClr val="dk1"/>
                          </a:solidFill>
                          <a:latin typeface="Adobe Calson Pro Blod"/>
                          <a:ea typeface="+mn-ea"/>
                          <a:cs typeface="+mn-cs"/>
                        </a:rPr>
                        <a:t>courses of study.</a:t>
                      </a:r>
                      <a:endParaRPr lang="en-GB" sz="2000" b="0" i="0" u="none" strike="noStrike" kern="1200" baseline="0" dirty="0">
                        <a:solidFill>
                          <a:schemeClr val="dk1"/>
                        </a:solidFill>
                        <a:latin typeface="Adobe Calson Pro Blod"/>
                        <a:ea typeface="+mn-ea"/>
                        <a:cs typeface="+mn-cs"/>
                      </a:endParaRPr>
                    </a:p>
                  </a:txBody>
                  <a:tcPr/>
                </a:tc>
              </a:tr>
              <a:tr h="1039940">
                <a:tc>
                  <a:txBody>
                    <a:bodyPr/>
                    <a:lstStyle/>
                    <a:p>
                      <a:r>
                        <a:rPr lang="en-GB" sz="2000" b="1" i="0" u="none" strike="noStrike" kern="1200" baseline="0" dirty="0" smtClean="0">
                          <a:solidFill>
                            <a:srgbClr val="C00000"/>
                          </a:solidFill>
                          <a:latin typeface="Cambria" panose="02040503050406030204" pitchFamily="18" charset="0"/>
                          <a:ea typeface="+mn-ea"/>
                          <a:cs typeface="+mn-cs"/>
                        </a:rPr>
                        <a:t>Experience</a:t>
                      </a:r>
                      <a:endParaRPr lang="en-GB" sz="2000" b="1" dirty="0">
                        <a:solidFill>
                          <a:srgbClr val="C00000"/>
                        </a:solidFill>
                        <a:latin typeface="Cambria" panose="02040503050406030204" pitchFamily="18" charset="0"/>
                      </a:endParaRPr>
                    </a:p>
                  </a:txBody>
                  <a:tcPr/>
                </a:tc>
                <a:tc>
                  <a:txBody>
                    <a:bodyPr/>
                    <a:lstStyle/>
                    <a:p>
                      <a:r>
                        <a:rPr lang="en-GB" sz="2000" b="0" i="0" u="none" strike="noStrike" kern="1200" baseline="0" dirty="0" smtClean="0">
                          <a:solidFill>
                            <a:schemeClr val="dk1"/>
                          </a:solidFill>
                          <a:latin typeface="Adobe Calson Pro Blod"/>
                          <a:ea typeface="+mn-ea"/>
                          <a:cs typeface="+mn-cs"/>
                        </a:rPr>
                        <a:t>Any question regarding experience unrelated to the job.</a:t>
                      </a:r>
                      <a:endParaRPr lang="en-GB" sz="2000" b="0" i="0" u="none" strike="noStrike" kern="1200" baseline="0" dirty="0">
                        <a:solidFill>
                          <a:schemeClr val="dk1"/>
                        </a:solidFill>
                        <a:latin typeface="Adobe Calson Pro Blod"/>
                        <a:ea typeface="+mn-ea"/>
                        <a:cs typeface="+mn-cs"/>
                      </a:endParaRPr>
                    </a:p>
                  </a:txBody>
                  <a:tcPr/>
                </a:tc>
                <a:tc>
                  <a:txBody>
                    <a:bodyPr/>
                    <a:lstStyle/>
                    <a:p>
                      <a:r>
                        <a:rPr lang="en-GB" sz="2000" b="0" i="0" u="none" strike="noStrike" kern="1200" baseline="0" dirty="0" smtClean="0">
                          <a:solidFill>
                            <a:schemeClr val="dk1"/>
                          </a:solidFill>
                          <a:latin typeface="Adobe Calson Pro Blod"/>
                          <a:ea typeface="+mn-ea"/>
                          <a:cs typeface="+mn-cs"/>
                        </a:rPr>
                        <a:t>Any questions regarding relevant work experience.</a:t>
                      </a:r>
                      <a:endParaRPr lang="en-GB" sz="2000" b="0" i="0" u="none" strike="noStrike" kern="1200" baseline="0" dirty="0">
                        <a:solidFill>
                          <a:schemeClr val="dk1"/>
                        </a:solidFill>
                        <a:latin typeface="Adobe Calson Pro Blod"/>
                        <a:ea typeface="+mn-ea"/>
                        <a:cs typeface="+mn-cs"/>
                      </a:endParaRPr>
                    </a:p>
                  </a:txBody>
                  <a:tcPr/>
                </a:tc>
              </a:tr>
            </a:tbl>
          </a:graphicData>
        </a:graphic>
      </p:graphicFrame>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 Components 4</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10329860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314860"/>
            <a:ext cx="2962656" cy="3089244"/>
          </a:xfrm>
          <a:prstGeom prst="rect">
            <a:avLst/>
          </a:prstGeom>
        </p:spPr>
        <p:txBody>
          <a:bodyPr wrap="square">
            <a:spAutoFit/>
          </a:bodyPr>
          <a:lstStyle/>
          <a:p>
            <a:pPr>
              <a:lnSpc>
                <a:spcPct val="107000"/>
              </a:lnSpc>
              <a:spcAft>
                <a:spcPts val="0"/>
              </a:spcAft>
            </a:pPr>
            <a:r>
              <a:rPr lang="en-US" sz="2600" dirty="0" smtClean="0">
                <a:latin typeface="Adobe Calson Pro Blod"/>
                <a:ea typeface="Calibri" panose="020F0502020204030204" pitchFamily="34" charset="0"/>
                <a:cs typeface="Times New Roman" panose="02020603050405020304" pitchFamily="18" charset="0"/>
              </a:rPr>
              <a:t>In conclusion, these all components are important to consider while conducting an interview.</a:t>
            </a:r>
            <a:endParaRPr lang="en-GB" sz="2600" dirty="0">
              <a:effectLst/>
              <a:latin typeface="Adobe Calson Pro Blod"/>
              <a:ea typeface="Calibri" panose="020F0502020204030204" pitchFamily="34" charset="0"/>
              <a:cs typeface="Times New Roman" panose="02020603050405020304" pitchFamily="18" charset="0"/>
            </a:endParaRPr>
          </a:p>
        </p:txBody>
      </p:sp>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38528" y="6062472"/>
            <a:ext cx="854075" cy="542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 Components 4</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8021066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039969"/>
            <a:ext cx="2962656" cy="3693319"/>
          </a:xfrm>
          <a:prstGeom prst="rect">
            <a:avLst/>
          </a:prstGeom>
        </p:spPr>
        <p:txBody>
          <a:bodyPr wrap="square">
            <a:spAutoFit/>
          </a:bodyPr>
          <a:lstStyle/>
          <a:p>
            <a:r>
              <a:rPr lang="en-US" sz="2600" dirty="0">
                <a:latin typeface="Adobe Calson Pro Bold"/>
              </a:rPr>
              <a:t>There are too many variables that can</a:t>
            </a:r>
          </a:p>
          <a:p>
            <a:r>
              <a:rPr lang="en-US" sz="2600" dirty="0">
                <a:latin typeface="Adobe Calson Pro Bold"/>
              </a:rPr>
              <a:t>affect a person’s performance, among them</a:t>
            </a:r>
            <a:r>
              <a:rPr lang="en-US" sz="2600" dirty="0" smtClean="0">
                <a:latin typeface="Adobe Calson Pro Bold"/>
              </a:rPr>
              <a:t>:</a:t>
            </a:r>
          </a:p>
          <a:p>
            <a:r>
              <a:rPr lang="en-US" sz="2600" dirty="0">
                <a:solidFill>
                  <a:srgbClr val="C00000"/>
                </a:solidFill>
                <a:latin typeface="Adobe Calson Pro Bold"/>
              </a:rPr>
              <a:t>•</a:t>
            </a:r>
            <a:r>
              <a:rPr lang="en-US" sz="2600" dirty="0">
                <a:latin typeface="Adobe Calson Pro Bold"/>
              </a:rPr>
              <a:t> A significant change in the work environment</a:t>
            </a:r>
            <a:endParaRPr lang="en-GB" sz="2600" dirty="0">
              <a:latin typeface="Adobe Calson Pro Bol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Competency-based Questions 4</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15527944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886748"/>
            <a:ext cx="2962656" cy="4093428"/>
          </a:xfrm>
          <a:prstGeom prst="rect">
            <a:avLst/>
          </a:prstGeom>
        </p:spPr>
        <p:txBody>
          <a:bodyPr wrap="square">
            <a:spAutoFit/>
          </a:bodyPr>
          <a:lstStyle/>
          <a:p>
            <a:r>
              <a:rPr lang="en-US" sz="2600" dirty="0">
                <a:solidFill>
                  <a:srgbClr val="C00000"/>
                </a:solidFill>
                <a:latin typeface="Adobe Calson Pro Bold"/>
              </a:rPr>
              <a:t>•</a:t>
            </a:r>
            <a:r>
              <a:rPr lang="en-US" sz="2600" dirty="0">
                <a:latin typeface="Adobe Calson Pro Bold"/>
              </a:rPr>
              <a:t> The approach, attitude, or personality of a manager</a:t>
            </a:r>
          </a:p>
          <a:p>
            <a:r>
              <a:rPr lang="en-US" sz="2600" dirty="0">
                <a:solidFill>
                  <a:srgbClr val="C00000"/>
                </a:solidFill>
                <a:latin typeface="Adobe Calson Pro Bold"/>
              </a:rPr>
              <a:t>•</a:t>
            </a:r>
            <a:r>
              <a:rPr lang="en-US" sz="2600" dirty="0">
                <a:latin typeface="Adobe Calson Pro Bold"/>
              </a:rPr>
              <a:t> Difficulties in an employee’s personal </a:t>
            </a:r>
            <a:r>
              <a:rPr lang="en-US" sz="2600" dirty="0" smtClean="0">
                <a:latin typeface="Adobe Calson Pro Bold"/>
              </a:rPr>
              <a:t>life</a:t>
            </a:r>
          </a:p>
          <a:p>
            <a:r>
              <a:rPr lang="en-US" sz="2600" dirty="0">
                <a:solidFill>
                  <a:srgbClr val="C00000"/>
                </a:solidFill>
                <a:latin typeface="Adobe Calson Pro Bold"/>
              </a:rPr>
              <a:t>• </a:t>
            </a:r>
            <a:r>
              <a:rPr lang="en-US" sz="2600" dirty="0">
                <a:latin typeface="Adobe Calson Pro Bold"/>
              </a:rPr>
              <a:t>A long-term or degenerative illness or disability</a:t>
            </a:r>
            <a:endParaRPr lang="en-US" sz="2600" dirty="0" smtClean="0">
              <a:latin typeface="Adobe Calson Pro Bol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Competency-based Questions 4</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18098989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804452"/>
            <a:ext cx="2962656" cy="4093428"/>
          </a:xfrm>
          <a:prstGeom prst="rect">
            <a:avLst/>
          </a:prstGeom>
        </p:spPr>
        <p:txBody>
          <a:bodyPr wrap="square">
            <a:spAutoFit/>
          </a:bodyPr>
          <a:lstStyle/>
          <a:p>
            <a:r>
              <a:rPr lang="en-US" sz="2600" dirty="0">
                <a:solidFill>
                  <a:srgbClr val="C00000"/>
                </a:solidFill>
                <a:latin typeface="Adobe Calson Pro Bold"/>
              </a:rPr>
              <a:t>•</a:t>
            </a:r>
            <a:r>
              <a:rPr lang="en-US" sz="2600" dirty="0">
                <a:latin typeface="Adobe Calson Pro Bold"/>
              </a:rPr>
              <a:t> A department’s dramatic departure from established procedures</a:t>
            </a:r>
          </a:p>
          <a:p>
            <a:r>
              <a:rPr lang="en-GB" sz="2600" dirty="0">
                <a:solidFill>
                  <a:srgbClr val="C00000"/>
                </a:solidFill>
                <a:latin typeface="Adobe Calson Pro Bold"/>
              </a:rPr>
              <a:t>•</a:t>
            </a:r>
            <a:r>
              <a:rPr lang="en-GB" sz="2600" dirty="0">
                <a:latin typeface="Adobe Calson Pro Bold"/>
              </a:rPr>
              <a:t> Mergers or acquisitions</a:t>
            </a:r>
          </a:p>
          <a:p>
            <a:r>
              <a:rPr lang="en-US" sz="2600" dirty="0">
                <a:solidFill>
                  <a:srgbClr val="C00000"/>
                </a:solidFill>
                <a:latin typeface="Adobe Calson Pro Bold"/>
              </a:rPr>
              <a:t>•</a:t>
            </a:r>
            <a:r>
              <a:rPr lang="en-US" sz="2600" dirty="0">
                <a:latin typeface="Adobe Calson Pro Bold"/>
              </a:rPr>
              <a:t> The introduction of a new organizational philosophy</a:t>
            </a:r>
            <a:endParaRPr lang="en-GB" sz="2600" dirty="0">
              <a:latin typeface="Adobe Calson Pro Bol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Competency-based Questions 4</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27548595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428708"/>
            <a:ext cx="2962656" cy="2893100"/>
          </a:xfrm>
          <a:prstGeom prst="rect">
            <a:avLst/>
          </a:prstGeom>
        </p:spPr>
        <p:txBody>
          <a:bodyPr wrap="square">
            <a:spAutoFit/>
          </a:bodyPr>
          <a:lstStyle/>
          <a:p>
            <a:r>
              <a:rPr lang="en-US" sz="2600" dirty="0">
                <a:solidFill>
                  <a:srgbClr val="C00000"/>
                </a:solidFill>
                <a:latin typeface="Adobe Calson Pro Bold"/>
              </a:rPr>
              <a:t>• </a:t>
            </a:r>
            <a:r>
              <a:rPr lang="en-US" sz="2600" dirty="0">
                <a:latin typeface="Adobe Calson Pro Bold"/>
              </a:rPr>
              <a:t>An unfair (real or perceived) performance appraisal or salary increase</a:t>
            </a:r>
          </a:p>
          <a:p>
            <a:r>
              <a:rPr lang="en-US" sz="2600" dirty="0">
                <a:solidFill>
                  <a:srgbClr val="C00000"/>
                </a:solidFill>
                <a:latin typeface="Adobe Calson Pro Bold"/>
              </a:rPr>
              <a:t>•</a:t>
            </a:r>
            <a:r>
              <a:rPr lang="en-US" sz="2600" dirty="0">
                <a:latin typeface="Adobe Calson Pro Bold"/>
              </a:rPr>
              <a:t> Being bypassed for a promotion</a:t>
            </a:r>
            <a:endParaRPr lang="en-GB" sz="2600" dirty="0">
              <a:latin typeface="Adobe Calson Pro Bol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Competency-based Questions 4</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931952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618488"/>
            <a:ext cx="2962656" cy="4493538"/>
          </a:xfrm>
          <a:prstGeom prst="rect">
            <a:avLst/>
          </a:prstGeom>
        </p:spPr>
        <p:txBody>
          <a:bodyPr wrap="square">
            <a:spAutoFit/>
          </a:bodyPr>
          <a:lstStyle/>
          <a:p>
            <a:r>
              <a:rPr lang="en-US" sz="2600" dirty="0">
                <a:latin typeface="Adobe Calson Pro Bold"/>
              </a:rPr>
              <a:t>Any of these factors alone can alter how an employee approaches work, and</a:t>
            </a:r>
          </a:p>
          <a:p>
            <a:r>
              <a:rPr lang="en-US" sz="2600" dirty="0">
                <a:latin typeface="Adobe Calson Pro Bold"/>
              </a:rPr>
              <a:t>even the most compatible, conscientious, dedicated workers can be affected.</a:t>
            </a:r>
            <a:endParaRPr lang="en-GB" sz="2600" dirty="0">
              <a:latin typeface="Adobe Calson Pro Bold"/>
            </a:endParaRPr>
          </a:p>
        </p:txBody>
      </p:sp>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38528" y="6062472"/>
            <a:ext cx="854075" cy="542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Competency-based Questions 4</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41309649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394960" y="3264408"/>
            <a:ext cx="2962656" cy="1569660"/>
          </a:xfrm>
          <a:prstGeom prst="rect">
            <a:avLst/>
          </a:prstGeom>
        </p:spPr>
        <p:txBody>
          <a:bodyPr wrap="square">
            <a:spAutoFit/>
          </a:bodyPr>
          <a:lstStyle/>
          <a:p>
            <a:pPr algn="ctr"/>
            <a:r>
              <a:rPr lang="en-US" sz="3200" b="1" dirty="0" smtClean="0">
                <a:solidFill>
                  <a:srgbClr val="C00000"/>
                </a:solidFill>
                <a:latin typeface="Cambria" panose="02040503050406030204" pitchFamily="18" charset="0"/>
              </a:rPr>
              <a:t>Competency-based Questions 5</a:t>
            </a:r>
          </a:p>
        </p:txBody>
      </p:sp>
      <p:sp>
        <p:nvSpPr>
          <p:cNvPr id="5" name="Rectangle 4"/>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Competency-based Questions 5</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2755177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620453"/>
            <a:ext cx="2962656" cy="4524315"/>
          </a:xfrm>
          <a:prstGeom prst="rect">
            <a:avLst/>
          </a:prstGeom>
        </p:spPr>
        <p:txBody>
          <a:bodyPr wrap="square">
            <a:spAutoFit/>
          </a:bodyPr>
          <a:lstStyle/>
          <a:p>
            <a:r>
              <a:rPr lang="en-GB" sz="2400" dirty="0" smtClean="0">
                <a:latin typeface="Adobe Calson Pro Bold"/>
              </a:rPr>
              <a:t>Since </a:t>
            </a:r>
            <a:r>
              <a:rPr lang="en-US" sz="2400" dirty="0" smtClean="0">
                <a:latin typeface="Adobe Calson Pro Bold"/>
              </a:rPr>
              <a:t>interviewers </a:t>
            </a:r>
            <a:r>
              <a:rPr lang="en-US" sz="2400" dirty="0">
                <a:latin typeface="Adobe Calson Pro Bold"/>
              </a:rPr>
              <a:t>cannot anticipate these influences when first meeting an applicant, they</a:t>
            </a:r>
          </a:p>
          <a:p>
            <a:r>
              <a:rPr lang="en-US" sz="2400" dirty="0">
                <a:latin typeface="Adobe Calson Pro Bold"/>
              </a:rPr>
              <a:t>need to develop a line of questioning that will project, as accurately as possible, how</a:t>
            </a:r>
          </a:p>
          <a:p>
            <a:r>
              <a:rPr lang="en-US" sz="2400" dirty="0">
                <a:latin typeface="Adobe Calson Pro Bold"/>
              </a:rPr>
              <a:t>an employee is likely to behave.</a:t>
            </a:r>
            <a:endParaRPr lang="en-GB" sz="2400" dirty="0">
              <a:latin typeface="Adobe Calson Pro Bol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Competency-based Questions 5</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41249318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620453"/>
            <a:ext cx="2962656" cy="4524315"/>
          </a:xfrm>
          <a:prstGeom prst="rect">
            <a:avLst/>
          </a:prstGeom>
        </p:spPr>
        <p:txBody>
          <a:bodyPr wrap="square">
            <a:spAutoFit/>
          </a:bodyPr>
          <a:lstStyle/>
          <a:p>
            <a:r>
              <a:rPr lang="en-US" sz="2400" dirty="0">
                <a:latin typeface="Adobe Calson Pro Bold"/>
              </a:rPr>
              <a:t>For example, suppose you have an opening that is known for its emergency projects</a:t>
            </a:r>
          </a:p>
          <a:p>
            <a:r>
              <a:rPr lang="en-US" sz="2400" dirty="0">
                <a:latin typeface="Adobe Calson Pro Bold"/>
              </a:rPr>
              <a:t>and tight deadlines. You can find out if a person is up to the challenge by asking</a:t>
            </a:r>
          </a:p>
          <a:p>
            <a:r>
              <a:rPr lang="en-US" sz="2400" dirty="0">
                <a:latin typeface="Adobe Calson Pro Bold"/>
              </a:rPr>
              <a:t>about similar experiences in the past.</a:t>
            </a:r>
            <a:endParaRPr lang="en-GB" sz="2400" dirty="0">
              <a:latin typeface="Adobe Calson Pro Bol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Competency-based Questions 5</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794874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804452"/>
            <a:ext cx="2962656" cy="4093428"/>
          </a:xfrm>
          <a:prstGeom prst="rect">
            <a:avLst/>
          </a:prstGeom>
        </p:spPr>
        <p:txBody>
          <a:bodyPr wrap="square">
            <a:spAutoFit/>
          </a:bodyPr>
          <a:lstStyle/>
          <a:p>
            <a:r>
              <a:rPr lang="en-US" sz="2600" dirty="0">
                <a:latin typeface="Adobe Calson Pro Bold"/>
              </a:rPr>
              <a:t>‘‘Tell me about a time in your last job when you were given an emergency project</a:t>
            </a:r>
          </a:p>
          <a:p>
            <a:r>
              <a:rPr lang="en-US" sz="2600" dirty="0">
                <a:latin typeface="Adobe Calson Pro Bold"/>
              </a:rPr>
              <a:t>with what you believed to be an unrealistic deadline. What did you do?’’</a:t>
            </a:r>
            <a:endParaRPr lang="en-GB" sz="2600" dirty="0">
              <a:latin typeface="Adobe Calson Pro Bol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Competency-based Questions 5</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12427156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453896"/>
            <a:ext cx="2962656" cy="4893647"/>
          </a:xfrm>
          <a:prstGeom prst="rect">
            <a:avLst/>
          </a:prstGeom>
        </p:spPr>
        <p:txBody>
          <a:bodyPr wrap="square">
            <a:spAutoFit/>
          </a:bodyPr>
          <a:lstStyle/>
          <a:p>
            <a:r>
              <a:rPr lang="en-US" sz="2600" dirty="0" smtClean="0">
                <a:latin typeface="Adobe Calson Pro Bold"/>
              </a:rPr>
              <a:t>You can also gather additional information from job requisitions and postings. Also, talk with department heads, managers, and supervisors having an in-depth</a:t>
            </a:r>
          </a:p>
          <a:p>
            <a:r>
              <a:rPr lang="en-GB" sz="2600" dirty="0" smtClean="0">
                <a:latin typeface="Adobe Calson Pro Bold"/>
              </a:rPr>
              <a:t>understanding of the opening.</a:t>
            </a:r>
            <a:endParaRPr lang="en-GB" sz="2600" dirty="0">
              <a:latin typeface="Adobe Calson Pro Bol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Competency-based Questions 3</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21841349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441448"/>
            <a:ext cx="2715768" cy="2893100"/>
          </a:xfrm>
          <a:prstGeom prst="rect">
            <a:avLst/>
          </a:prstGeom>
        </p:spPr>
        <p:txBody>
          <a:bodyPr wrap="square">
            <a:spAutoFit/>
          </a:bodyPr>
          <a:lstStyle/>
          <a:p>
            <a:r>
              <a:rPr lang="en-GB" sz="2600" dirty="0">
                <a:latin typeface="Adobe Calson Pro Bold"/>
              </a:rPr>
              <a:t>Suppose</a:t>
            </a:r>
          </a:p>
          <a:p>
            <a:r>
              <a:rPr lang="en-US" sz="2600" dirty="0">
                <a:latin typeface="Adobe Calson Pro Bold"/>
              </a:rPr>
              <a:t>the applicant’s response indicates a firm grasp of how to handle this type of situation.</a:t>
            </a:r>
            <a:endParaRPr lang="en-GB" sz="2600" dirty="0">
              <a:latin typeface="Adobe Calson Pro Bol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Competency-based Questions 5</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31041890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804452"/>
            <a:ext cx="2962656" cy="4093428"/>
          </a:xfrm>
          <a:prstGeom prst="rect">
            <a:avLst/>
          </a:prstGeom>
        </p:spPr>
        <p:txBody>
          <a:bodyPr wrap="square">
            <a:spAutoFit/>
          </a:bodyPr>
          <a:lstStyle/>
          <a:p>
            <a:r>
              <a:rPr lang="en-US" sz="2600" dirty="0">
                <a:latin typeface="Adobe Calson Pro Bold"/>
              </a:rPr>
              <a:t>You still need to know if the applicant was required to interrupt her normal workload</a:t>
            </a:r>
          </a:p>
          <a:p>
            <a:r>
              <a:rPr lang="en-US" sz="2600" dirty="0">
                <a:latin typeface="Adobe Calson Pro Bold"/>
              </a:rPr>
              <a:t>frequently to tend to emergencies, or only once in </a:t>
            </a:r>
            <a:r>
              <a:rPr lang="en-US" sz="2600" dirty="0" smtClean="0">
                <a:latin typeface="Adobe Calson Pro Bold"/>
              </a:rPr>
              <a:t>a while</a:t>
            </a:r>
            <a:r>
              <a:rPr lang="en-US" sz="2600" dirty="0">
                <a:latin typeface="Adobe Calson Pro Bold"/>
              </a:rPr>
              <a:t>.</a:t>
            </a:r>
            <a:endParaRPr lang="en-GB" sz="2600" dirty="0">
              <a:latin typeface="Adobe Calson Pro Bol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Competency-based Questions 5</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321049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477256" y="1958340"/>
            <a:ext cx="2962656" cy="3939540"/>
          </a:xfrm>
          <a:prstGeom prst="rect">
            <a:avLst/>
          </a:prstGeom>
        </p:spPr>
        <p:txBody>
          <a:bodyPr wrap="square">
            <a:spAutoFit/>
          </a:bodyPr>
          <a:lstStyle/>
          <a:p>
            <a:r>
              <a:rPr lang="en-US" sz="2500" dirty="0">
                <a:latin typeface="Adobe Calson Pro Bold"/>
              </a:rPr>
              <a:t>Interviewers should note that competency-based interviews do not consist entirely</a:t>
            </a:r>
          </a:p>
          <a:p>
            <a:r>
              <a:rPr lang="en-GB" sz="2500" dirty="0">
                <a:latin typeface="Adobe Calson Pro Bold"/>
              </a:rPr>
              <a:t>of competency-based questions</a:t>
            </a:r>
            <a:r>
              <a:rPr lang="en-GB" sz="2500" dirty="0" smtClean="0">
                <a:latin typeface="Adobe Calson Pro Bold"/>
              </a:rPr>
              <a:t>.</a:t>
            </a:r>
            <a:r>
              <a:rPr lang="en-GB" sz="2500" dirty="0">
                <a:latin typeface="Adobe Calson Pro Bold"/>
              </a:rPr>
              <a:t> Nevertheless, competency-based </a:t>
            </a:r>
            <a:r>
              <a:rPr lang="en-GB" sz="2500" dirty="0" smtClean="0">
                <a:latin typeface="Adobe Calson Pro Bold"/>
              </a:rPr>
              <a:t>questions………</a:t>
            </a:r>
            <a:endParaRPr lang="en-GB" sz="2500" dirty="0">
              <a:latin typeface="Adobe Calson Pro Bol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Competency-based Questions 5</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30524181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618488"/>
            <a:ext cx="2962656" cy="4524315"/>
          </a:xfrm>
          <a:prstGeom prst="rect">
            <a:avLst/>
          </a:prstGeom>
        </p:spPr>
        <p:txBody>
          <a:bodyPr wrap="square">
            <a:spAutoFit/>
          </a:bodyPr>
          <a:lstStyle/>
          <a:p>
            <a:r>
              <a:rPr lang="en-US" sz="2400" dirty="0" smtClean="0">
                <a:latin typeface="Adobe Calson Pro Bold"/>
              </a:rPr>
              <a:t>….they will </a:t>
            </a:r>
            <a:r>
              <a:rPr lang="en-US" sz="2400" dirty="0">
                <a:latin typeface="Adobe Calson Pro Bold"/>
              </a:rPr>
              <a:t>improve the interview by</a:t>
            </a:r>
            <a:r>
              <a:rPr lang="en-US" sz="2400" dirty="0" smtClean="0">
                <a:latin typeface="Adobe Calson Pro Bold"/>
              </a:rPr>
              <a:t>:</a:t>
            </a:r>
          </a:p>
          <a:p>
            <a:r>
              <a:rPr lang="en-US" sz="2400" dirty="0">
                <a:solidFill>
                  <a:srgbClr val="C00000"/>
                </a:solidFill>
                <a:latin typeface="Adobe Calson Pro Bold"/>
              </a:rPr>
              <a:t>•</a:t>
            </a:r>
            <a:r>
              <a:rPr lang="en-US" sz="2400" dirty="0">
                <a:latin typeface="Adobe Calson Pro Bold"/>
              </a:rPr>
              <a:t> Identifying the skills and characteristics needed to succeed in a specific work</a:t>
            </a:r>
          </a:p>
          <a:p>
            <a:r>
              <a:rPr lang="en-GB" sz="2400" dirty="0">
                <a:latin typeface="Adobe Calson Pro Bold"/>
              </a:rPr>
              <a:t>environment</a:t>
            </a:r>
          </a:p>
          <a:p>
            <a:r>
              <a:rPr lang="en-US" sz="2400" dirty="0">
                <a:solidFill>
                  <a:srgbClr val="C00000"/>
                </a:solidFill>
                <a:latin typeface="Adobe Calson Pro Bold"/>
              </a:rPr>
              <a:t>•</a:t>
            </a:r>
            <a:r>
              <a:rPr lang="en-US" sz="2400" dirty="0">
                <a:latin typeface="Adobe Calson Pro Bold"/>
              </a:rPr>
              <a:t> Isolating the competencies required for a given </a:t>
            </a:r>
            <a:r>
              <a:rPr lang="en-US" sz="2400" dirty="0" smtClean="0">
                <a:latin typeface="Adobe Calson Pro Bold"/>
              </a:rPr>
              <a:t>job</a:t>
            </a:r>
            <a:endParaRPr lang="en-US" sz="2400" dirty="0">
              <a:latin typeface="Adobe Calson Pro Bold"/>
            </a:endParaRPr>
          </a:p>
        </p:txBody>
      </p:sp>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38528" y="6062472"/>
            <a:ext cx="854075" cy="542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Competency-based Questions 5</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27293366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394960" y="3264408"/>
            <a:ext cx="2962656" cy="1569660"/>
          </a:xfrm>
          <a:prstGeom prst="rect">
            <a:avLst/>
          </a:prstGeom>
        </p:spPr>
        <p:txBody>
          <a:bodyPr wrap="square">
            <a:spAutoFit/>
          </a:bodyPr>
          <a:lstStyle/>
          <a:p>
            <a:pPr algn="ctr"/>
            <a:r>
              <a:rPr lang="en-US" sz="3200" b="1" dirty="0" smtClean="0">
                <a:solidFill>
                  <a:srgbClr val="C00000"/>
                </a:solidFill>
                <a:latin typeface="Cambria" panose="02040503050406030204" pitchFamily="18" charset="0"/>
              </a:rPr>
              <a:t>Competency-based Questions 6</a:t>
            </a:r>
          </a:p>
        </p:txBody>
      </p:sp>
      <p:sp>
        <p:nvSpPr>
          <p:cNvPr id="5" name="Rectangle 4"/>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Competency-based Questions 6</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2755177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354157"/>
            <a:ext cx="2962656" cy="4955203"/>
          </a:xfrm>
          <a:prstGeom prst="rect">
            <a:avLst/>
          </a:prstGeom>
        </p:spPr>
        <p:txBody>
          <a:bodyPr wrap="square">
            <a:spAutoFit/>
          </a:bodyPr>
          <a:lstStyle/>
          <a:p>
            <a:r>
              <a:rPr lang="en-GB" sz="2800" b="1" dirty="0">
                <a:solidFill>
                  <a:srgbClr val="C00000"/>
                </a:solidFill>
                <a:latin typeface="Cambria" panose="02040503050406030204" pitchFamily="18" charset="0"/>
              </a:rPr>
              <a:t>Competency-Based </a:t>
            </a:r>
            <a:r>
              <a:rPr lang="en-GB" sz="2800" b="1" dirty="0" smtClean="0">
                <a:solidFill>
                  <a:srgbClr val="C00000"/>
                </a:solidFill>
                <a:latin typeface="Cambria" panose="02040503050406030204" pitchFamily="18" charset="0"/>
              </a:rPr>
              <a:t>Lead-Ins</a:t>
            </a:r>
          </a:p>
          <a:p>
            <a:r>
              <a:rPr lang="en-US" sz="2600" dirty="0">
                <a:latin typeface="Adobe Calson Pro Bold"/>
              </a:rPr>
              <a:t>When preparing competency-based questions remember two things: They require</a:t>
            </a:r>
          </a:p>
          <a:p>
            <a:r>
              <a:rPr lang="en-US" sz="2600" dirty="0">
                <a:latin typeface="Adobe Calson Pro Bold"/>
              </a:rPr>
              <a:t>specific examples concerning what the applicant has done in the past</a:t>
            </a:r>
            <a:endParaRPr lang="en-GB" sz="2600" b="1" dirty="0">
              <a:solidFill>
                <a:srgbClr val="C00000"/>
              </a:solidFill>
              <a:latin typeface="Adobe Calson Pro Bol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Competency-based Questions 6</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42588390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536192"/>
            <a:ext cx="2962656" cy="4708981"/>
          </a:xfrm>
          <a:prstGeom prst="rect">
            <a:avLst/>
          </a:prstGeom>
        </p:spPr>
        <p:txBody>
          <a:bodyPr wrap="square">
            <a:spAutoFit/>
          </a:bodyPr>
          <a:lstStyle/>
          <a:p>
            <a:r>
              <a:rPr lang="en-US" sz="2500" dirty="0" smtClean="0">
                <a:latin typeface="Adobe Calson Pro Bold"/>
              </a:rPr>
              <a:t>Competency-based </a:t>
            </a:r>
            <a:r>
              <a:rPr lang="en-US" sz="2500" dirty="0">
                <a:latin typeface="Adobe Calson Pro Bold"/>
              </a:rPr>
              <a:t>questions are among the easiest questions to formulate.</a:t>
            </a:r>
          </a:p>
          <a:p>
            <a:r>
              <a:rPr lang="en-US" sz="2500" dirty="0">
                <a:latin typeface="Adobe Calson Pro Bold"/>
              </a:rPr>
              <a:t>If the job requires the ability to oversee a project, you could pose the following</a:t>
            </a:r>
          </a:p>
          <a:p>
            <a:r>
              <a:rPr lang="en-GB" sz="2500" dirty="0">
                <a:latin typeface="Adobe Calson Pro Bold"/>
              </a:rPr>
              <a:t>questions to the applicant:</a:t>
            </a: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Competency-based Questions 6</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34224747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371600"/>
            <a:ext cx="2962656" cy="4893647"/>
          </a:xfrm>
          <a:prstGeom prst="rect">
            <a:avLst/>
          </a:prstGeom>
        </p:spPr>
        <p:txBody>
          <a:bodyPr wrap="square">
            <a:spAutoFit/>
          </a:bodyPr>
          <a:lstStyle/>
          <a:p>
            <a:r>
              <a:rPr lang="en-US" sz="2400" dirty="0">
                <a:latin typeface="Adobe Calson Pro Bold"/>
              </a:rPr>
              <a:t>‘‘Tell me about a time when you had to oversee a project. What was the extent</a:t>
            </a:r>
          </a:p>
          <a:p>
            <a:r>
              <a:rPr lang="en-GB" sz="2400" dirty="0">
                <a:latin typeface="Adobe Calson Pro Bold"/>
              </a:rPr>
              <a:t>of your responsibilities?’’</a:t>
            </a:r>
          </a:p>
          <a:p>
            <a:r>
              <a:rPr lang="en-US" sz="2400" dirty="0">
                <a:latin typeface="Adobe Calson Pro Bold"/>
              </a:rPr>
              <a:t>‘‘Tell me about a specific project you worked on. I’m interested in learning about</a:t>
            </a:r>
          </a:p>
          <a:p>
            <a:r>
              <a:rPr lang="en-US" sz="2400" dirty="0">
                <a:latin typeface="Adobe Calson Pro Bold"/>
              </a:rPr>
              <a:t>the roles of everyone involved.’’</a:t>
            </a:r>
            <a:endParaRPr lang="en-GB" sz="2400" dirty="0">
              <a:latin typeface="Adobe Calson Pro Bol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Competency-based Questions 6</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3622606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297954"/>
            <a:ext cx="2962656" cy="5093702"/>
          </a:xfrm>
          <a:prstGeom prst="rect">
            <a:avLst/>
          </a:prstGeom>
        </p:spPr>
        <p:txBody>
          <a:bodyPr wrap="square">
            <a:spAutoFit/>
          </a:bodyPr>
          <a:lstStyle/>
          <a:p>
            <a:r>
              <a:rPr lang="en-US" sz="2500" dirty="0">
                <a:latin typeface="Adobe Calson Pro Bold"/>
              </a:rPr>
              <a:t>‘‘Describe the circumstances under which you most recently worked as a </a:t>
            </a:r>
            <a:r>
              <a:rPr lang="en-US" sz="2500" dirty="0" smtClean="0">
                <a:latin typeface="Adobe Calson Pro Bold"/>
              </a:rPr>
              <a:t>member </a:t>
            </a:r>
            <a:r>
              <a:rPr lang="en-GB" sz="2500" dirty="0" smtClean="0">
                <a:latin typeface="Adobe Calson Pro Bold"/>
              </a:rPr>
              <a:t>of </a:t>
            </a:r>
            <a:r>
              <a:rPr lang="en-GB" sz="2500" dirty="0">
                <a:latin typeface="Adobe Calson Pro Bold"/>
              </a:rPr>
              <a:t>a team.’’</a:t>
            </a:r>
          </a:p>
          <a:p>
            <a:r>
              <a:rPr lang="en-US" sz="2500" dirty="0">
                <a:latin typeface="Adobe Calson Pro Bold"/>
              </a:rPr>
              <a:t>‘‘Tell me about a specific time when you worked as a member of a disparate</a:t>
            </a:r>
          </a:p>
          <a:p>
            <a:r>
              <a:rPr lang="en-US" sz="2500" dirty="0">
                <a:latin typeface="Adobe Calson Pro Bold"/>
              </a:rPr>
              <a:t>team. </a:t>
            </a:r>
            <a:endParaRPr lang="en-US" sz="2500" dirty="0" smtClean="0">
              <a:latin typeface="Adobe Calson Pro Bol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Competency-based Questions 6</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23284245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144066"/>
            <a:ext cx="2962656" cy="5247590"/>
          </a:xfrm>
          <a:prstGeom prst="rect">
            <a:avLst/>
          </a:prstGeom>
        </p:spPr>
        <p:txBody>
          <a:bodyPr wrap="square">
            <a:spAutoFit/>
          </a:bodyPr>
          <a:lstStyle/>
          <a:p>
            <a:r>
              <a:rPr lang="en-US" sz="2500" b="1" dirty="0">
                <a:solidFill>
                  <a:srgbClr val="C00000"/>
                </a:solidFill>
                <a:latin typeface="Cambria" panose="02040503050406030204" pitchFamily="18" charset="0"/>
              </a:rPr>
              <a:t>When to Ask Competency-Based </a:t>
            </a:r>
            <a:r>
              <a:rPr lang="en-US" sz="2500" b="1" dirty="0" smtClean="0">
                <a:solidFill>
                  <a:srgbClr val="C00000"/>
                </a:solidFill>
                <a:latin typeface="Cambria" panose="02040503050406030204" pitchFamily="18" charset="0"/>
              </a:rPr>
              <a:t>Questions</a:t>
            </a:r>
          </a:p>
          <a:p>
            <a:r>
              <a:rPr lang="en-US" sz="2500" dirty="0">
                <a:latin typeface="Adobe Calson Pro Bold"/>
              </a:rPr>
              <a:t>Effective competency-based employment interviews are structured to ensure that the</a:t>
            </a:r>
          </a:p>
          <a:p>
            <a:r>
              <a:rPr lang="en-US" sz="2500" dirty="0">
                <a:latin typeface="Adobe Calson Pro Bold"/>
              </a:rPr>
              <a:t>interviewer stays in control and covers the four key competencies</a:t>
            </a:r>
            <a:r>
              <a:rPr lang="en-US" sz="2600" dirty="0">
                <a:latin typeface="Adobe Calson Pro Bold"/>
              </a:rPr>
              <a:t>.</a:t>
            </a:r>
            <a:endParaRPr lang="en-GB" sz="2600" b="1" dirty="0">
              <a:solidFill>
                <a:srgbClr val="C00000"/>
              </a:solidFill>
              <a:latin typeface="Adobe Calson Pro Bol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Competency-based Questions 6</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18850501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124712"/>
            <a:ext cx="2962656" cy="5262979"/>
          </a:xfrm>
          <a:prstGeom prst="rect">
            <a:avLst/>
          </a:prstGeom>
        </p:spPr>
        <p:txBody>
          <a:bodyPr wrap="square">
            <a:spAutoFit/>
          </a:bodyPr>
          <a:lstStyle/>
          <a:p>
            <a:r>
              <a:rPr lang="en-US" sz="2400" dirty="0">
                <a:latin typeface="Adobe Calson Pro Bold"/>
              </a:rPr>
              <a:t>They will be especially helpful with the tangible</a:t>
            </a:r>
          </a:p>
          <a:p>
            <a:r>
              <a:rPr lang="en-US" sz="2400" dirty="0">
                <a:latin typeface="Adobe Calson Pro Bold"/>
              </a:rPr>
              <a:t>and knowledge competencies. Incumbents can prove helpful, too, since they can</a:t>
            </a:r>
          </a:p>
          <a:p>
            <a:r>
              <a:rPr lang="en-US" sz="2400" dirty="0">
                <a:latin typeface="Adobe Calson Pro Bold"/>
              </a:rPr>
              <a:t>probably provide information regarding the behaviors and interpersonal skills</a:t>
            </a:r>
          </a:p>
          <a:p>
            <a:r>
              <a:rPr lang="en-GB" sz="2400" dirty="0">
                <a:latin typeface="Adobe Calson Pro Bold"/>
              </a:rPr>
              <a:t>needed for the job.</a:t>
            </a:r>
          </a:p>
        </p:txBody>
      </p:sp>
      <p:sp>
        <p:nvSpPr>
          <p:cNvPr id="5" name="Rectangle 4"/>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Competency-based Questions 3</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28639208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415713"/>
            <a:ext cx="2962656" cy="4893647"/>
          </a:xfrm>
          <a:prstGeom prst="rect">
            <a:avLst/>
          </a:prstGeom>
        </p:spPr>
        <p:txBody>
          <a:bodyPr wrap="square">
            <a:spAutoFit/>
          </a:bodyPr>
          <a:lstStyle/>
          <a:p>
            <a:r>
              <a:rPr lang="en-GB" sz="2400" dirty="0">
                <a:latin typeface="Adobe Calson Pro Bold"/>
              </a:rPr>
              <a:t>They are also</a:t>
            </a:r>
          </a:p>
          <a:p>
            <a:r>
              <a:rPr lang="en-US" sz="2400" dirty="0">
                <a:latin typeface="Adobe Calson Pro Bold"/>
              </a:rPr>
              <a:t>legally defensible. For maximum effectiveness, competency-based interviews should</a:t>
            </a:r>
          </a:p>
          <a:p>
            <a:r>
              <a:rPr lang="en-US" sz="2400" dirty="0">
                <a:latin typeface="Adobe Calson Pro Bold"/>
              </a:rPr>
              <a:t>consist of five stages: </a:t>
            </a:r>
            <a:r>
              <a:rPr lang="en-US" sz="2400" b="1" i="1" dirty="0" smtClean="0">
                <a:solidFill>
                  <a:srgbClr val="FF0000"/>
                </a:solidFill>
                <a:latin typeface="Adobe Calson Pro Bold"/>
              </a:rPr>
              <a:t>Rapport </a:t>
            </a:r>
            <a:r>
              <a:rPr lang="en-US" sz="2400" b="1" i="1" dirty="0">
                <a:solidFill>
                  <a:srgbClr val="FF0000"/>
                </a:solidFill>
                <a:latin typeface="Adobe Calson Pro Bold"/>
              </a:rPr>
              <a:t>building, introductory stage, core stage, confirmation,</a:t>
            </a:r>
          </a:p>
          <a:p>
            <a:r>
              <a:rPr lang="en-GB" sz="2400" b="1" i="1" dirty="0">
                <a:solidFill>
                  <a:srgbClr val="FF0000"/>
                </a:solidFill>
                <a:latin typeface="Adobe Calson Pro Bold"/>
              </a:rPr>
              <a:t>and </a:t>
            </a:r>
            <a:r>
              <a:rPr lang="en-GB" sz="2400" b="1" i="1" dirty="0" smtClean="0">
                <a:solidFill>
                  <a:srgbClr val="FF0000"/>
                </a:solidFill>
                <a:latin typeface="Adobe Calson Pro Bold"/>
              </a:rPr>
              <a:t>closing stage.</a:t>
            </a:r>
            <a:endParaRPr lang="en-GB" sz="2400" b="1" i="1" dirty="0">
              <a:solidFill>
                <a:srgbClr val="FF0000"/>
              </a:solidFill>
              <a:latin typeface="Adobe Calson Pro Bol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Competency-based Questions 6</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28290425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193191"/>
            <a:ext cx="2962656" cy="3293209"/>
          </a:xfrm>
          <a:prstGeom prst="rect">
            <a:avLst/>
          </a:prstGeom>
        </p:spPr>
        <p:txBody>
          <a:bodyPr wrap="square">
            <a:spAutoFit/>
          </a:bodyPr>
          <a:lstStyle/>
          <a:p>
            <a:r>
              <a:rPr lang="en-US" sz="2600" dirty="0">
                <a:latin typeface="Adobe Calson Pro Bold"/>
              </a:rPr>
              <a:t>Competency-based questions are highly effective</a:t>
            </a:r>
          </a:p>
          <a:p>
            <a:r>
              <a:rPr lang="en-US" sz="2600" dirty="0">
                <a:latin typeface="Adobe Calson Pro Bold"/>
              </a:rPr>
              <a:t>in some stages, minimally effective in others, and relatively useless in others.</a:t>
            </a:r>
            <a:endParaRPr lang="en-GB" sz="2600" dirty="0">
              <a:latin typeface="Adobe Calson Pro Bold"/>
            </a:endParaRPr>
          </a:p>
        </p:txBody>
      </p:sp>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38528" y="6062472"/>
            <a:ext cx="854075" cy="542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Competency-based Questions 6</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5592799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394960" y="3264408"/>
            <a:ext cx="2962656" cy="1569660"/>
          </a:xfrm>
          <a:prstGeom prst="rect">
            <a:avLst/>
          </a:prstGeom>
        </p:spPr>
        <p:txBody>
          <a:bodyPr wrap="square">
            <a:spAutoFit/>
          </a:bodyPr>
          <a:lstStyle/>
          <a:p>
            <a:pPr algn="ctr"/>
            <a:r>
              <a:rPr lang="en-US" sz="3200" b="1" dirty="0" smtClean="0">
                <a:solidFill>
                  <a:srgbClr val="C00000"/>
                </a:solidFill>
                <a:latin typeface="Cambria" panose="02040503050406030204" pitchFamily="18" charset="0"/>
              </a:rPr>
              <a:t>Competency-based Questions 7</a:t>
            </a:r>
          </a:p>
        </p:txBody>
      </p:sp>
      <p:sp>
        <p:nvSpPr>
          <p:cNvPr id="5" name="Rectangle 4"/>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Competency-based Questions 7</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2755177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371600"/>
            <a:ext cx="2962656" cy="4924425"/>
          </a:xfrm>
          <a:prstGeom prst="rect">
            <a:avLst/>
          </a:prstGeom>
        </p:spPr>
        <p:txBody>
          <a:bodyPr wrap="square">
            <a:spAutoFit/>
          </a:bodyPr>
          <a:lstStyle/>
          <a:p>
            <a:r>
              <a:rPr lang="en-GB" sz="2600" b="1" dirty="0">
                <a:solidFill>
                  <a:srgbClr val="C00000"/>
                </a:solidFill>
                <a:latin typeface="Cambria" panose="02040503050406030204" pitchFamily="18" charset="0"/>
              </a:rPr>
              <a:t>Rapport </a:t>
            </a:r>
            <a:r>
              <a:rPr lang="en-GB" sz="2600" b="1" dirty="0" smtClean="0">
                <a:solidFill>
                  <a:srgbClr val="C00000"/>
                </a:solidFill>
                <a:latin typeface="Cambria" panose="02040503050406030204" pitchFamily="18" charset="0"/>
              </a:rPr>
              <a:t>Building</a:t>
            </a:r>
          </a:p>
          <a:p>
            <a:r>
              <a:rPr lang="en-US" sz="2400" dirty="0">
                <a:latin typeface="Adobe Calson Pro Bold"/>
              </a:rPr>
              <a:t>This is the stage during which applicants are encouraged to</a:t>
            </a:r>
          </a:p>
          <a:p>
            <a:r>
              <a:rPr lang="en-US" sz="2400" dirty="0">
                <a:latin typeface="Adobe Calson Pro Bold"/>
              </a:rPr>
              <a:t>relax and feel at ease with the interviewer. Non-job-related topics are discussed,</a:t>
            </a:r>
          </a:p>
          <a:p>
            <a:r>
              <a:rPr lang="en-US" sz="2400" dirty="0">
                <a:latin typeface="Adobe Calson Pro Bold"/>
              </a:rPr>
              <a:t>such as the weather or the applicant’s commute.</a:t>
            </a:r>
            <a:endParaRPr lang="en-GB" sz="2400" b="1" dirty="0">
              <a:solidFill>
                <a:srgbClr val="C00000"/>
              </a:solidFill>
              <a:latin typeface="Adobe Calson Pro Bol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Competency-based Questions 7</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21934019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618488"/>
            <a:ext cx="2962656" cy="4493538"/>
          </a:xfrm>
          <a:prstGeom prst="rect">
            <a:avLst/>
          </a:prstGeom>
        </p:spPr>
        <p:txBody>
          <a:bodyPr wrap="square">
            <a:spAutoFit/>
          </a:bodyPr>
          <a:lstStyle/>
          <a:p>
            <a:r>
              <a:rPr lang="en-GB" sz="2600" dirty="0">
                <a:latin typeface="Adobe Calson Pro Bold"/>
              </a:rPr>
              <a:t>The rapport-building stage</a:t>
            </a:r>
          </a:p>
          <a:p>
            <a:r>
              <a:rPr lang="en-US" sz="2600" dirty="0">
                <a:latin typeface="Adobe Calson Pro Bold"/>
              </a:rPr>
              <a:t>should represent approximately 2 percent of the interview. Competency-based</a:t>
            </a:r>
          </a:p>
          <a:p>
            <a:r>
              <a:rPr lang="en-US" sz="2600" dirty="0">
                <a:latin typeface="Adobe Calson Pro Bold"/>
              </a:rPr>
              <a:t>questions are ineffective during this stage.</a:t>
            </a:r>
            <a:endParaRPr lang="en-GB" sz="2600" dirty="0">
              <a:latin typeface="Adobe Calson Pro Bol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Competency-based Questions 7</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33430016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289304"/>
            <a:ext cx="2962656" cy="4955203"/>
          </a:xfrm>
          <a:prstGeom prst="rect">
            <a:avLst/>
          </a:prstGeom>
        </p:spPr>
        <p:txBody>
          <a:bodyPr wrap="square">
            <a:spAutoFit/>
          </a:bodyPr>
          <a:lstStyle/>
          <a:p>
            <a:r>
              <a:rPr lang="en-GB" sz="2600" b="1" dirty="0">
                <a:solidFill>
                  <a:srgbClr val="C00000"/>
                </a:solidFill>
                <a:latin typeface="Cambria" panose="02040503050406030204" pitchFamily="18" charset="0"/>
              </a:rPr>
              <a:t>Introductory </a:t>
            </a:r>
            <a:r>
              <a:rPr lang="en-GB" sz="2600" b="1" dirty="0" smtClean="0">
                <a:solidFill>
                  <a:srgbClr val="C00000"/>
                </a:solidFill>
                <a:latin typeface="Cambria" panose="02040503050406030204" pitchFamily="18" charset="0"/>
              </a:rPr>
              <a:t>Stage</a:t>
            </a:r>
          </a:p>
          <a:p>
            <a:r>
              <a:rPr lang="en-US" sz="2400" dirty="0">
                <a:latin typeface="Adobe Calson Pro Bold"/>
              </a:rPr>
              <a:t>The initial questions an interviewer poses are intended to </a:t>
            </a:r>
            <a:r>
              <a:rPr lang="en-US" sz="2400" dirty="0" smtClean="0">
                <a:latin typeface="Adobe Calson Pro Bold"/>
              </a:rPr>
              <a:t>help still-nervous </a:t>
            </a:r>
            <a:r>
              <a:rPr lang="en-US" sz="2400" dirty="0">
                <a:latin typeface="Adobe Calson Pro Bold"/>
              </a:rPr>
              <a:t>applicants feel at ease. These questions should encourage the </a:t>
            </a:r>
            <a:r>
              <a:rPr lang="en-US" sz="2400" dirty="0" smtClean="0">
                <a:latin typeface="Adobe Calson Pro Bold"/>
              </a:rPr>
              <a:t>appli</a:t>
            </a:r>
            <a:r>
              <a:rPr lang="en-US" sz="2400" dirty="0">
                <a:latin typeface="Adobe Calson Pro Bold"/>
              </a:rPr>
              <a:t>cant to talk about a familiar </a:t>
            </a:r>
            <a:r>
              <a:rPr lang="en-US" sz="2400" dirty="0" smtClean="0">
                <a:latin typeface="Adobe Calson Pro Bold"/>
              </a:rPr>
              <a:t>topic</a:t>
            </a:r>
            <a:r>
              <a:rPr lang="en-US" sz="2400" dirty="0">
                <a:latin typeface="Adobe Calson Pro Bold"/>
              </a:rPr>
              <a:t>.</a:t>
            </a:r>
            <a:endParaRPr lang="en-GB" sz="2400" dirty="0">
              <a:latin typeface="Adobe Calson Pro Bol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Competency-based Questions 7</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33667685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518083"/>
            <a:ext cx="2962656" cy="4708981"/>
          </a:xfrm>
          <a:prstGeom prst="rect">
            <a:avLst/>
          </a:prstGeom>
        </p:spPr>
        <p:txBody>
          <a:bodyPr wrap="square">
            <a:spAutoFit/>
          </a:bodyPr>
          <a:lstStyle/>
          <a:p>
            <a:r>
              <a:rPr lang="en-GB" sz="2500" dirty="0" smtClean="0">
                <a:latin typeface="Adobe Calson Pro Bold"/>
              </a:rPr>
              <a:t>In </a:t>
            </a:r>
            <a:r>
              <a:rPr lang="en-US" sz="2500" dirty="0" smtClean="0">
                <a:latin typeface="Adobe Calson Pro Bold"/>
              </a:rPr>
              <a:t>addition</a:t>
            </a:r>
            <a:r>
              <a:rPr lang="en-US" sz="2500" dirty="0">
                <a:latin typeface="Adobe Calson Pro Bold"/>
              </a:rPr>
              <a:t>, the first few questions should be broad enough to generate </a:t>
            </a:r>
            <a:r>
              <a:rPr lang="en-US" sz="2500" dirty="0" smtClean="0">
                <a:latin typeface="Adobe Calson Pro Bold"/>
              </a:rPr>
              <a:t>additional questions </a:t>
            </a:r>
            <a:r>
              <a:rPr lang="en-US" sz="2500" dirty="0">
                <a:latin typeface="Adobe Calson Pro Bold"/>
              </a:rPr>
              <a:t>and to allow the interviewer to begin assessing relevant verbal and</a:t>
            </a:r>
          </a:p>
          <a:p>
            <a:r>
              <a:rPr lang="en-GB" sz="2500" dirty="0">
                <a:latin typeface="Adobe Calson Pro Bold"/>
              </a:rPr>
              <a:t>organizational skills.</a:t>
            </a: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Competency-based Questions 7</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5984017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947672"/>
            <a:ext cx="2962656" cy="3724096"/>
          </a:xfrm>
          <a:prstGeom prst="rect">
            <a:avLst/>
          </a:prstGeom>
        </p:spPr>
        <p:txBody>
          <a:bodyPr wrap="square">
            <a:spAutoFit/>
          </a:bodyPr>
          <a:lstStyle/>
          <a:p>
            <a:r>
              <a:rPr lang="en-GB" sz="2800" b="1" dirty="0">
                <a:solidFill>
                  <a:srgbClr val="C00000"/>
                </a:solidFill>
                <a:latin typeface="Cambria" panose="02040503050406030204" pitchFamily="18" charset="0"/>
              </a:rPr>
              <a:t>Core </a:t>
            </a:r>
            <a:r>
              <a:rPr lang="en-GB" sz="2800" b="1" dirty="0" smtClean="0">
                <a:solidFill>
                  <a:srgbClr val="C00000"/>
                </a:solidFill>
                <a:latin typeface="Cambria" panose="02040503050406030204" pitchFamily="18" charset="0"/>
              </a:rPr>
              <a:t>Stage</a:t>
            </a:r>
          </a:p>
          <a:p>
            <a:r>
              <a:rPr lang="en-US" sz="2600" dirty="0">
                <a:latin typeface="Adobe Calson Pro Bold"/>
              </a:rPr>
              <a:t>During this stage, interviewers gather information about job-specific</a:t>
            </a:r>
          </a:p>
          <a:p>
            <a:r>
              <a:rPr lang="en-US" sz="2600" dirty="0">
                <a:latin typeface="Adobe Calson Pro Bold"/>
              </a:rPr>
              <a:t>skills, knowledge, behavior, and interpersonal skills.</a:t>
            </a:r>
            <a:endParaRPr lang="en-GB" sz="2600" b="1" dirty="0">
              <a:solidFill>
                <a:srgbClr val="C00000"/>
              </a:solidFill>
              <a:latin typeface="Adobe Calson Pro Bol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Competency-based Questions 7</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6305035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804452"/>
            <a:ext cx="2962656" cy="4093428"/>
          </a:xfrm>
          <a:prstGeom prst="rect">
            <a:avLst/>
          </a:prstGeom>
        </p:spPr>
        <p:txBody>
          <a:bodyPr wrap="square">
            <a:spAutoFit/>
          </a:bodyPr>
          <a:lstStyle/>
          <a:p>
            <a:r>
              <a:rPr lang="en-US" sz="2600" dirty="0">
                <a:latin typeface="Adobe Calson Pro Bold"/>
              </a:rPr>
              <a:t>It allows for an examination</a:t>
            </a:r>
          </a:p>
          <a:p>
            <a:r>
              <a:rPr lang="en-US" sz="2600" dirty="0">
                <a:latin typeface="Adobe Calson Pro Bold"/>
              </a:rPr>
              <a:t>of the applicant’s past job performance and projects future performance based on</a:t>
            </a:r>
          </a:p>
          <a:p>
            <a:r>
              <a:rPr lang="en-GB" sz="2600" dirty="0">
                <a:latin typeface="Adobe Calson Pro Bold"/>
              </a:rPr>
              <a:t>explicit job-related examples.</a:t>
            </a: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Competency-based Questions 7</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16503668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5" y="2039969"/>
            <a:ext cx="2962657" cy="3693319"/>
          </a:xfrm>
          <a:prstGeom prst="rect">
            <a:avLst/>
          </a:prstGeom>
        </p:spPr>
        <p:txBody>
          <a:bodyPr wrap="square">
            <a:spAutoFit/>
          </a:bodyPr>
          <a:lstStyle/>
          <a:p>
            <a:r>
              <a:rPr lang="en-GB" sz="2600" b="1" dirty="0" smtClean="0">
                <a:solidFill>
                  <a:srgbClr val="C00000"/>
                </a:solidFill>
                <a:latin typeface="Cambria" panose="02040503050406030204" pitchFamily="18" charset="0"/>
              </a:rPr>
              <a:t>Confirmation</a:t>
            </a:r>
          </a:p>
          <a:p>
            <a:r>
              <a:rPr lang="en-US" sz="2600" dirty="0">
                <a:latin typeface="Adobe Calson Pro Bold"/>
              </a:rPr>
              <a:t>During this stage interviewers can verify what they learned about</a:t>
            </a:r>
          </a:p>
          <a:p>
            <a:r>
              <a:rPr lang="en-US" sz="2600" dirty="0">
                <a:latin typeface="Adobe Calson Pro Bold"/>
              </a:rPr>
              <a:t>job-specific competencies during the core stage</a:t>
            </a:r>
            <a:r>
              <a:rPr lang="en-US" sz="2600" dirty="0" smtClean="0">
                <a:latin typeface="Adobe Calson Pro Bold"/>
              </a:rPr>
              <a:t>.</a:t>
            </a:r>
            <a:endParaRPr lang="en-GB" sz="2600" b="1" dirty="0" smtClean="0">
              <a:solidFill>
                <a:srgbClr val="C00000"/>
              </a:solidFill>
              <a:latin typeface="Adobe Calson Pro Bol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Competency-based Questions 7</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27943143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128677"/>
            <a:ext cx="2962656" cy="5262979"/>
          </a:xfrm>
          <a:prstGeom prst="rect">
            <a:avLst/>
          </a:prstGeom>
        </p:spPr>
        <p:txBody>
          <a:bodyPr wrap="square">
            <a:spAutoFit/>
          </a:bodyPr>
          <a:lstStyle/>
          <a:p>
            <a:r>
              <a:rPr lang="en-US" sz="2400" dirty="0">
                <a:latin typeface="Adobe Calson Pro Bold"/>
              </a:rPr>
              <a:t>Once you’ve acquired information about the job, isolate job-specific competencies.</a:t>
            </a:r>
          </a:p>
          <a:p>
            <a:r>
              <a:rPr lang="en-US" sz="2400" dirty="0">
                <a:latin typeface="Adobe Calson Pro Bold"/>
              </a:rPr>
              <a:t>This is a two-step procedure:</a:t>
            </a:r>
            <a:r>
              <a:rPr lang="en-US" sz="2400" b="1" i="1" dirty="0">
                <a:solidFill>
                  <a:srgbClr val="FF0000"/>
                </a:solidFill>
                <a:latin typeface="Adobe Calson Pro Bold"/>
              </a:rPr>
              <a:t> First</a:t>
            </a:r>
            <a:r>
              <a:rPr lang="en-US" sz="2400" dirty="0">
                <a:latin typeface="Adobe Calson Pro Bold"/>
              </a:rPr>
              <a:t>, make a list of all the required </a:t>
            </a:r>
            <a:r>
              <a:rPr lang="en-US" sz="2400" dirty="0" smtClean="0">
                <a:latin typeface="Adobe Calson Pro Bold"/>
              </a:rPr>
              <a:t>competencies. </a:t>
            </a:r>
            <a:r>
              <a:rPr lang="en-US" sz="2400" b="1" i="1" dirty="0" smtClean="0">
                <a:solidFill>
                  <a:srgbClr val="FF0000"/>
                </a:solidFill>
                <a:latin typeface="Adobe Calson Pro Bold"/>
              </a:rPr>
              <a:t>Second</a:t>
            </a:r>
            <a:r>
              <a:rPr lang="en-US" sz="2400" dirty="0">
                <a:latin typeface="Adobe Calson Pro Bold"/>
              </a:rPr>
              <a:t>, identify each competency according to its category.</a:t>
            </a:r>
            <a:endParaRPr lang="en-GB" sz="2400" dirty="0">
              <a:latin typeface="Adobe Calson Pro Bol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Competency-based Questions 3</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40907376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275487"/>
            <a:ext cx="2962656" cy="3293209"/>
          </a:xfrm>
          <a:prstGeom prst="rect">
            <a:avLst/>
          </a:prstGeom>
        </p:spPr>
        <p:txBody>
          <a:bodyPr wrap="square">
            <a:spAutoFit/>
          </a:bodyPr>
          <a:lstStyle/>
          <a:p>
            <a:r>
              <a:rPr lang="en-US" sz="2600" dirty="0">
                <a:latin typeface="Adobe Calson Pro Bold"/>
              </a:rPr>
              <a:t>Topics of discussion should </a:t>
            </a:r>
            <a:r>
              <a:rPr lang="en-US" sz="2600" dirty="0" smtClean="0">
                <a:latin typeface="Adobe Calson Pro Bold"/>
              </a:rPr>
              <a:t>be limited </a:t>
            </a:r>
            <a:r>
              <a:rPr lang="en-US" sz="2600" dirty="0">
                <a:latin typeface="Adobe Calson Pro Bold"/>
              </a:rPr>
              <a:t>to those aspects of work experience and education already discussed during</a:t>
            </a:r>
          </a:p>
          <a:p>
            <a:r>
              <a:rPr lang="en-GB" sz="2600" dirty="0">
                <a:latin typeface="Adobe Calson Pro Bold"/>
              </a:rPr>
              <a:t>the core segment.</a:t>
            </a: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Competency-based Questions 7</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294823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620453"/>
            <a:ext cx="2962656" cy="4524315"/>
          </a:xfrm>
          <a:prstGeom prst="rect">
            <a:avLst/>
          </a:prstGeom>
        </p:spPr>
        <p:txBody>
          <a:bodyPr wrap="square">
            <a:spAutoFit/>
          </a:bodyPr>
          <a:lstStyle/>
          <a:p>
            <a:r>
              <a:rPr lang="en-GB" sz="2800" b="1" dirty="0" smtClean="0">
                <a:solidFill>
                  <a:srgbClr val="C00000"/>
                </a:solidFill>
                <a:latin typeface="Cambria" panose="02040503050406030204" pitchFamily="18" charset="0"/>
              </a:rPr>
              <a:t>Closing</a:t>
            </a:r>
          </a:p>
          <a:p>
            <a:r>
              <a:rPr lang="en-US" sz="2600" dirty="0">
                <a:latin typeface="Adobe Calson Pro Bold"/>
              </a:rPr>
              <a:t>This final stage is the interviewer’s opportunity to ensure that she </a:t>
            </a:r>
            <a:r>
              <a:rPr lang="en-US" sz="2600" dirty="0" smtClean="0">
                <a:latin typeface="Adobe Calson Pro Bold"/>
              </a:rPr>
              <a:t>has covered </a:t>
            </a:r>
            <a:r>
              <a:rPr lang="en-US" sz="2600" dirty="0">
                <a:latin typeface="Adobe Calson Pro Bold"/>
              </a:rPr>
              <a:t>all relevant competencies needed to make an effective hiring decision.</a:t>
            </a:r>
            <a:endParaRPr lang="en-GB" sz="2600" b="1" dirty="0">
              <a:solidFill>
                <a:srgbClr val="C00000"/>
              </a:solidFill>
              <a:latin typeface="Adobe Calson Pro Bol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Competency-based Questions 7</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39742453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275487"/>
            <a:ext cx="2962656" cy="3293209"/>
          </a:xfrm>
          <a:prstGeom prst="rect">
            <a:avLst/>
          </a:prstGeom>
        </p:spPr>
        <p:txBody>
          <a:bodyPr wrap="square">
            <a:spAutoFit/>
          </a:bodyPr>
          <a:lstStyle/>
          <a:p>
            <a:r>
              <a:rPr lang="en-GB" sz="2600" dirty="0" smtClean="0">
                <a:latin typeface="Adobe Calson Pro Bold"/>
              </a:rPr>
              <a:t>It </a:t>
            </a:r>
            <a:r>
              <a:rPr lang="en-US" sz="2600" dirty="0" smtClean="0">
                <a:latin typeface="Adobe Calson Pro Bold"/>
              </a:rPr>
              <a:t>is </a:t>
            </a:r>
            <a:r>
              <a:rPr lang="en-US" sz="2600" dirty="0">
                <a:latin typeface="Adobe Calson Pro Bold"/>
              </a:rPr>
              <a:t>also the applicant’s last chance to sell himself—to say how and why he </a:t>
            </a:r>
            <a:r>
              <a:rPr lang="en-US" sz="2600" dirty="0" smtClean="0">
                <a:latin typeface="Adobe Calson Pro Bold"/>
              </a:rPr>
              <a:t>would be </a:t>
            </a:r>
            <a:r>
              <a:rPr lang="en-US" sz="2600" dirty="0">
                <a:latin typeface="Adobe Calson Pro Bold"/>
              </a:rPr>
              <a:t>an asset to </a:t>
            </a:r>
            <a:r>
              <a:rPr lang="en-US" sz="2600" dirty="0" smtClean="0">
                <a:latin typeface="Adobe Calson Pro Bold"/>
              </a:rPr>
              <a:t>the organization</a:t>
            </a:r>
            <a:r>
              <a:rPr lang="en-US" sz="2600" dirty="0">
                <a:latin typeface="Adobe Calson Pro Bold"/>
              </a:rPr>
              <a:t>.</a:t>
            </a:r>
            <a:endParaRPr lang="en-GB" sz="2600" dirty="0">
              <a:latin typeface="Adobe Calson Pro Bol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Competency-based Questions 7</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2574426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518083"/>
            <a:ext cx="2962656" cy="4708981"/>
          </a:xfrm>
          <a:prstGeom prst="rect">
            <a:avLst/>
          </a:prstGeom>
        </p:spPr>
        <p:txBody>
          <a:bodyPr wrap="square">
            <a:spAutoFit/>
          </a:bodyPr>
          <a:lstStyle/>
          <a:p>
            <a:r>
              <a:rPr lang="en-US" sz="2500" dirty="0">
                <a:latin typeface="Adobe Calson Pro Bold"/>
              </a:rPr>
              <a:t>The closing stage should represent approximately</a:t>
            </a:r>
          </a:p>
          <a:p>
            <a:r>
              <a:rPr lang="en-US" sz="2500" dirty="0">
                <a:latin typeface="Adobe Calson Pro Bold"/>
              </a:rPr>
              <a:t>5 percent of the interview, with most to all of it taken up with </a:t>
            </a:r>
            <a:r>
              <a:rPr lang="en-US" sz="2500" dirty="0" smtClean="0">
                <a:latin typeface="Adobe Calson Pro Bold"/>
              </a:rPr>
              <a:t>competency-based questions</a:t>
            </a:r>
            <a:r>
              <a:rPr lang="en-US" sz="2500" dirty="0">
                <a:latin typeface="Adobe Calson Pro Bold"/>
              </a:rPr>
              <a:t>. The effectiveness of asking </a:t>
            </a:r>
            <a:r>
              <a:rPr lang="en-US" sz="2500" dirty="0" smtClean="0">
                <a:latin typeface="Adobe Calson Pro Bold"/>
              </a:rPr>
              <a:t>questions </a:t>
            </a:r>
            <a:r>
              <a:rPr lang="en-US" sz="2500" dirty="0">
                <a:latin typeface="Adobe Calson Pro Bold"/>
              </a:rPr>
              <a:t>in this </a:t>
            </a:r>
            <a:r>
              <a:rPr lang="en-US" sz="2500" dirty="0" smtClean="0">
                <a:latin typeface="Adobe Calson Pro Bold"/>
              </a:rPr>
              <a:t>stage </a:t>
            </a:r>
            <a:r>
              <a:rPr lang="en-GB" sz="2500" dirty="0" smtClean="0">
                <a:latin typeface="Adobe Calson Pro Bold"/>
              </a:rPr>
              <a:t>is </a:t>
            </a:r>
            <a:r>
              <a:rPr lang="en-GB" sz="2500" dirty="0">
                <a:latin typeface="Adobe Calson Pro Bold"/>
              </a:rPr>
              <a:t>high.</a:t>
            </a:r>
          </a:p>
        </p:txBody>
      </p:sp>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38528" y="6062472"/>
            <a:ext cx="854075" cy="542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Competency-based Questions 7</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25242525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394960" y="3264408"/>
            <a:ext cx="2962656" cy="1569660"/>
          </a:xfrm>
          <a:prstGeom prst="rect">
            <a:avLst/>
          </a:prstGeom>
        </p:spPr>
        <p:txBody>
          <a:bodyPr wrap="square">
            <a:spAutoFit/>
          </a:bodyPr>
          <a:lstStyle/>
          <a:p>
            <a:pPr algn="ctr"/>
            <a:r>
              <a:rPr lang="en-US" sz="3200" b="1" dirty="0" smtClean="0">
                <a:solidFill>
                  <a:srgbClr val="C00000"/>
                </a:solidFill>
                <a:latin typeface="Cambria" panose="02040503050406030204" pitchFamily="18" charset="0"/>
              </a:rPr>
              <a:t>Competency-based Questions 8</a:t>
            </a:r>
          </a:p>
        </p:txBody>
      </p:sp>
      <p:sp>
        <p:nvSpPr>
          <p:cNvPr id="5" name="Rectangle 4"/>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Competency-based Questions 8</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2755177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287250"/>
            <a:ext cx="3209544" cy="4939814"/>
          </a:xfrm>
          <a:prstGeom prst="rect">
            <a:avLst/>
          </a:prstGeom>
        </p:spPr>
        <p:txBody>
          <a:bodyPr wrap="square">
            <a:spAutoFit/>
          </a:bodyPr>
          <a:lstStyle/>
          <a:p>
            <a:r>
              <a:rPr lang="en-GB" sz="2500" b="1" dirty="0">
                <a:solidFill>
                  <a:srgbClr val="C00000"/>
                </a:solidFill>
                <a:latin typeface="Cambria" panose="02040503050406030204" pitchFamily="18" charset="0"/>
              </a:rPr>
              <a:t>Developing Competency-Based </a:t>
            </a:r>
            <a:r>
              <a:rPr lang="en-GB" sz="2500" b="1" dirty="0" smtClean="0">
                <a:solidFill>
                  <a:srgbClr val="C00000"/>
                </a:solidFill>
                <a:latin typeface="Cambria" panose="02040503050406030204" pitchFamily="18" charset="0"/>
              </a:rPr>
              <a:t>Questions</a:t>
            </a:r>
          </a:p>
          <a:p>
            <a:r>
              <a:rPr lang="en-US" sz="2400" dirty="0">
                <a:latin typeface="Adobe Calson Pro Bold"/>
              </a:rPr>
              <a:t>The information you’ve gathered through job descriptions and other sources, </a:t>
            </a:r>
            <a:r>
              <a:rPr lang="en-US" sz="2400" dirty="0" smtClean="0">
                <a:latin typeface="Adobe Calson Pro Bold"/>
              </a:rPr>
              <a:t>combined with </a:t>
            </a:r>
            <a:r>
              <a:rPr lang="en-US" sz="2400" dirty="0">
                <a:latin typeface="Adobe Calson Pro Bold"/>
              </a:rPr>
              <a:t>the applicant’s background, will yield a great deal of data about a </a:t>
            </a:r>
            <a:r>
              <a:rPr lang="en-US" sz="2400" dirty="0" smtClean="0">
                <a:latin typeface="Adobe Calson Pro Bold"/>
              </a:rPr>
              <a:t>possible </a:t>
            </a:r>
            <a:r>
              <a:rPr lang="en-GB" sz="2400" dirty="0" smtClean="0">
                <a:latin typeface="Adobe Calson Pro Bold"/>
              </a:rPr>
              <a:t>job </a:t>
            </a:r>
            <a:r>
              <a:rPr lang="en-GB" sz="2400" dirty="0">
                <a:latin typeface="Adobe Calson Pro Bold"/>
              </a:rPr>
              <a:t>match</a:t>
            </a:r>
            <a:endParaRPr lang="en-GB" sz="2400" b="1" dirty="0">
              <a:solidFill>
                <a:srgbClr val="C00000"/>
              </a:solidFill>
              <a:latin typeface="Adobe Calson Pro Bol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Competency-based Questions 8</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33188991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371600"/>
            <a:ext cx="2962656" cy="4893647"/>
          </a:xfrm>
          <a:prstGeom prst="rect">
            <a:avLst/>
          </a:prstGeom>
        </p:spPr>
        <p:txBody>
          <a:bodyPr wrap="square">
            <a:spAutoFit/>
          </a:bodyPr>
          <a:lstStyle/>
          <a:p>
            <a:r>
              <a:rPr lang="en-GB" sz="2400" dirty="0">
                <a:latin typeface="Adobe Calson Pro Bold"/>
              </a:rPr>
              <a:t>Since nearly </a:t>
            </a:r>
            <a:r>
              <a:rPr lang="en-GB" sz="2400" dirty="0" smtClean="0">
                <a:latin typeface="Adobe Calson Pro Bold"/>
              </a:rPr>
              <a:t>three quarters</a:t>
            </a:r>
            <a:endParaRPr lang="en-GB" sz="2400" dirty="0">
              <a:latin typeface="Adobe Calson Pro Bold"/>
            </a:endParaRPr>
          </a:p>
          <a:p>
            <a:r>
              <a:rPr lang="en-US" sz="2400" dirty="0">
                <a:latin typeface="Adobe Calson Pro Bold"/>
              </a:rPr>
              <a:t>of an interview involves asking for specific examples related to past job</a:t>
            </a:r>
          </a:p>
          <a:p>
            <a:r>
              <a:rPr lang="en-US" sz="2400" dirty="0">
                <a:latin typeface="Adobe Calson Pro Bold"/>
              </a:rPr>
              <a:t>performance, employers need to convert topics about which they seek information</a:t>
            </a:r>
          </a:p>
          <a:p>
            <a:r>
              <a:rPr lang="en-GB" sz="2400" dirty="0">
                <a:latin typeface="Adobe Calson Pro Bold"/>
              </a:rPr>
              <a:t>into competency-based questions.</a:t>
            </a: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Competency-based Questions 8</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24340704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0" y="1810511"/>
            <a:ext cx="9144000" cy="581558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bg1"/>
                </a:solidFill>
              </a:ln>
              <a:solidFill>
                <a:schemeClr val="bg1"/>
              </a:solidFill>
            </a:endParaRPr>
          </a:p>
        </p:txBody>
      </p:sp>
      <p:graphicFrame>
        <p:nvGraphicFramePr>
          <p:cNvPr id="2" name="Table 1"/>
          <p:cNvGraphicFramePr>
            <a:graphicFrameLocks noGrp="1"/>
          </p:cNvGraphicFramePr>
          <p:nvPr>
            <p:extLst>
              <p:ext uri="{D42A27DB-BD31-4B8C-83A1-F6EECF244321}">
                <p14:modId xmlns:p14="http://schemas.microsoft.com/office/powerpoint/2010/main" val="612550079"/>
              </p:ext>
            </p:extLst>
          </p:nvPr>
        </p:nvGraphicFramePr>
        <p:xfrm>
          <a:off x="950975" y="1042415"/>
          <a:ext cx="7242049" cy="5212080"/>
        </p:xfrm>
        <a:graphic>
          <a:graphicData uri="http://schemas.openxmlformats.org/drawingml/2006/table">
            <a:tbl>
              <a:tblPr firstRow="1" bandRow="1">
                <a:tableStyleId>{306799F8-075E-4A3A-A7F6-7FBC6576F1A4}</a:tableStyleId>
              </a:tblPr>
              <a:tblGrid>
                <a:gridCol w="1728217"/>
                <a:gridCol w="2349057"/>
                <a:gridCol w="1499104"/>
                <a:gridCol w="1665671"/>
              </a:tblGrid>
              <a:tr h="576072">
                <a:tc>
                  <a:txBody>
                    <a:bodyPr/>
                    <a:lstStyle/>
                    <a:p>
                      <a:pPr algn="l"/>
                      <a:r>
                        <a:rPr lang="en-GB" sz="1800" u="none" strike="noStrike" kern="1200" baseline="0" dirty="0" smtClean="0">
                          <a:solidFill>
                            <a:srgbClr val="C00000"/>
                          </a:solidFill>
                          <a:latin typeface="Cambria" panose="02040503050406030204" pitchFamily="18" charset="0"/>
                        </a:rPr>
                        <a:t>Stage</a:t>
                      </a:r>
                      <a:endParaRPr lang="en-GB" dirty="0">
                        <a:solidFill>
                          <a:srgbClr val="C00000"/>
                        </a:solidFill>
                        <a:latin typeface="Cambria" panose="02040503050406030204" pitchFamily="18" charset="0"/>
                      </a:endParaRPr>
                    </a:p>
                  </a:txBody>
                  <a:tcPr/>
                </a:tc>
                <a:tc>
                  <a:txBody>
                    <a:bodyPr/>
                    <a:lstStyle/>
                    <a:p>
                      <a:pPr algn="ctr"/>
                      <a:r>
                        <a:rPr lang="en-GB" sz="1800" u="none" strike="noStrike" kern="1200" baseline="0" dirty="0" smtClean="0">
                          <a:solidFill>
                            <a:srgbClr val="C00000"/>
                          </a:solidFill>
                          <a:latin typeface="Cambria" panose="02040503050406030204" pitchFamily="18" charset="0"/>
                        </a:rPr>
                        <a:t>Purpose</a:t>
                      </a:r>
                      <a:endParaRPr lang="en-GB" dirty="0">
                        <a:solidFill>
                          <a:srgbClr val="C00000"/>
                        </a:solidFill>
                        <a:latin typeface="Cambria" panose="02040503050406030204" pitchFamily="18" charset="0"/>
                      </a:endParaRPr>
                    </a:p>
                  </a:txBody>
                  <a:tcPr/>
                </a:tc>
                <a:tc>
                  <a:txBody>
                    <a:bodyPr/>
                    <a:lstStyle/>
                    <a:p>
                      <a:pPr algn="ctr"/>
                      <a:r>
                        <a:rPr lang="en-GB" sz="1800" u="none" strike="noStrike" kern="1200" baseline="0" dirty="0" smtClean="0">
                          <a:solidFill>
                            <a:srgbClr val="C00000"/>
                          </a:solidFill>
                          <a:latin typeface="Cambria" panose="02040503050406030204" pitchFamily="18" charset="0"/>
                        </a:rPr>
                        <a:t>Percentage Of Time</a:t>
                      </a:r>
                      <a:endParaRPr lang="en-GB" dirty="0">
                        <a:solidFill>
                          <a:srgbClr val="C00000"/>
                        </a:solidFill>
                        <a:latin typeface="Cambria" panose="02040503050406030204" pitchFamily="18" charset="0"/>
                      </a:endParaRPr>
                    </a:p>
                  </a:txBody>
                  <a:tcPr/>
                </a:tc>
                <a:tc>
                  <a:txBody>
                    <a:bodyPr/>
                    <a:lstStyle/>
                    <a:p>
                      <a:pPr algn="l"/>
                      <a:r>
                        <a:rPr lang="en-GB" sz="1800" u="none" strike="noStrike" kern="1200" baseline="0" dirty="0" smtClean="0">
                          <a:solidFill>
                            <a:srgbClr val="C00000"/>
                          </a:solidFill>
                          <a:latin typeface="Cambria" panose="02040503050406030204" pitchFamily="18" charset="0"/>
                        </a:rPr>
                        <a:t>Level Of Effectiveness</a:t>
                      </a:r>
                      <a:endParaRPr lang="en-GB" dirty="0">
                        <a:solidFill>
                          <a:srgbClr val="C00000"/>
                        </a:solidFill>
                        <a:latin typeface="Cambria" panose="02040503050406030204" pitchFamily="18" charset="0"/>
                      </a:endParaRPr>
                    </a:p>
                  </a:txBody>
                  <a:tcPr/>
                </a:tc>
              </a:tr>
              <a:tr h="630936">
                <a:tc>
                  <a:txBody>
                    <a:bodyPr/>
                    <a:lstStyle/>
                    <a:p>
                      <a:pPr algn="l"/>
                      <a:r>
                        <a:rPr lang="en-GB" sz="1800" b="0" i="0" u="none" strike="noStrike" kern="1200" baseline="0" dirty="0" smtClean="0">
                          <a:solidFill>
                            <a:schemeClr val="tx1"/>
                          </a:solidFill>
                          <a:latin typeface="Adobe Calson Pro Bold"/>
                          <a:ea typeface="+mn-ea"/>
                          <a:cs typeface="+mn-cs"/>
                        </a:rPr>
                        <a:t>Rapport Building</a:t>
                      </a:r>
                      <a:endParaRPr lang="en-GB" sz="1800" dirty="0">
                        <a:solidFill>
                          <a:schemeClr val="tx1"/>
                        </a:solidFill>
                        <a:latin typeface="Adobe Calson Pro Bold"/>
                      </a:endParaRPr>
                    </a:p>
                  </a:txBody>
                  <a:tcPr/>
                </a:tc>
                <a:tc>
                  <a:txBody>
                    <a:bodyPr/>
                    <a:lstStyle/>
                    <a:p>
                      <a:r>
                        <a:rPr lang="en-GB" sz="1800" b="0" i="0" u="none" strike="noStrike" kern="1200" baseline="0" dirty="0" smtClean="0">
                          <a:solidFill>
                            <a:schemeClr val="tx1"/>
                          </a:solidFill>
                          <a:latin typeface="Adobe Calson Pro Bold"/>
                          <a:ea typeface="+mn-ea"/>
                          <a:cs typeface="+mn-cs"/>
                        </a:rPr>
                        <a:t>Put applicant at ease</a:t>
                      </a:r>
                      <a:endParaRPr lang="en-GB" sz="1800" dirty="0">
                        <a:solidFill>
                          <a:schemeClr val="tx1"/>
                        </a:solidFill>
                        <a:latin typeface="Adobe Calson Pro Bold"/>
                      </a:endParaRPr>
                    </a:p>
                  </a:txBody>
                  <a:tcPr/>
                </a:tc>
                <a:tc>
                  <a:txBody>
                    <a:bodyPr/>
                    <a:lstStyle/>
                    <a:p>
                      <a:r>
                        <a:rPr lang="en-GB" sz="1800" b="0" i="0" u="none" strike="noStrike" kern="1200" baseline="0" dirty="0" smtClean="0">
                          <a:solidFill>
                            <a:schemeClr val="tx1"/>
                          </a:solidFill>
                          <a:latin typeface="Adobe Calson Pro Bold"/>
                          <a:ea typeface="+mn-ea"/>
                          <a:cs typeface="+mn-cs"/>
                        </a:rPr>
                        <a:t>2 percent</a:t>
                      </a:r>
                      <a:endParaRPr lang="en-GB" sz="1800" dirty="0">
                        <a:solidFill>
                          <a:schemeClr val="tx1"/>
                        </a:solidFill>
                        <a:latin typeface="Adobe Calson Pro Bold"/>
                      </a:endParaRPr>
                    </a:p>
                  </a:txBody>
                  <a:tcPr/>
                </a:tc>
                <a:tc>
                  <a:txBody>
                    <a:bodyPr/>
                    <a:lstStyle/>
                    <a:p>
                      <a:r>
                        <a:rPr lang="en-GB" sz="1800" b="0" i="0" u="none" strike="noStrike" kern="1200" baseline="0" dirty="0" smtClean="0">
                          <a:solidFill>
                            <a:schemeClr val="tx1"/>
                          </a:solidFill>
                          <a:latin typeface="Adobe Calson Pro Bold"/>
                          <a:ea typeface="+mn-ea"/>
                          <a:cs typeface="+mn-cs"/>
                        </a:rPr>
                        <a:t>None</a:t>
                      </a:r>
                      <a:endParaRPr lang="en-GB" sz="1800" dirty="0">
                        <a:solidFill>
                          <a:schemeClr val="tx1"/>
                        </a:solidFill>
                        <a:latin typeface="Adobe Calson Pro Bold"/>
                      </a:endParaRPr>
                    </a:p>
                  </a:txBody>
                  <a:tcPr/>
                </a:tc>
              </a:tr>
              <a:tr h="630936">
                <a:tc>
                  <a:txBody>
                    <a:bodyPr/>
                    <a:lstStyle/>
                    <a:p>
                      <a:pPr algn="l"/>
                      <a:r>
                        <a:rPr lang="en-GB" sz="1800" b="0" i="0" u="none" strike="noStrike" kern="1200" baseline="0" dirty="0" smtClean="0">
                          <a:solidFill>
                            <a:schemeClr val="tx1"/>
                          </a:solidFill>
                          <a:latin typeface="Adobe Calson Pro Bold"/>
                          <a:ea typeface="+mn-ea"/>
                          <a:cs typeface="+mn-cs"/>
                        </a:rPr>
                        <a:t>Introductory</a:t>
                      </a:r>
                      <a:endParaRPr lang="en-GB" sz="1800" dirty="0">
                        <a:solidFill>
                          <a:schemeClr val="tx1"/>
                        </a:solidFill>
                        <a:latin typeface="Adobe Calson Pro Bold"/>
                      </a:endParaRPr>
                    </a:p>
                  </a:txBody>
                  <a:tcPr/>
                </a:tc>
                <a:tc>
                  <a:txBody>
                    <a:bodyPr/>
                    <a:lstStyle/>
                    <a:p>
                      <a:r>
                        <a:rPr lang="en-GB" sz="1800" b="0" i="0" u="none" strike="noStrike" kern="1200" baseline="0" dirty="0" smtClean="0">
                          <a:solidFill>
                            <a:schemeClr val="tx1"/>
                          </a:solidFill>
                          <a:latin typeface="Adobe Calson Pro Bold"/>
                          <a:ea typeface="+mn-ea"/>
                          <a:cs typeface="+mn-cs"/>
                        </a:rPr>
                        <a:t>Begin applicant</a:t>
                      </a:r>
                    </a:p>
                    <a:p>
                      <a:r>
                        <a:rPr lang="en-GB" sz="1800" b="0" i="0" u="none" strike="noStrike" kern="1200" baseline="0" dirty="0" smtClean="0">
                          <a:solidFill>
                            <a:schemeClr val="tx1"/>
                          </a:solidFill>
                          <a:latin typeface="Adobe Calson Pro Bold"/>
                          <a:ea typeface="+mn-ea"/>
                          <a:cs typeface="+mn-cs"/>
                        </a:rPr>
                        <a:t>Assessment</a:t>
                      </a:r>
                      <a:endParaRPr lang="en-GB" sz="1800" dirty="0">
                        <a:solidFill>
                          <a:schemeClr val="tx1"/>
                        </a:solidFill>
                        <a:latin typeface="Adobe Calson Pro Bold"/>
                      </a:endParaRPr>
                    </a:p>
                  </a:txBody>
                  <a:tcPr/>
                </a:tc>
                <a:tc>
                  <a:txBody>
                    <a:bodyPr/>
                    <a:lstStyle/>
                    <a:p>
                      <a:r>
                        <a:rPr lang="en-GB" sz="1800" b="0" i="0" u="none" strike="noStrike" kern="1200" baseline="0" dirty="0" smtClean="0">
                          <a:solidFill>
                            <a:schemeClr val="tx1"/>
                          </a:solidFill>
                          <a:latin typeface="Adobe Calson Pro Bold"/>
                          <a:ea typeface="+mn-ea"/>
                          <a:cs typeface="+mn-cs"/>
                        </a:rPr>
                        <a:t>3 percent</a:t>
                      </a:r>
                      <a:endParaRPr lang="en-GB" sz="1800" dirty="0">
                        <a:solidFill>
                          <a:schemeClr val="tx1"/>
                        </a:solidFill>
                        <a:latin typeface="Adobe Calson Pro Bold"/>
                      </a:endParaRPr>
                    </a:p>
                  </a:txBody>
                  <a:tcPr/>
                </a:tc>
                <a:tc>
                  <a:txBody>
                    <a:bodyPr/>
                    <a:lstStyle/>
                    <a:p>
                      <a:r>
                        <a:rPr lang="en-GB" sz="1800" b="0" i="0" u="none" strike="noStrike" kern="1200" baseline="0" dirty="0" smtClean="0">
                          <a:solidFill>
                            <a:schemeClr val="tx1"/>
                          </a:solidFill>
                          <a:latin typeface="Adobe Calson Pro Bold"/>
                          <a:ea typeface="+mn-ea"/>
                          <a:cs typeface="+mn-cs"/>
                        </a:rPr>
                        <a:t>Minimal</a:t>
                      </a:r>
                      <a:endParaRPr lang="en-GB" sz="1800" dirty="0">
                        <a:solidFill>
                          <a:schemeClr val="tx1"/>
                        </a:solidFill>
                        <a:latin typeface="Adobe Calson Pro Bold"/>
                      </a:endParaRPr>
                    </a:p>
                  </a:txBody>
                  <a:tcPr/>
                </a:tc>
              </a:tr>
              <a:tr h="1453896">
                <a:tc>
                  <a:txBody>
                    <a:bodyPr/>
                    <a:lstStyle/>
                    <a:p>
                      <a:pPr algn="l"/>
                      <a:r>
                        <a:rPr lang="en-GB" sz="1800" b="0" i="0" u="none" strike="noStrike" kern="1200" baseline="0" dirty="0" smtClean="0">
                          <a:solidFill>
                            <a:schemeClr val="tx1"/>
                          </a:solidFill>
                          <a:latin typeface="Adobe Calson Pro Bold"/>
                          <a:ea typeface="+mn-ea"/>
                          <a:cs typeface="+mn-cs"/>
                        </a:rPr>
                        <a:t>Core</a:t>
                      </a:r>
                      <a:endParaRPr lang="en-GB" sz="1800" dirty="0">
                        <a:solidFill>
                          <a:schemeClr val="tx1"/>
                        </a:solidFill>
                        <a:latin typeface="Adobe Calson Pro Bold"/>
                      </a:endParaRPr>
                    </a:p>
                  </a:txBody>
                  <a:tcPr/>
                </a:tc>
                <a:tc>
                  <a:txBody>
                    <a:bodyPr/>
                    <a:lstStyle/>
                    <a:p>
                      <a:r>
                        <a:rPr lang="en-GB" sz="1800" b="0" i="0" u="none" strike="noStrike" kern="1200" baseline="0" dirty="0" smtClean="0">
                          <a:solidFill>
                            <a:schemeClr val="tx1"/>
                          </a:solidFill>
                          <a:latin typeface="Adobe Calson Pro Bold"/>
                          <a:ea typeface="+mn-ea"/>
                          <a:cs typeface="+mn-cs"/>
                        </a:rPr>
                        <a:t>Gather information about job-specific skills, knowledge,</a:t>
                      </a:r>
                    </a:p>
                    <a:p>
                      <a:r>
                        <a:rPr lang="en-GB" sz="1800" b="0" i="0" u="none" strike="noStrike" kern="1200" baseline="0" dirty="0" smtClean="0">
                          <a:solidFill>
                            <a:schemeClr val="tx1"/>
                          </a:solidFill>
                          <a:latin typeface="Adobe Calson Pro Bold"/>
                          <a:ea typeface="+mn-ea"/>
                          <a:cs typeface="+mn-cs"/>
                        </a:rPr>
                        <a:t>behaviour, and interpersonal skills</a:t>
                      </a:r>
                      <a:endParaRPr lang="en-GB" sz="1800" dirty="0">
                        <a:solidFill>
                          <a:schemeClr val="tx1"/>
                        </a:solidFill>
                        <a:latin typeface="Adobe Calson Pro Bold"/>
                      </a:endParaRPr>
                    </a:p>
                  </a:txBody>
                  <a:tcPr/>
                </a:tc>
                <a:tc>
                  <a:txBody>
                    <a:bodyPr/>
                    <a:lstStyle/>
                    <a:p>
                      <a:r>
                        <a:rPr lang="en-GB" sz="1800" b="0" i="0" u="none" strike="noStrike" kern="1200" baseline="0" dirty="0" smtClean="0">
                          <a:solidFill>
                            <a:schemeClr val="tx1"/>
                          </a:solidFill>
                          <a:latin typeface="Adobe Calson Pro Bold"/>
                          <a:ea typeface="+mn-ea"/>
                          <a:cs typeface="+mn-cs"/>
                        </a:rPr>
                        <a:t>85 percent</a:t>
                      </a:r>
                      <a:endParaRPr lang="en-GB" sz="1800" dirty="0">
                        <a:solidFill>
                          <a:schemeClr val="tx1"/>
                        </a:solidFill>
                        <a:latin typeface="Adobe Calson Pro Bold"/>
                      </a:endParaRPr>
                    </a:p>
                  </a:txBody>
                  <a:tcPr/>
                </a:tc>
                <a:tc>
                  <a:txBody>
                    <a:bodyPr/>
                    <a:lstStyle/>
                    <a:p>
                      <a:r>
                        <a:rPr lang="en-GB" sz="1800" b="0" i="0" u="none" strike="noStrike" kern="1200" baseline="0" dirty="0" smtClean="0">
                          <a:solidFill>
                            <a:schemeClr val="tx1"/>
                          </a:solidFill>
                          <a:latin typeface="Adobe Calson Pro Bold"/>
                          <a:ea typeface="+mn-ea"/>
                          <a:cs typeface="+mn-cs"/>
                        </a:rPr>
                        <a:t>High</a:t>
                      </a:r>
                      <a:endParaRPr lang="en-GB" sz="1800" dirty="0">
                        <a:solidFill>
                          <a:schemeClr val="tx1"/>
                        </a:solidFill>
                        <a:latin typeface="Adobe Calson Pro Bold"/>
                      </a:endParaRPr>
                    </a:p>
                  </a:txBody>
                  <a:tcPr/>
                </a:tc>
              </a:tr>
              <a:tr h="630936">
                <a:tc>
                  <a:txBody>
                    <a:bodyPr/>
                    <a:lstStyle/>
                    <a:p>
                      <a:pPr algn="l"/>
                      <a:r>
                        <a:rPr lang="en-GB" sz="1800" b="0" i="0" u="none" strike="noStrike" kern="1200" baseline="0" dirty="0" smtClean="0">
                          <a:solidFill>
                            <a:schemeClr val="tx1"/>
                          </a:solidFill>
                          <a:latin typeface="Adobe Calson Pro Bold"/>
                          <a:ea typeface="+mn-ea"/>
                          <a:cs typeface="+mn-cs"/>
                        </a:rPr>
                        <a:t>Confirmation</a:t>
                      </a:r>
                      <a:endParaRPr lang="en-GB" sz="1800" dirty="0">
                        <a:solidFill>
                          <a:schemeClr val="tx1"/>
                        </a:solidFill>
                        <a:latin typeface="Adobe Calson Pro Bold"/>
                      </a:endParaRPr>
                    </a:p>
                  </a:txBody>
                  <a:tcPr/>
                </a:tc>
                <a:tc>
                  <a:txBody>
                    <a:bodyPr/>
                    <a:lstStyle/>
                    <a:p>
                      <a:r>
                        <a:rPr lang="en-GB" sz="1800" b="0" i="0" u="none" strike="noStrike" kern="1200" baseline="0" dirty="0" smtClean="0">
                          <a:solidFill>
                            <a:schemeClr val="tx1"/>
                          </a:solidFill>
                          <a:latin typeface="Adobe Calson Pro Bold"/>
                          <a:ea typeface="+mn-ea"/>
                          <a:cs typeface="+mn-cs"/>
                        </a:rPr>
                        <a:t>Verify information</a:t>
                      </a:r>
                    </a:p>
                    <a:p>
                      <a:r>
                        <a:rPr lang="en-GB" sz="1800" b="0" i="0" u="none" strike="noStrike" kern="1200" baseline="0" dirty="0" smtClean="0">
                          <a:solidFill>
                            <a:schemeClr val="tx1"/>
                          </a:solidFill>
                          <a:latin typeface="Adobe Calson Pro Bold"/>
                          <a:ea typeface="+mn-ea"/>
                          <a:cs typeface="+mn-cs"/>
                        </a:rPr>
                        <a:t>acquired thus far</a:t>
                      </a:r>
                      <a:endParaRPr lang="en-GB" sz="1800" dirty="0">
                        <a:solidFill>
                          <a:schemeClr val="tx1"/>
                        </a:solidFill>
                        <a:latin typeface="Adobe Calson Pro Bold"/>
                      </a:endParaRPr>
                    </a:p>
                  </a:txBody>
                  <a:tcPr/>
                </a:tc>
                <a:tc>
                  <a:txBody>
                    <a:bodyPr/>
                    <a:lstStyle/>
                    <a:p>
                      <a:r>
                        <a:rPr lang="en-GB" sz="1800" b="0" i="0" u="none" strike="noStrike" kern="1200" baseline="0" dirty="0" smtClean="0">
                          <a:solidFill>
                            <a:schemeClr val="tx1"/>
                          </a:solidFill>
                          <a:latin typeface="Adobe Calson Pro Bold"/>
                          <a:ea typeface="+mn-ea"/>
                          <a:cs typeface="+mn-cs"/>
                        </a:rPr>
                        <a:t>5 percent</a:t>
                      </a:r>
                      <a:endParaRPr lang="en-GB" sz="1800" dirty="0">
                        <a:solidFill>
                          <a:schemeClr val="tx1"/>
                        </a:solidFill>
                        <a:latin typeface="Adobe Calson Pro Bold"/>
                      </a:endParaRPr>
                    </a:p>
                  </a:txBody>
                  <a:tcPr/>
                </a:tc>
                <a:tc>
                  <a:txBody>
                    <a:bodyPr/>
                    <a:lstStyle/>
                    <a:p>
                      <a:r>
                        <a:rPr lang="en-GB" sz="1800" b="0" i="0" u="none" strike="noStrike" kern="1200" baseline="0" dirty="0" smtClean="0">
                          <a:solidFill>
                            <a:schemeClr val="tx1"/>
                          </a:solidFill>
                          <a:latin typeface="Adobe Calson Pro Bold"/>
                          <a:ea typeface="+mn-ea"/>
                          <a:cs typeface="+mn-cs"/>
                        </a:rPr>
                        <a:t>Minimal</a:t>
                      </a:r>
                      <a:endParaRPr lang="en-GB" sz="1800" dirty="0">
                        <a:solidFill>
                          <a:schemeClr val="tx1"/>
                        </a:solidFill>
                        <a:latin typeface="Adobe Calson Pro Bold"/>
                      </a:endParaRPr>
                    </a:p>
                  </a:txBody>
                  <a:tcPr/>
                </a:tc>
              </a:tr>
              <a:tr h="1179576">
                <a:tc>
                  <a:txBody>
                    <a:bodyPr/>
                    <a:lstStyle/>
                    <a:p>
                      <a:pPr algn="l"/>
                      <a:r>
                        <a:rPr lang="en-GB" sz="1800" b="0" i="0" u="none" strike="noStrike" kern="1200" baseline="0" dirty="0" smtClean="0">
                          <a:solidFill>
                            <a:schemeClr val="tx1"/>
                          </a:solidFill>
                          <a:latin typeface="Adobe Calson Pro Bold"/>
                          <a:ea typeface="+mn-ea"/>
                          <a:cs typeface="+mn-cs"/>
                        </a:rPr>
                        <a:t>Closing</a:t>
                      </a:r>
                      <a:endParaRPr lang="en-GB" sz="1800" dirty="0">
                        <a:solidFill>
                          <a:schemeClr val="tx1"/>
                        </a:solidFill>
                        <a:latin typeface="Adobe Calson Pro Bold"/>
                      </a:endParaRPr>
                    </a:p>
                  </a:txBody>
                  <a:tcPr/>
                </a:tc>
                <a:tc>
                  <a:txBody>
                    <a:bodyPr/>
                    <a:lstStyle/>
                    <a:p>
                      <a:r>
                        <a:rPr lang="en-GB" sz="1800" b="0" i="0" u="none" strike="noStrike" kern="1200" baseline="0" dirty="0" smtClean="0">
                          <a:solidFill>
                            <a:schemeClr val="tx1"/>
                          </a:solidFill>
                          <a:latin typeface="Adobe Calson Pro Bold"/>
                          <a:ea typeface="+mn-ea"/>
                          <a:cs typeface="+mn-cs"/>
                        </a:rPr>
                        <a:t>Last chance for interviewer to cover Relevant Competencies</a:t>
                      </a:r>
                      <a:endParaRPr lang="en-GB" sz="1800" dirty="0">
                        <a:solidFill>
                          <a:schemeClr val="tx1"/>
                        </a:solidFill>
                        <a:latin typeface="Adobe Calson Pro Bold"/>
                      </a:endParaRPr>
                    </a:p>
                  </a:txBody>
                  <a:tcPr/>
                </a:tc>
                <a:tc>
                  <a:txBody>
                    <a:bodyPr/>
                    <a:lstStyle/>
                    <a:p>
                      <a:r>
                        <a:rPr lang="en-GB" sz="1800" b="0" i="0" u="none" strike="noStrike" kern="1200" baseline="0" dirty="0" smtClean="0">
                          <a:solidFill>
                            <a:schemeClr val="tx1"/>
                          </a:solidFill>
                          <a:latin typeface="Adobe Calson Pro Bold"/>
                          <a:ea typeface="+mn-ea"/>
                          <a:cs typeface="+mn-cs"/>
                        </a:rPr>
                        <a:t>5 percent</a:t>
                      </a:r>
                      <a:endParaRPr lang="en-GB" sz="1800" dirty="0">
                        <a:solidFill>
                          <a:schemeClr val="tx1"/>
                        </a:solidFill>
                        <a:latin typeface="Adobe Calson Pro Bold"/>
                      </a:endParaRPr>
                    </a:p>
                  </a:txBody>
                  <a:tcPr/>
                </a:tc>
                <a:tc>
                  <a:txBody>
                    <a:bodyPr/>
                    <a:lstStyle/>
                    <a:p>
                      <a:r>
                        <a:rPr lang="en-GB" sz="1800" b="0" i="0" u="none" strike="noStrike" kern="1200" baseline="0" dirty="0" smtClean="0">
                          <a:solidFill>
                            <a:schemeClr val="tx1"/>
                          </a:solidFill>
                          <a:latin typeface="Adobe Calson Pro Bold"/>
                          <a:ea typeface="+mn-ea"/>
                          <a:cs typeface="+mn-cs"/>
                        </a:rPr>
                        <a:t>High</a:t>
                      </a:r>
                      <a:endParaRPr lang="en-GB" sz="1800" dirty="0">
                        <a:solidFill>
                          <a:schemeClr val="tx1"/>
                        </a:solidFill>
                        <a:latin typeface="Adobe Calson Pro Bold"/>
                      </a:endParaRPr>
                    </a:p>
                  </a:txBody>
                  <a:tcPr/>
                </a:tc>
              </a:tr>
            </a:tbl>
          </a:graphicData>
        </a:graphic>
      </p:graphicFrame>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Competency-based Questions 8</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24287481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415713"/>
            <a:ext cx="2962656" cy="4893647"/>
          </a:xfrm>
          <a:prstGeom prst="rect">
            <a:avLst/>
          </a:prstGeom>
        </p:spPr>
        <p:txBody>
          <a:bodyPr wrap="square">
            <a:spAutoFit/>
          </a:bodyPr>
          <a:lstStyle/>
          <a:p>
            <a:r>
              <a:rPr lang="en-US" sz="2400" dirty="0">
                <a:latin typeface="Adobe Calson Pro Bold"/>
              </a:rPr>
              <a:t>The best way to develop competency-based questions is to first list the primary</a:t>
            </a:r>
          </a:p>
          <a:p>
            <a:r>
              <a:rPr lang="en-US" sz="2400" dirty="0">
                <a:latin typeface="Adobe Calson Pro Bold"/>
              </a:rPr>
              <a:t>duties and responsibilities of the job. Let’s assume there’s an opening for an assistant</a:t>
            </a:r>
          </a:p>
          <a:p>
            <a:r>
              <a:rPr lang="en-US" sz="2400" dirty="0">
                <a:latin typeface="Adobe Calson Pro Bold"/>
              </a:rPr>
              <a:t>to the director of human resources.</a:t>
            </a:r>
            <a:endParaRPr lang="en-GB" sz="2400" dirty="0">
              <a:latin typeface="Adobe Calson Pro Bol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Competency-based Questions 8</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38607586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289304"/>
            <a:ext cx="2962656" cy="4647426"/>
          </a:xfrm>
          <a:prstGeom prst="rect">
            <a:avLst/>
          </a:prstGeom>
        </p:spPr>
        <p:txBody>
          <a:bodyPr wrap="square">
            <a:spAutoFit/>
          </a:bodyPr>
          <a:lstStyle/>
          <a:p>
            <a:r>
              <a:rPr lang="en-US" sz="2600" b="1" dirty="0">
                <a:solidFill>
                  <a:srgbClr val="C00000"/>
                </a:solidFill>
                <a:latin typeface="Cambria" panose="02040503050406030204" pitchFamily="18" charset="0"/>
              </a:rPr>
              <a:t>Sample Tasks for Assistant to Director of Human </a:t>
            </a:r>
            <a:r>
              <a:rPr lang="en-US" sz="2600" b="1" dirty="0" smtClean="0">
                <a:solidFill>
                  <a:srgbClr val="C00000"/>
                </a:solidFill>
                <a:latin typeface="Cambria" panose="02040503050406030204" pitchFamily="18" charset="0"/>
              </a:rPr>
              <a:t>Resources</a:t>
            </a:r>
          </a:p>
          <a:p>
            <a:r>
              <a:rPr lang="en-US" sz="2400" b="1" i="1" dirty="0">
                <a:solidFill>
                  <a:srgbClr val="FF0000"/>
                </a:solidFill>
                <a:latin typeface="Adobe Calson Pro Bold"/>
              </a:rPr>
              <a:t>1. </a:t>
            </a:r>
            <a:r>
              <a:rPr lang="en-US" sz="2400" dirty="0">
                <a:latin typeface="Adobe Calson Pro Bold"/>
              </a:rPr>
              <a:t>Recruits and interviews applicants for </a:t>
            </a:r>
            <a:r>
              <a:rPr lang="en-US" sz="2400" dirty="0" smtClean="0">
                <a:latin typeface="Adobe Calson Pro Bold"/>
              </a:rPr>
              <a:t>some positions</a:t>
            </a:r>
            <a:r>
              <a:rPr lang="en-US" sz="2400" dirty="0">
                <a:latin typeface="Adobe Calson Pro Bold"/>
              </a:rPr>
              <a:t>; refers qualified applicants</a:t>
            </a:r>
          </a:p>
          <a:p>
            <a:r>
              <a:rPr lang="en-GB" sz="2400" dirty="0">
                <a:latin typeface="Adobe Calson Pro Bold"/>
              </a:rPr>
              <a:t>to appropriate department managers</a:t>
            </a:r>
            <a:r>
              <a:rPr lang="en-GB" sz="2400" dirty="0" smtClean="0">
                <a:latin typeface="Adobe Calson Pro Bold"/>
              </a:rPr>
              <a:t>.</a:t>
            </a:r>
            <a:endParaRPr lang="en-GB" sz="2400" dirty="0">
              <a:latin typeface="Adobe Calson Pro Bol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Competency-based Questions 8</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5458155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289304"/>
            <a:ext cx="2962656" cy="5016758"/>
          </a:xfrm>
          <a:prstGeom prst="rect">
            <a:avLst/>
          </a:prstGeom>
        </p:spPr>
        <p:txBody>
          <a:bodyPr wrap="square">
            <a:spAutoFit/>
          </a:bodyPr>
          <a:lstStyle/>
          <a:p>
            <a:r>
              <a:rPr lang="en-GB" sz="2600" b="1" dirty="0">
                <a:solidFill>
                  <a:srgbClr val="C00000"/>
                </a:solidFill>
                <a:latin typeface="Cambria" panose="02040503050406030204" pitchFamily="18" charset="0"/>
              </a:rPr>
              <a:t>Account Representative: Job-Specific </a:t>
            </a:r>
            <a:r>
              <a:rPr lang="en-GB" sz="2600" b="1" dirty="0" smtClean="0">
                <a:solidFill>
                  <a:srgbClr val="C00000"/>
                </a:solidFill>
                <a:latin typeface="Cambria" panose="02040503050406030204" pitchFamily="18" charset="0"/>
              </a:rPr>
              <a:t>Competencies</a:t>
            </a:r>
          </a:p>
          <a:p>
            <a:r>
              <a:rPr lang="en-GB" sz="2400" dirty="0">
                <a:solidFill>
                  <a:srgbClr val="C00000"/>
                </a:solidFill>
                <a:latin typeface="Adobe Calson Pro Bold"/>
              </a:rPr>
              <a:t>•</a:t>
            </a:r>
            <a:r>
              <a:rPr lang="en-GB" sz="2400" dirty="0">
                <a:latin typeface="Adobe Calson Pro Bold"/>
              </a:rPr>
              <a:t> Sells business’s products</a:t>
            </a:r>
          </a:p>
          <a:p>
            <a:r>
              <a:rPr lang="en-US" sz="2400" dirty="0">
                <a:solidFill>
                  <a:srgbClr val="C00000"/>
                </a:solidFill>
                <a:latin typeface="Adobe Calson Pro Bold"/>
              </a:rPr>
              <a:t>•</a:t>
            </a:r>
            <a:r>
              <a:rPr lang="en-US" sz="2400" dirty="0">
                <a:latin typeface="Adobe Calson Pro Bold"/>
              </a:rPr>
              <a:t> Assists in the development and implementation of sales plans</a:t>
            </a:r>
          </a:p>
          <a:p>
            <a:r>
              <a:rPr lang="en-US" sz="2400" dirty="0">
                <a:solidFill>
                  <a:srgbClr val="C00000"/>
                </a:solidFill>
                <a:latin typeface="Adobe Calson Pro Bold"/>
              </a:rPr>
              <a:t>•</a:t>
            </a:r>
            <a:r>
              <a:rPr lang="en-US" sz="2400" dirty="0">
                <a:latin typeface="Adobe Calson Pro Bold"/>
              </a:rPr>
              <a:t> Documents quote and sales contract </a:t>
            </a:r>
            <a:r>
              <a:rPr lang="en-US" sz="2400" dirty="0" smtClean="0">
                <a:latin typeface="Adobe Calson Pro Bold"/>
              </a:rPr>
              <a:t>review</a:t>
            </a:r>
            <a:endParaRPr lang="en-US" sz="2400" dirty="0">
              <a:latin typeface="Adobe Calson Pro Bol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Competency-based Questions 3</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34833864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415713"/>
            <a:ext cx="2962656" cy="4893647"/>
          </a:xfrm>
          <a:prstGeom prst="rect">
            <a:avLst/>
          </a:prstGeom>
        </p:spPr>
        <p:txBody>
          <a:bodyPr wrap="square">
            <a:spAutoFit/>
          </a:bodyPr>
          <a:lstStyle/>
          <a:p>
            <a:r>
              <a:rPr lang="en-US" sz="2400" b="1" i="1" dirty="0" smtClean="0">
                <a:solidFill>
                  <a:srgbClr val="FF0000"/>
                </a:solidFill>
                <a:latin typeface="Adobe Calson Pro Bold"/>
              </a:rPr>
              <a:t>2. </a:t>
            </a:r>
            <a:r>
              <a:rPr lang="en-US" sz="2400" dirty="0">
                <a:latin typeface="Adobe Calson Pro Bold"/>
              </a:rPr>
              <a:t>Helps director of human resources plan and conduct each month’s organizational</a:t>
            </a:r>
          </a:p>
          <a:p>
            <a:r>
              <a:rPr lang="en-GB" sz="2400" dirty="0">
                <a:latin typeface="Adobe Calson Pro Bold"/>
              </a:rPr>
              <a:t>orientation program.</a:t>
            </a:r>
          </a:p>
          <a:p>
            <a:r>
              <a:rPr lang="en-US" sz="2400" b="1" i="1" dirty="0" smtClean="0">
                <a:solidFill>
                  <a:srgbClr val="FF0000"/>
                </a:solidFill>
                <a:latin typeface="Adobe Calson Pro Bold"/>
              </a:rPr>
              <a:t>3. </a:t>
            </a:r>
            <a:r>
              <a:rPr lang="en-US" sz="2400" dirty="0">
                <a:latin typeface="Adobe Calson Pro Bold"/>
              </a:rPr>
              <a:t>Assists in the implementation of policies and procedures; may be required to</a:t>
            </a:r>
          </a:p>
          <a:p>
            <a:r>
              <a:rPr lang="en-GB" sz="2400" dirty="0">
                <a:latin typeface="Adobe Calson Pro Bold"/>
              </a:rPr>
              <a:t>explain or interpret certain policies.</a:t>
            </a: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Competency-based Questions 8</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10165011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620453"/>
            <a:ext cx="2962656" cy="4524315"/>
          </a:xfrm>
          <a:prstGeom prst="rect">
            <a:avLst/>
          </a:prstGeom>
        </p:spPr>
        <p:txBody>
          <a:bodyPr wrap="square">
            <a:spAutoFit/>
          </a:bodyPr>
          <a:lstStyle/>
          <a:p>
            <a:r>
              <a:rPr lang="en-US" sz="2400" dirty="0">
                <a:latin typeface="Adobe Calson Pro Bold"/>
              </a:rPr>
              <a:t>Now isolate the first task—‘‘Recruits and interviews applicants for </a:t>
            </a:r>
            <a:r>
              <a:rPr lang="en-US" sz="2400" dirty="0" smtClean="0">
                <a:latin typeface="Adobe Calson Pro Bold"/>
              </a:rPr>
              <a:t>some</a:t>
            </a:r>
            <a:endParaRPr lang="en-US" sz="2400" dirty="0">
              <a:latin typeface="Adobe Calson Pro Bold"/>
            </a:endParaRPr>
          </a:p>
          <a:p>
            <a:r>
              <a:rPr lang="en-US" sz="2400" dirty="0">
                <a:latin typeface="Adobe Calson Pro Bold"/>
              </a:rPr>
              <a:t>positions; refers qualified applicants to appropriate department managers’’—and</a:t>
            </a:r>
          </a:p>
          <a:p>
            <a:r>
              <a:rPr lang="en-US" sz="2400" dirty="0">
                <a:latin typeface="Adobe Calson Pro Bold"/>
              </a:rPr>
              <a:t>refer to the list of competency-based lead-ins</a:t>
            </a:r>
            <a:endParaRPr lang="en-GB" sz="2400" dirty="0">
              <a:latin typeface="Adobe Calson Pro Bol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Competency-based Questions 8</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78784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620453"/>
            <a:ext cx="2962656" cy="4524315"/>
          </a:xfrm>
          <a:prstGeom prst="rect">
            <a:avLst/>
          </a:prstGeom>
        </p:spPr>
        <p:txBody>
          <a:bodyPr wrap="square">
            <a:spAutoFit/>
          </a:bodyPr>
          <a:lstStyle/>
          <a:p>
            <a:r>
              <a:rPr lang="en-US" sz="2400" dirty="0">
                <a:latin typeface="Adobe Calson Pro Bold"/>
              </a:rPr>
              <a:t>‘‘Describe a time when you had a </a:t>
            </a:r>
            <a:r>
              <a:rPr lang="en-US" sz="2400" dirty="0" smtClean="0">
                <a:latin typeface="Adobe Calson Pro Bold"/>
              </a:rPr>
              <a:t>low level </a:t>
            </a:r>
            <a:r>
              <a:rPr lang="en-US" sz="2400" dirty="0">
                <a:latin typeface="Adobe Calson Pro Bold"/>
              </a:rPr>
              <a:t>position open for an unusually </a:t>
            </a:r>
            <a:r>
              <a:rPr lang="en-US" sz="2400" dirty="0" smtClean="0">
                <a:latin typeface="Adobe Calson Pro Bold"/>
              </a:rPr>
              <a:t>long period </a:t>
            </a:r>
            <a:r>
              <a:rPr lang="en-US" sz="2400" dirty="0">
                <a:latin typeface="Adobe Calson Pro Bold"/>
              </a:rPr>
              <a:t>of time. How did you eventually fill it</a:t>
            </a:r>
            <a:r>
              <a:rPr lang="en-US" sz="2400" dirty="0" smtClean="0">
                <a:latin typeface="Adobe Calson Pro Bold"/>
              </a:rPr>
              <a:t>?’’</a:t>
            </a:r>
          </a:p>
          <a:p>
            <a:r>
              <a:rPr lang="en-US" sz="2400" dirty="0">
                <a:latin typeface="Adobe Calson Pro Bold"/>
              </a:rPr>
              <a:t>‘‘Tell me about a time when you had more applicants than you could handle.’’</a:t>
            </a:r>
            <a:endParaRPr lang="en-GB" sz="2400" dirty="0">
              <a:latin typeface="Adobe Calson Pro Bold"/>
            </a:endParaRPr>
          </a:p>
        </p:txBody>
      </p:sp>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38528" y="6062472"/>
            <a:ext cx="854075" cy="542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Competency-based Questions 8</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40429061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394960" y="3264408"/>
            <a:ext cx="2962656" cy="1569660"/>
          </a:xfrm>
          <a:prstGeom prst="rect">
            <a:avLst/>
          </a:prstGeom>
        </p:spPr>
        <p:txBody>
          <a:bodyPr wrap="square">
            <a:spAutoFit/>
          </a:bodyPr>
          <a:lstStyle/>
          <a:p>
            <a:pPr algn="ctr"/>
            <a:r>
              <a:rPr lang="en-US" sz="3200" b="1" dirty="0" smtClean="0">
                <a:solidFill>
                  <a:srgbClr val="C00000"/>
                </a:solidFill>
                <a:latin typeface="Cambria" panose="02040503050406030204" pitchFamily="18" charset="0"/>
              </a:rPr>
              <a:t>Competency-based Questions 9</a:t>
            </a:r>
          </a:p>
        </p:txBody>
      </p:sp>
      <p:sp>
        <p:nvSpPr>
          <p:cNvPr id="5" name="Rectangle 4"/>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Competency-based Questions 9</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2755177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763637"/>
            <a:ext cx="2962656" cy="4216539"/>
          </a:xfrm>
          <a:prstGeom prst="rect">
            <a:avLst/>
          </a:prstGeom>
        </p:spPr>
        <p:txBody>
          <a:bodyPr wrap="square">
            <a:spAutoFit/>
          </a:bodyPr>
          <a:lstStyle/>
          <a:p>
            <a:r>
              <a:rPr lang="en-US" sz="2600" b="1" dirty="0" smtClean="0">
                <a:solidFill>
                  <a:srgbClr val="C00000"/>
                </a:solidFill>
                <a:latin typeface="Cambria" panose="02040503050406030204" pitchFamily="18" charset="0"/>
              </a:rPr>
              <a:t>Beginning with the second task:</a:t>
            </a:r>
          </a:p>
          <a:p>
            <a:r>
              <a:rPr lang="en-US" sz="2400" dirty="0" smtClean="0">
                <a:latin typeface="Adobe Calson Pro Bold"/>
              </a:rPr>
              <a:t>‘‘Describe your process for conducting references. How do you follow-up with</a:t>
            </a:r>
          </a:p>
          <a:p>
            <a:r>
              <a:rPr lang="en-US" sz="2400" dirty="0" smtClean="0">
                <a:latin typeface="Adobe Calson Pro Bold"/>
              </a:rPr>
              <a:t>former </a:t>
            </a:r>
            <a:r>
              <a:rPr lang="en-US" sz="2400" dirty="0">
                <a:latin typeface="Adobe Calson Pro Bold"/>
              </a:rPr>
              <a:t>employers who fail to respond to your phone calls or letters</a:t>
            </a:r>
            <a:r>
              <a:rPr lang="en-US" sz="2400" dirty="0" smtClean="0">
                <a:latin typeface="Adobe Calson Pro Bold"/>
              </a:rPr>
              <a:t>?’’</a:t>
            </a:r>
            <a:endParaRPr lang="en-US" sz="2400" dirty="0">
              <a:latin typeface="Adobe Calson Pro Bol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Competency-based Questions 9</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14129807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371600"/>
            <a:ext cx="2962657" cy="4893647"/>
          </a:xfrm>
          <a:prstGeom prst="rect">
            <a:avLst/>
          </a:prstGeom>
        </p:spPr>
        <p:txBody>
          <a:bodyPr wrap="square">
            <a:spAutoFit/>
          </a:bodyPr>
          <a:lstStyle/>
          <a:p>
            <a:r>
              <a:rPr lang="en-US" sz="2400" b="1" dirty="0">
                <a:solidFill>
                  <a:srgbClr val="C00000"/>
                </a:solidFill>
                <a:latin typeface="Cambria" panose="02040503050406030204" pitchFamily="18" charset="0"/>
              </a:rPr>
              <a:t>Task 3 on our list </a:t>
            </a:r>
            <a:r>
              <a:rPr lang="en-US" sz="2400" b="1" dirty="0" smtClean="0">
                <a:solidFill>
                  <a:srgbClr val="C00000"/>
                </a:solidFill>
                <a:latin typeface="Cambria" panose="02040503050406030204" pitchFamily="18" charset="0"/>
              </a:rPr>
              <a:t>is</a:t>
            </a:r>
          </a:p>
          <a:p>
            <a:r>
              <a:rPr lang="en-US" sz="2400" dirty="0">
                <a:latin typeface="Adobe Calson Pro Bold"/>
              </a:rPr>
              <a:t>‘‘Describe your role in your organization’s orientation program.’’</a:t>
            </a:r>
          </a:p>
          <a:p>
            <a:r>
              <a:rPr lang="en-US" sz="2400" dirty="0">
                <a:latin typeface="Adobe Calson Pro Bold"/>
              </a:rPr>
              <a:t>‘‘What percentage of your time is taken up with preparing for and conducting</a:t>
            </a:r>
          </a:p>
          <a:p>
            <a:r>
              <a:rPr lang="en-GB" sz="2400" dirty="0">
                <a:latin typeface="Adobe Calson Pro Bold"/>
              </a:rPr>
              <a:t>your company’s orientation program?’’</a:t>
            </a: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Competency-based Questions 9</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40037517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215658"/>
            <a:ext cx="2962656" cy="5093702"/>
          </a:xfrm>
          <a:prstGeom prst="rect">
            <a:avLst/>
          </a:prstGeom>
        </p:spPr>
        <p:txBody>
          <a:bodyPr wrap="square">
            <a:spAutoFit/>
          </a:bodyPr>
          <a:lstStyle/>
          <a:p>
            <a:r>
              <a:rPr lang="en-US" sz="2500" dirty="0">
                <a:latin typeface="Adobe Calson Pro Bold"/>
              </a:rPr>
              <a:t>‘‘What is your favorite part of the orientation process? Why? Tell me about your</a:t>
            </a:r>
          </a:p>
          <a:p>
            <a:r>
              <a:rPr lang="en-GB" sz="2500" dirty="0">
                <a:latin typeface="Adobe Calson Pro Bold"/>
              </a:rPr>
              <a:t>least </a:t>
            </a:r>
            <a:r>
              <a:rPr lang="en-GB" sz="2500" dirty="0" smtClean="0">
                <a:latin typeface="Adobe Calson Pro Bold"/>
              </a:rPr>
              <a:t>favourite </a:t>
            </a:r>
            <a:r>
              <a:rPr lang="en-GB" sz="2500" dirty="0">
                <a:latin typeface="Adobe Calson Pro Bold"/>
              </a:rPr>
              <a:t>part.’’</a:t>
            </a:r>
          </a:p>
          <a:p>
            <a:r>
              <a:rPr lang="en-US" sz="2500" dirty="0">
                <a:latin typeface="Adobe Calson Pro Bold"/>
              </a:rPr>
              <a:t>‘‘Tell me about a time when you were asked questions to which you did not have</a:t>
            </a:r>
          </a:p>
          <a:p>
            <a:r>
              <a:rPr lang="en-GB" sz="2500" dirty="0">
                <a:latin typeface="Adobe Calson Pro Bold"/>
              </a:rPr>
              <a:t>answers.’’</a:t>
            </a: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Competency-based Questions 9</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3625977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039969"/>
            <a:ext cx="2962656" cy="3693319"/>
          </a:xfrm>
          <a:prstGeom prst="rect">
            <a:avLst/>
          </a:prstGeom>
        </p:spPr>
        <p:txBody>
          <a:bodyPr wrap="square">
            <a:spAutoFit/>
          </a:bodyPr>
          <a:lstStyle/>
          <a:p>
            <a:r>
              <a:rPr lang="en-US" sz="2600" b="1" dirty="0">
                <a:solidFill>
                  <a:srgbClr val="C00000"/>
                </a:solidFill>
                <a:latin typeface="Cambria" panose="02040503050406030204" pitchFamily="18" charset="0"/>
              </a:rPr>
              <a:t>The next area to probe is task 4: </a:t>
            </a:r>
            <a:r>
              <a:rPr lang="en-US" sz="2600" dirty="0">
                <a:latin typeface="Adobe Calson Pro Bold"/>
              </a:rPr>
              <a:t>‘‘Assists in the implementation of policies and</a:t>
            </a:r>
          </a:p>
          <a:p>
            <a:r>
              <a:rPr lang="en-US" sz="2600" dirty="0">
                <a:latin typeface="Adobe Calson Pro Bold"/>
              </a:rPr>
              <a:t>procedures; may be required to explain or interpret certain policies.’’</a:t>
            </a:r>
            <a:endParaRPr lang="en-GB" sz="2600" dirty="0">
              <a:latin typeface="Adobe Calson Pro Bol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Competency-based Questions 9</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13205803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651230"/>
            <a:ext cx="3127248" cy="4493538"/>
          </a:xfrm>
          <a:prstGeom prst="rect">
            <a:avLst/>
          </a:prstGeom>
        </p:spPr>
        <p:txBody>
          <a:bodyPr wrap="square">
            <a:spAutoFit/>
          </a:bodyPr>
          <a:lstStyle/>
          <a:p>
            <a:r>
              <a:rPr lang="en-GB" sz="2600" dirty="0">
                <a:latin typeface="Adobe Calson Pro Bold"/>
              </a:rPr>
              <a:t>Some useful</a:t>
            </a:r>
          </a:p>
          <a:p>
            <a:r>
              <a:rPr lang="en-US" sz="2600" dirty="0">
                <a:latin typeface="Adobe Calson Pro Bold"/>
              </a:rPr>
              <a:t>competency-based questions include the following:</a:t>
            </a:r>
          </a:p>
          <a:p>
            <a:r>
              <a:rPr lang="en-US" sz="2600" dirty="0">
                <a:latin typeface="Adobe Calson Pro Bold"/>
              </a:rPr>
              <a:t>‘‘Tell me about your role in implementing and interpreting HR policies and procedures</a:t>
            </a:r>
          </a:p>
          <a:p>
            <a:r>
              <a:rPr lang="en-GB" sz="2600" dirty="0">
                <a:latin typeface="Adobe Calson Pro Bold"/>
              </a:rPr>
              <a:t>for employees.’’</a:t>
            </a: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Competency-based Questions 9</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35952596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804452"/>
            <a:ext cx="2962656" cy="4093428"/>
          </a:xfrm>
          <a:prstGeom prst="rect">
            <a:avLst/>
          </a:prstGeom>
        </p:spPr>
        <p:txBody>
          <a:bodyPr wrap="square">
            <a:spAutoFit/>
          </a:bodyPr>
          <a:lstStyle/>
          <a:p>
            <a:r>
              <a:rPr lang="en-US" sz="2600" dirty="0" smtClean="0">
                <a:latin typeface="Adobe Calson Pro Bold"/>
              </a:rPr>
              <a:t>‘‘</a:t>
            </a:r>
            <a:r>
              <a:rPr lang="en-US" sz="2600" dirty="0">
                <a:latin typeface="Adobe Calson Pro Bold"/>
              </a:rPr>
              <a:t>Describe a situation in which an employee required additional information</a:t>
            </a:r>
          </a:p>
          <a:p>
            <a:r>
              <a:rPr lang="en-US" sz="2600" dirty="0">
                <a:latin typeface="Adobe Calson Pro Bold"/>
              </a:rPr>
              <a:t>about an HR policy and became upset with the explanation. What did you do?’’</a:t>
            </a:r>
            <a:endParaRPr lang="en-GB" sz="2600" dirty="0">
              <a:latin typeface="Adobe Calson Pro Bol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Competency-based Questions 9</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8501105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947672"/>
            <a:ext cx="2962656" cy="3939540"/>
          </a:xfrm>
          <a:prstGeom prst="rect">
            <a:avLst/>
          </a:prstGeom>
        </p:spPr>
        <p:txBody>
          <a:bodyPr wrap="square">
            <a:spAutoFit/>
          </a:bodyPr>
          <a:lstStyle/>
          <a:p>
            <a:r>
              <a:rPr lang="en-US" sz="2500" dirty="0">
                <a:solidFill>
                  <a:srgbClr val="C00000"/>
                </a:solidFill>
                <a:latin typeface="Adobe Calson Pro Bold"/>
              </a:rPr>
              <a:t>•</a:t>
            </a:r>
            <a:r>
              <a:rPr lang="en-US" sz="2500" dirty="0">
                <a:latin typeface="Adobe Calson Pro Bold"/>
              </a:rPr>
              <a:t> Reports sales performance to director of sales</a:t>
            </a:r>
          </a:p>
          <a:p>
            <a:r>
              <a:rPr lang="en-US" sz="2500" dirty="0">
                <a:solidFill>
                  <a:srgbClr val="C00000"/>
                </a:solidFill>
                <a:latin typeface="Adobe Calson Pro Bold"/>
              </a:rPr>
              <a:t>• </a:t>
            </a:r>
            <a:r>
              <a:rPr lang="en-US" sz="2500" dirty="0">
                <a:latin typeface="Adobe Calson Pro Bold"/>
              </a:rPr>
              <a:t>Interprets technical documents as they relate to sales and contracts for company</a:t>
            </a:r>
          </a:p>
          <a:p>
            <a:r>
              <a:rPr lang="en-GB" sz="2500" dirty="0" smtClean="0">
                <a:latin typeface="Adobe Calson Pro Bold"/>
              </a:rPr>
              <a:t>products</a:t>
            </a:r>
            <a:endParaRPr lang="en-GB" sz="2500" dirty="0">
              <a:latin typeface="Adobe Calson Pro Bold"/>
            </a:endParaRPr>
          </a:p>
        </p:txBody>
      </p:sp>
      <p:sp>
        <p:nvSpPr>
          <p:cNvPr id="5" name="Rectangle 4"/>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Competency-based Questions 3</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26895097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651230"/>
            <a:ext cx="2962656" cy="4493538"/>
          </a:xfrm>
          <a:prstGeom prst="rect">
            <a:avLst/>
          </a:prstGeom>
        </p:spPr>
        <p:txBody>
          <a:bodyPr wrap="square">
            <a:spAutoFit/>
          </a:bodyPr>
          <a:lstStyle/>
          <a:p>
            <a:r>
              <a:rPr lang="en-US" sz="2600" b="1" dirty="0">
                <a:solidFill>
                  <a:srgbClr val="C00000"/>
                </a:solidFill>
                <a:latin typeface="Cambria" panose="02040503050406030204" pitchFamily="18" charset="0"/>
              </a:rPr>
              <a:t>For the fifth task on our list, </a:t>
            </a:r>
            <a:r>
              <a:rPr lang="en-US" sz="2600" dirty="0">
                <a:latin typeface="Adobe Calson Pro Bold"/>
              </a:rPr>
              <a:t>‘‘Assists in the development and maintenance of</a:t>
            </a:r>
          </a:p>
          <a:p>
            <a:r>
              <a:rPr lang="en-US" sz="2600" dirty="0">
                <a:latin typeface="Adobe Calson Pro Bold"/>
              </a:rPr>
              <a:t>up-to-date job descriptions for nonexempt positions throughout the company,’’</a:t>
            </a:r>
            <a:endParaRPr lang="en-GB" sz="2600" dirty="0">
              <a:latin typeface="Adobe Calson Pro Bol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Competency-based Questions 9</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12118301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618488"/>
            <a:ext cx="2962656" cy="4524315"/>
          </a:xfrm>
          <a:prstGeom prst="rect">
            <a:avLst/>
          </a:prstGeom>
        </p:spPr>
        <p:txBody>
          <a:bodyPr wrap="square">
            <a:spAutoFit/>
          </a:bodyPr>
          <a:lstStyle/>
          <a:p>
            <a:r>
              <a:rPr lang="en-US" sz="2400" dirty="0">
                <a:latin typeface="Adobe Calson Pro Bold"/>
              </a:rPr>
              <a:t>‘‘Describe your responsibilities when it comes to developing job descriptions’’</a:t>
            </a:r>
          </a:p>
          <a:p>
            <a:r>
              <a:rPr lang="en-US" sz="2400" dirty="0">
                <a:latin typeface="Adobe Calson Pro Bold"/>
              </a:rPr>
              <a:t>‘‘Tell me about some of the job categories for which you are responsible.’’</a:t>
            </a:r>
          </a:p>
          <a:p>
            <a:r>
              <a:rPr lang="en-US" sz="2400" dirty="0">
                <a:latin typeface="Adobe Calson Pro Bold"/>
              </a:rPr>
              <a:t>‘‘Describe how you gather information for job descriptions.’’</a:t>
            </a:r>
            <a:endParaRPr lang="en-GB" sz="2400" dirty="0">
              <a:latin typeface="Adobe Calson Pro Bol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Competency-based Questions 9</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40588022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371600"/>
            <a:ext cx="2962656" cy="4985980"/>
          </a:xfrm>
          <a:prstGeom prst="rect">
            <a:avLst/>
          </a:prstGeom>
        </p:spPr>
        <p:txBody>
          <a:bodyPr wrap="square">
            <a:spAutoFit/>
          </a:bodyPr>
          <a:lstStyle/>
          <a:p>
            <a:r>
              <a:rPr lang="en-US" sz="2600" b="1" dirty="0">
                <a:solidFill>
                  <a:srgbClr val="C00000"/>
                </a:solidFill>
                <a:latin typeface="Cambria" panose="02040503050406030204" pitchFamily="18" charset="0"/>
              </a:rPr>
              <a:t>The sixth and final task on our list </a:t>
            </a:r>
            <a:r>
              <a:rPr lang="en-US" sz="2600" b="1" dirty="0" smtClean="0">
                <a:solidFill>
                  <a:srgbClr val="C00000"/>
                </a:solidFill>
                <a:latin typeface="Cambria" panose="02040503050406030204" pitchFamily="18" charset="0"/>
              </a:rPr>
              <a:t>is</a:t>
            </a:r>
            <a:r>
              <a:rPr lang="en-US" sz="2600" b="1" dirty="0">
                <a:solidFill>
                  <a:srgbClr val="C00000"/>
                </a:solidFill>
                <a:latin typeface="Cambria" panose="02040503050406030204" pitchFamily="18" charset="0"/>
              </a:rPr>
              <a:t>:</a:t>
            </a:r>
            <a:r>
              <a:rPr lang="en-US" sz="2600" b="1" dirty="0" smtClean="0">
                <a:solidFill>
                  <a:srgbClr val="C00000"/>
                </a:solidFill>
                <a:latin typeface="Cambria" panose="02040503050406030204" pitchFamily="18" charset="0"/>
              </a:rPr>
              <a:t> </a:t>
            </a:r>
          </a:p>
          <a:p>
            <a:r>
              <a:rPr lang="en-US" sz="2400" dirty="0" smtClean="0">
                <a:latin typeface="Adobe Calson Pro Bold"/>
              </a:rPr>
              <a:t>‘‘</a:t>
            </a:r>
            <a:r>
              <a:rPr lang="en-US" sz="2400" dirty="0">
                <a:latin typeface="Adobe Calson Pro Bold"/>
              </a:rPr>
              <a:t>Assists in the maintenance and administration</a:t>
            </a:r>
          </a:p>
          <a:p>
            <a:r>
              <a:rPr lang="en-US" sz="2400" dirty="0">
                <a:latin typeface="Adobe Calson Pro Bold"/>
              </a:rPr>
              <a:t>of the organization’s compensation program; monitors salary increase recommendations</a:t>
            </a:r>
          </a:p>
          <a:p>
            <a:r>
              <a:rPr lang="en-US" sz="2400" dirty="0">
                <a:latin typeface="Adobe Calson Pro Bold"/>
              </a:rPr>
              <a:t>as they are received to </a:t>
            </a:r>
            <a:r>
              <a:rPr lang="en-US" sz="2400" dirty="0" smtClean="0">
                <a:latin typeface="Adobe Calson Pro Bold"/>
              </a:rPr>
              <a:t>ensure…. </a:t>
            </a:r>
            <a:endParaRPr lang="en-GB" sz="2400" dirty="0">
              <a:latin typeface="Adobe Calson Pro Bol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Competency-based Questions 9</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36189769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039969"/>
            <a:ext cx="2962656" cy="3693319"/>
          </a:xfrm>
          <a:prstGeom prst="rect">
            <a:avLst/>
          </a:prstGeom>
        </p:spPr>
        <p:txBody>
          <a:bodyPr wrap="square">
            <a:spAutoFit/>
          </a:bodyPr>
          <a:lstStyle/>
          <a:p>
            <a:r>
              <a:rPr lang="en-US" sz="2600" dirty="0" smtClean="0">
                <a:latin typeface="Adobe Calson Pro Bold"/>
              </a:rPr>
              <a:t>…. compliance </a:t>
            </a:r>
            <a:r>
              <a:rPr lang="en-US" sz="2600" dirty="0">
                <a:latin typeface="Adobe Calson Pro Bold"/>
              </a:rPr>
              <a:t>with merit increase</a:t>
            </a:r>
          </a:p>
          <a:p>
            <a:r>
              <a:rPr lang="en-GB" sz="2600" dirty="0">
                <a:latin typeface="Adobe Calson Pro Bold"/>
              </a:rPr>
              <a:t>guidelines</a:t>
            </a:r>
            <a:r>
              <a:rPr lang="en-GB" sz="2600" dirty="0" smtClean="0">
                <a:latin typeface="Adobe Calson Pro Bold"/>
              </a:rPr>
              <a:t>.</a:t>
            </a:r>
          </a:p>
          <a:p>
            <a:r>
              <a:rPr lang="en-US" sz="2600" dirty="0">
                <a:latin typeface="Adobe Calson Pro Bold"/>
              </a:rPr>
              <a:t>‘‘Describe your responsibilities in relation to your organization’s compensation</a:t>
            </a:r>
          </a:p>
          <a:p>
            <a:r>
              <a:rPr lang="en-GB" sz="2600" dirty="0">
                <a:latin typeface="Adobe Calson Pro Bold"/>
              </a:rPr>
              <a:t>program.’’</a:t>
            </a: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Competency-based Questions 9</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1353399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651230"/>
            <a:ext cx="2962656" cy="4493538"/>
          </a:xfrm>
          <a:prstGeom prst="rect">
            <a:avLst/>
          </a:prstGeom>
        </p:spPr>
        <p:txBody>
          <a:bodyPr wrap="square">
            <a:spAutoFit/>
          </a:bodyPr>
          <a:lstStyle/>
          <a:p>
            <a:r>
              <a:rPr lang="en-US" sz="2600" dirty="0" smtClean="0">
                <a:latin typeface="Adobe Calson Pro Bold"/>
              </a:rPr>
              <a:t>‘‘</a:t>
            </a:r>
            <a:r>
              <a:rPr lang="en-US" sz="2600" dirty="0">
                <a:latin typeface="Adobe Calson Pro Bold"/>
              </a:rPr>
              <a:t>Tell me about a time when you received a salary increase recommendation </a:t>
            </a:r>
            <a:r>
              <a:rPr lang="en-US" sz="2600" dirty="0" smtClean="0">
                <a:latin typeface="Adobe Calson Pro Bold"/>
              </a:rPr>
              <a:t>from a </a:t>
            </a:r>
            <a:r>
              <a:rPr lang="en-US" sz="2600" dirty="0">
                <a:latin typeface="Adobe Calson Pro Bold"/>
              </a:rPr>
              <a:t>department head for an employee whose documented job performance was </a:t>
            </a:r>
            <a:r>
              <a:rPr lang="en-US" sz="2600" dirty="0" smtClean="0">
                <a:latin typeface="Adobe Calson Pro Bold"/>
              </a:rPr>
              <a:t>below </a:t>
            </a:r>
            <a:r>
              <a:rPr lang="en-GB" sz="2600" dirty="0" smtClean="0">
                <a:latin typeface="Adobe Calson Pro Bold"/>
              </a:rPr>
              <a:t>average</a:t>
            </a:r>
            <a:r>
              <a:rPr lang="en-GB" sz="2600" dirty="0">
                <a:latin typeface="Adobe Calson Pro Bold"/>
              </a:rPr>
              <a:t>.’’</a:t>
            </a: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Competency-based Questions 9</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12829009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618488"/>
            <a:ext cx="2962656" cy="4524315"/>
          </a:xfrm>
          <a:prstGeom prst="rect">
            <a:avLst/>
          </a:prstGeom>
        </p:spPr>
        <p:txBody>
          <a:bodyPr wrap="square">
            <a:spAutoFit/>
          </a:bodyPr>
          <a:lstStyle/>
          <a:p>
            <a:r>
              <a:rPr lang="en-US" sz="2400" dirty="0">
                <a:latin typeface="Adobe Calson Pro Bold"/>
              </a:rPr>
              <a:t>‘‘Describe the most challenging aspect of your compensation responsibilities</a:t>
            </a:r>
            <a:r>
              <a:rPr lang="en-US" sz="2400" dirty="0" smtClean="0">
                <a:latin typeface="Adobe Calson Pro Bold"/>
              </a:rPr>
              <a:t>.’’</a:t>
            </a:r>
          </a:p>
          <a:p>
            <a:r>
              <a:rPr lang="en-US" sz="2400" dirty="0">
                <a:latin typeface="Adobe Calson Pro Bold"/>
              </a:rPr>
              <a:t>‘‘Describe a time when an employee was already at the top of her range, but</a:t>
            </a:r>
          </a:p>
          <a:p>
            <a:r>
              <a:rPr lang="en-US" sz="2400" dirty="0">
                <a:latin typeface="Adobe Calson Pro Bold"/>
              </a:rPr>
              <a:t>whose performance warranted a raise. What happened?’</a:t>
            </a:r>
            <a:endParaRPr lang="en-GB" sz="2400" dirty="0">
              <a:latin typeface="Adobe Calson Pro Bold"/>
            </a:endParaRPr>
          </a:p>
        </p:txBody>
      </p:sp>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38528" y="6062472"/>
            <a:ext cx="854075" cy="542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Competency-based Questions 9</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16551996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394960" y="3264408"/>
            <a:ext cx="2962656" cy="1569660"/>
          </a:xfrm>
          <a:prstGeom prst="rect">
            <a:avLst/>
          </a:prstGeom>
        </p:spPr>
        <p:txBody>
          <a:bodyPr wrap="square">
            <a:spAutoFit/>
          </a:bodyPr>
          <a:lstStyle/>
          <a:p>
            <a:pPr algn="ctr"/>
            <a:r>
              <a:rPr lang="en-US" sz="3200" b="1" dirty="0" smtClean="0">
                <a:solidFill>
                  <a:srgbClr val="C00000"/>
                </a:solidFill>
                <a:latin typeface="Cambria" panose="02040503050406030204" pitchFamily="18" charset="0"/>
              </a:rPr>
              <a:t>Competency-based Questions 10</a:t>
            </a:r>
          </a:p>
        </p:txBody>
      </p:sp>
      <p:sp>
        <p:nvSpPr>
          <p:cNvPr id="5" name="Rectangle 4"/>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Competency-based Questions 10</a:t>
            </a:r>
          </a:p>
        </p:txBody>
      </p:sp>
    </p:spTree>
    <p:extLst>
      <p:ext uri="{BB962C8B-B14F-4D97-AF65-F5344CB8AC3E}">
        <p14:creationId xmlns:p14="http://schemas.microsoft.com/office/powerpoint/2010/main" val="2755177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333417"/>
            <a:ext cx="2962656" cy="4893647"/>
          </a:xfrm>
          <a:prstGeom prst="rect">
            <a:avLst/>
          </a:prstGeom>
        </p:spPr>
        <p:txBody>
          <a:bodyPr wrap="square">
            <a:spAutoFit/>
          </a:bodyPr>
          <a:lstStyle/>
          <a:p>
            <a:r>
              <a:rPr lang="en-GB" sz="2600" b="1" dirty="0">
                <a:solidFill>
                  <a:srgbClr val="C00000"/>
                </a:solidFill>
                <a:latin typeface="Cambria" panose="02040503050406030204" pitchFamily="18" charset="0"/>
              </a:rPr>
              <a:t>Generic Competency-Based </a:t>
            </a:r>
            <a:r>
              <a:rPr lang="en-GB" sz="2600" b="1" dirty="0" smtClean="0">
                <a:solidFill>
                  <a:srgbClr val="C00000"/>
                </a:solidFill>
                <a:latin typeface="Cambria" panose="02040503050406030204" pitchFamily="18" charset="0"/>
              </a:rPr>
              <a:t>Questions</a:t>
            </a:r>
          </a:p>
          <a:p>
            <a:r>
              <a:rPr lang="en-US" sz="2600" dirty="0">
                <a:latin typeface="Adobe Calson Pro Bold"/>
              </a:rPr>
              <a:t>Among the most effective competency-based questions are those that are generated</a:t>
            </a:r>
          </a:p>
          <a:p>
            <a:r>
              <a:rPr lang="en-US" sz="2600" dirty="0">
                <a:latin typeface="Adobe Calson Pro Bold"/>
              </a:rPr>
              <a:t>by job descriptions </a:t>
            </a:r>
            <a:r>
              <a:rPr lang="en-US" sz="2600" dirty="0" smtClean="0">
                <a:latin typeface="Adobe Calson Pro Bold"/>
              </a:rPr>
              <a:t>and resumes /applications….. </a:t>
            </a:r>
            <a:endParaRPr lang="en-GB" sz="2600" b="1" dirty="0">
              <a:solidFill>
                <a:srgbClr val="C00000"/>
              </a:solidFill>
              <a:latin typeface="Adobe Calson Pro Bol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Competency-based Questions 10</a:t>
            </a:r>
          </a:p>
        </p:txBody>
      </p:sp>
    </p:spTree>
    <p:extLst>
      <p:ext uri="{BB962C8B-B14F-4D97-AF65-F5344CB8AC3E}">
        <p14:creationId xmlns:p14="http://schemas.microsoft.com/office/powerpoint/2010/main" val="24968170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415713"/>
            <a:ext cx="2962656" cy="4893647"/>
          </a:xfrm>
          <a:prstGeom prst="rect">
            <a:avLst/>
          </a:prstGeom>
        </p:spPr>
        <p:txBody>
          <a:bodyPr wrap="square">
            <a:spAutoFit/>
          </a:bodyPr>
          <a:lstStyle/>
          <a:p>
            <a:r>
              <a:rPr lang="en-US" sz="2400" dirty="0" smtClean="0">
                <a:latin typeface="Adobe Calson Pro Bold"/>
              </a:rPr>
              <a:t>……Because </a:t>
            </a:r>
            <a:r>
              <a:rPr lang="en-US" sz="2400" dirty="0">
                <a:latin typeface="Adobe Calson Pro Bold"/>
              </a:rPr>
              <a:t>they provide a direct correlation</a:t>
            </a:r>
          </a:p>
          <a:p>
            <a:r>
              <a:rPr lang="en-US" sz="2400" dirty="0">
                <a:latin typeface="Adobe Calson Pro Bold"/>
              </a:rPr>
              <a:t>between the position and the applicant</a:t>
            </a:r>
            <a:r>
              <a:rPr lang="en-US" sz="2400" dirty="0" smtClean="0">
                <a:latin typeface="Adobe Calson Pro Bold"/>
              </a:rPr>
              <a:t>.</a:t>
            </a:r>
            <a:r>
              <a:rPr lang="en-GB" sz="2400" dirty="0">
                <a:latin typeface="Adobe Calson Pro Bold"/>
              </a:rPr>
              <a:t> Sometimes, though, interviewers need</a:t>
            </a:r>
          </a:p>
          <a:p>
            <a:r>
              <a:rPr lang="en-US" sz="2400" dirty="0">
                <a:latin typeface="Adobe Calson Pro Bold"/>
              </a:rPr>
              <a:t>to explore other aspects of an applicant’s eligibility to get a complete picture</a:t>
            </a:r>
            <a:endParaRPr lang="en-GB" sz="2400" b="1" dirty="0">
              <a:solidFill>
                <a:srgbClr val="C00000"/>
              </a:solidFill>
              <a:latin typeface="Adobe Calson Pro Bol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Competency-based Questions 10</a:t>
            </a:r>
          </a:p>
        </p:txBody>
      </p:sp>
    </p:spTree>
    <p:extLst>
      <p:ext uri="{BB962C8B-B14F-4D97-AF65-F5344CB8AC3E}">
        <p14:creationId xmlns:p14="http://schemas.microsoft.com/office/powerpoint/2010/main" val="10909830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371600"/>
            <a:ext cx="2962656" cy="4893647"/>
          </a:xfrm>
          <a:prstGeom prst="rect">
            <a:avLst/>
          </a:prstGeom>
        </p:spPr>
        <p:txBody>
          <a:bodyPr wrap="square">
            <a:spAutoFit/>
          </a:bodyPr>
          <a:lstStyle/>
          <a:p>
            <a:r>
              <a:rPr lang="en-US" sz="2600" b="1" dirty="0" smtClean="0">
                <a:solidFill>
                  <a:srgbClr val="C00000"/>
                </a:solidFill>
                <a:latin typeface="Cambria" panose="02040503050406030204" pitchFamily="18" charset="0"/>
              </a:rPr>
              <a:t>Professional </a:t>
            </a:r>
            <a:r>
              <a:rPr lang="en-US" sz="2600" b="1" dirty="0">
                <a:solidFill>
                  <a:srgbClr val="C00000"/>
                </a:solidFill>
                <a:latin typeface="Cambria" panose="02040503050406030204" pitchFamily="18" charset="0"/>
              </a:rPr>
              <a:t>Categories and Competency-Based </a:t>
            </a:r>
            <a:r>
              <a:rPr lang="en-US" sz="2600" b="1" dirty="0" smtClean="0">
                <a:solidFill>
                  <a:srgbClr val="C00000"/>
                </a:solidFill>
                <a:latin typeface="Cambria" panose="02040503050406030204" pitchFamily="18" charset="0"/>
              </a:rPr>
              <a:t>Questions</a:t>
            </a:r>
          </a:p>
          <a:p>
            <a:r>
              <a:rPr lang="en-US" sz="2600" dirty="0">
                <a:latin typeface="Adobe Calson Pro Bold"/>
              </a:rPr>
              <a:t>Here is a list of generic categories that apply to many </a:t>
            </a:r>
            <a:r>
              <a:rPr lang="en-US" sz="2600" dirty="0" smtClean="0">
                <a:latin typeface="Adobe Calson Pro Bold"/>
              </a:rPr>
              <a:t>professional </a:t>
            </a:r>
            <a:r>
              <a:rPr lang="en-US" sz="2600" dirty="0">
                <a:latin typeface="Adobe Calson Pro Bold"/>
              </a:rPr>
              <a:t>positions and a </a:t>
            </a:r>
            <a:r>
              <a:rPr lang="en-US" sz="2600" dirty="0" smtClean="0">
                <a:latin typeface="Adobe Calson Pro Bold"/>
              </a:rPr>
              <a:t>series </a:t>
            </a:r>
            <a:r>
              <a:rPr lang="en-GB" sz="2600" dirty="0" smtClean="0">
                <a:latin typeface="Adobe Calson Pro Bold"/>
              </a:rPr>
              <a:t>of </a:t>
            </a:r>
            <a:r>
              <a:rPr lang="en-GB" sz="2600" dirty="0">
                <a:latin typeface="Adobe Calson Pro Bold"/>
              </a:rPr>
              <a:t>related competency-based questions.</a:t>
            </a:r>
            <a:endParaRPr lang="en-GB" sz="2600" dirty="0">
              <a:solidFill>
                <a:srgbClr val="C00000"/>
              </a:solidFill>
              <a:latin typeface="Adobe Calson Pro Bol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Competency-based Questions 10</a:t>
            </a:r>
          </a:p>
        </p:txBody>
      </p:sp>
    </p:spTree>
    <p:extLst>
      <p:ext uri="{BB962C8B-B14F-4D97-AF65-F5344CB8AC3E}">
        <p14:creationId xmlns:p14="http://schemas.microsoft.com/office/powerpoint/2010/main" val="23596579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651230"/>
            <a:ext cx="2962656" cy="4493538"/>
          </a:xfrm>
          <a:prstGeom prst="rect">
            <a:avLst/>
          </a:prstGeom>
        </p:spPr>
        <p:txBody>
          <a:bodyPr wrap="square">
            <a:spAutoFit/>
          </a:bodyPr>
          <a:lstStyle/>
          <a:p>
            <a:r>
              <a:rPr lang="en-US" sz="2600" dirty="0">
                <a:solidFill>
                  <a:srgbClr val="C00000"/>
                </a:solidFill>
                <a:latin typeface="Adobe Calson Pro Bold"/>
              </a:rPr>
              <a:t>•</a:t>
            </a:r>
            <a:r>
              <a:rPr lang="en-US" sz="2600" dirty="0">
                <a:latin typeface="Adobe Calson Pro Bold"/>
              </a:rPr>
              <a:t> Is able to effectively interface and communicate with technical and nontechnical</a:t>
            </a:r>
          </a:p>
          <a:p>
            <a:r>
              <a:rPr lang="en-GB" sz="2600" dirty="0">
                <a:latin typeface="Adobe Calson Pro Bold"/>
              </a:rPr>
              <a:t>staff</a:t>
            </a:r>
          </a:p>
          <a:p>
            <a:r>
              <a:rPr lang="en-US" sz="2600" dirty="0">
                <a:solidFill>
                  <a:srgbClr val="C00000"/>
                </a:solidFill>
                <a:latin typeface="Adobe Calson Pro Bold"/>
              </a:rPr>
              <a:t>• </a:t>
            </a:r>
            <a:r>
              <a:rPr lang="en-US" sz="2600" dirty="0">
                <a:latin typeface="Adobe Calson Pro Bold"/>
              </a:rPr>
              <a:t>Has experience in managing and executing product sales</a:t>
            </a:r>
            <a:endParaRPr lang="en-GB" sz="2600" dirty="0">
              <a:latin typeface="Adobe Calson Pro Bol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Competency-based Questions 3</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36767125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097899"/>
            <a:ext cx="2962656" cy="5293757"/>
          </a:xfrm>
          <a:prstGeom prst="rect">
            <a:avLst/>
          </a:prstGeom>
        </p:spPr>
        <p:txBody>
          <a:bodyPr wrap="square">
            <a:spAutoFit/>
          </a:bodyPr>
          <a:lstStyle/>
          <a:p>
            <a:r>
              <a:rPr lang="en-GB" sz="2600" b="1" dirty="0">
                <a:solidFill>
                  <a:srgbClr val="C00000"/>
                </a:solidFill>
                <a:latin typeface="Cambria" panose="02040503050406030204" pitchFamily="18" charset="0"/>
              </a:rPr>
              <a:t>Decision </a:t>
            </a:r>
            <a:r>
              <a:rPr lang="en-GB" sz="2600" b="1" dirty="0" smtClean="0">
                <a:solidFill>
                  <a:srgbClr val="C00000"/>
                </a:solidFill>
                <a:latin typeface="Cambria" panose="02040503050406030204" pitchFamily="18" charset="0"/>
              </a:rPr>
              <a:t>Making</a:t>
            </a:r>
          </a:p>
          <a:p>
            <a:r>
              <a:rPr lang="en-US" sz="2600" dirty="0">
                <a:latin typeface="Adobe Calson Pro Bold"/>
              </a:rPr>
              <a:t>‘‘Tell me about a time when you had to make an unpopular decision; what was</a:t>
            </a:r>
          </a:p>
          <a:p>
            <a:r>
              <a:rPr lang="en-GB" sz="2600" dirty="0">
                <a:latin typeface="Adobe Calson Pro Bold"/>
              </a:rPr>
              <a:t>the outcome?’’</a:t>
            </a:r>
          </a:p>
          <a:p>
            <a:r>
              <a:rPr lang="en-US" sz="2600" dirty="0">
                <a:latin typeface="Adobe Calson Pro Bold"/>
              </a:rPr>
              <a:t>‘‘Describe a time when you were angry about an unfair decision; how did you</a:t>
            </a:r>
          </a:p>
          <a:p>
            <a:r>
              <a:rPr lang="en-GB" sz="2600" dirty="0">
                <a:latin typeface="Adobe Calson Pro Bold"/>
              </a:rPr>
              <a:t>react?</a:t>
            </a:r>
            <a:endParaRPr lang="en-GB" sz="2600" b="1" dirty="0">
              <a:solidFill>
                <a:srgbClr val="C00000"/>
              </a:solidFill>
              <a:latin typeface="Adobe Calson Pro Bol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Competency-based Questions 10</a:t>
            </a:r>
          </a:p>
        </p:txBody>
      </p:sp>
    </p:spTree>
    <p:extLst>
      <p:ext uri="{BB962C8B-B14F-4D97-AF65-F5344CB8AC3E}">
        <p14:creationId xmlns:p14="http://schemas.microsoft.com/office/powerpoint/2010/main" val="18185770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618488"/>
            <a:ext cx="2962656" cy="4493538"/>
          </a:xfrm>
          <a:prstGeom prst="rect">
            <a:avLst/>
          </a:prstGeom>
        </p:spPr>
        <p:txBody>
          <a:bodyPr wrap="square">
            <a:spAutoFit/>
          </a:bodyPr>
          <a:lstStyle/>
          <a:p>
            <a:r>
              <a:rPr lang="en-GB" sz="2600" b="1" dirty="0">
                <a:solidFill>
                  <a:srgbClr val="C00000"/>
                </a:solidFill>
                <a:latin typeface="Cambria" panose="02040503050406030204" pitchFamily="18" charset="0"/>
              </a:rPr>
              <a:t>Problem </a:t>
            </a:r>
            <a:r>
              <a:rPr lang="en-GB" sz="2600" b="1" dirty="0" smtClean="0">
                <a:solidFill>
                  <a:srgbClr val="C00000"/>
                </a:solidFill>
                <a:latin typeface="Cambria" panose="02040503050406030204" pitchFamily="18" charset="0"/>
              </a:rPr>
              <a:t>Solving</a:t>
            </a:r>
          </a:p>
          <a:p>
            <a:r>
              <a:rPr lang="en-US" sz="2600" dirty="0">
                <a:latin typeface="Adobe Calson Pro Bold"/>
              </a:rPr>
              <a:t>‘‘Tell me about a recent problem at work; how did you resolve it?’’</a:t>
            </a:r>
          </a:p>
          <a:p>
            <a:r>
              <a:rPr lang="en-US" sz="2600" dirty="0">
                <a:latin typeface="Adobe Calson Pro Bold"/>
              </a:rPr>
              <a:t>‘‘What did you do in your last job to encourage your staff to resolve their own</a:t>
            </a:r>
          </a:p>
          <a:p>
            <a:r>
              <a:rPr lang="en-GB" sz="2600" dirty="0">
                <a:latin typeface="Adobe Calson Pro Bold"/>
              </a:rPr>
              <a:t>problems</a:t>
            </a:r>
            <a:r>
              <a:rPr lang="en-GB" sz="2600" dirty="0" smtClean="0">
                <a:latin typeface="Adobe Calson Pro Bold"/>
              </a:rPr>
              <a:t>?’’ </a:t>
            </a:r>
            <a:endParaRPr lang="en-GB" sz="2600" dirty="0">
              <a:solidFill>
                <a:srgbClr val="C00000"/>
              </a:solidFill>
              <a:latin typeface="Adobe Calson Pro Bol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Competency-based Questions 10</a:t>
            </a:r>
          </a:p>
        </p:txBody>
      </p:sp>
    </p:spTree>
    <p:extLst>
      <p:ext uri="{BB962C8B-B14F-4D97-AF65-F5344CB8AC3E}">
        <p14:creationId xmlns:p14="http://schemas.microsoft.com/office/powerpoint/2010/main" val="24368959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042416"/>
            <a:ext cx="2962656" cy="5293757"/>
          </a:xfrm>
          <a:prstGeom prst="rect">
            <a:avLst/>
          </a:prstGeom>
        </p:spPr>
        <p:txBody>
          <a:bodyPr wrap="square">
            <a:spAutoFit/>
          </a:bodyPr>
          <a:lstStyle/>
          <a:p>
            <a:r>
              <a:rPr lang="en-GB" sz="2600" b="1" dirty="0" smtClean="0">
                <a:solidFill>
                  <a:srgbClr val="C00000"/>
                </a:solidFill>
                <a:latin typeface="Cambria" panose="02040503050406030204" pitchFamily="18" charset="0"/>
              </a:rPr>
              <a:t>Communication</a:t>
            </a:r>
          </a:p>
          <a:p>
            <a:r>
              <a:rPr lang="en-US" sz="2400" dirty="0">
                <a:latin typeface="Adobe Calson Pro Bold"/>
              </a:rPr>
              <a:t>‘‘Describe a time when you had to make a presentation to senior management.</a:t>
            </a:r>
          </a:p>
          <a:p>
            <a:r>
              <a:rPr lang="en-GB" sz="2400" dirty="0">
                <a:latin typeface="Adobe Calson Pro Bold"/>
              </a:rPr>
              <a:t>How did you prepare?’’</a:t>
            </a:r>
          </a:p>
          <a:p>
            <a:r>
              <a:rPr lang="en-US" sz="2400" dirty="0">
                <a:latin typeface="Adobe Calson Pro Bold"/>
              </a:rPr>
              <a:t>‘‘Tell me about a time when you were compelled to communicate bad news to</a:t>
            </a:r>
          </a:p>
          <a:p>
            <a:r>
              <a:rPr lang="en-US" sz="2400" dirty="0">
                <a:latin typeface="Adobe Calson Pro Bold"/>
              </a:rPr>
              <a:t>an employee. </a:t>
            </a:r>
            <a:endParaRPr lang="en-GB" sz="2400" dirty="0">
              <a:solidFill>
                <a:srgbClr val="C00000"/>
              </a:solidFill>
              <a:latin typeface="Adobe Calson Pro Bol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Competency-based Questions 10</a:t>
            </a:r>
          </a:p>
        </p:txBody>
      </p:sp>
    </p:spTree>
    <p:extLst>
      <p:ext uri="{BB962C8B-B14F-4D97-AF65-F5344CB8AC3E}">
        <p14:creationId xmlns:p14="http://schemas.microsoft.com/office/powerpoint/2010/main" val="19590342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042416"/>
            <a:ext cx="3044952" cy="5293757"/>
          </a:xfrm>
          <a:prstGeom prst="rect">
            <a:avLst/>
          </a:prstGeom>
        </p:spPr>
        <p:txBody>
          <a:bodyPr wrap="square">
            <a:spAutoFit/>
          </a:bodyPr>
          <a:lstStyle/>
          <a:p>
            <a:r>
              <a:rPr lang="en-GB" sz="2600" b="1" dirty="0" smtClean="0">
                <a:solidFill>
                  <a:srgbClr val="C00000"/>
                </a:solidFill>
                <a:latin typeface="Cambria" panose="02040503050406030204" pitchFamily="18" charset="0"/>
              </a:rPr>
              <a:t>Delegation</a:t>
            </a:r>
          </a:p>
          <a:p>
            <a:r>
              <a:rPr lang="en-US" sz="2400" dirty="0">
                <a:latin typeface="Adobe Calson Pro Bold"/>
              </a:rPr>
              <a:t>‘‘Tell me about a time when you delegated tasks to a staff member who failed </a:t>
            </a:r>
            <a:r>
              <a:rPr lang="en-US" sz="2400" dirty="0" smtClean="0">
                <a:latin typeface="Adobe Calson Pro Bold"/>
              </a:rPr>
              <a:t>to </a:t>
            </a:r>
            <a:r>
              <a:rPr lang="en-GB" sz="2400" dirty="0" smtClean="0">
                <a:latin typeface="Adobe Calson Pro Bold"/>
              </a:rPr>
              <a:t>follow-through</a:t>
            </a:r>
            <a:r>
              <a:rPr lang="en-GB" sz="2400" dirty="0">
                <a:latin typeface="Adobe Calson Pro Bold"/>
              </a:rPr>
              <a:t>. What happened?’’</a:t>
            </a:r>
          </a:p>
          <a:p>
            <a:r>
              <a:rPr lang="en-US" sz="2400" dirty="0">
                <a:latin typeface="Adobe Calson Pro Bold"/>
              </a:rPr>
              <a:t>‘‘Describe an instance in which you opted </a:t>
            </a:r>
            <a:r>
              <a:rPr lang="en-US" sz="2400" dirty="0" smtClean="0">
                <a:latin typeface="Adobe Calson Pro Bold"/>
              </a:rPr>
              <a:t>to perform </a:t>
            </a:r>
            <a:r>
              <a:rPr lang="en-US" sz="2400" dirty="0">
                <a:latin typeface="Adobe Calson Pro Bold"/>
              </a:rPr>
              <a:t>a task outside the scope </a:t>
            </a:r>
            <a:r>
              <a:rPr lang="en-US" sz="2400" dirty="0" smtClean="0">
                <a:latin typeface="Adobe Calson Pro Bold"/>
              </a:rPr>
              <a:t>of your </a:t>
            </a:r>
            <a:r>
              <a:rPr lang="en-US" sz="2400" dirty="0">
                <a:latin typeface="Adobe Calson Pro Bold"/>
              </a:rPr>
              <a:t>job description rather than </a:t>
            </a:r>
            <a:r>
              <a:rPr lang="en-US" sz="2400" dirty="0" smtClean="0">
                <a:latin typeface="Adobe Calson Pro Bold"/>
              </a:rPr>
              <a:t>delegate.</a:t>
            </a:r>
            <a:endParaRPr lang="en-GB" sz="2400" dirty="0">
              <a:latin typeface="Adobe Calson Pro Bol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Competency-based Questions 10</a:t>
            </a:r>
          </a:p>
        </p:txBody>
      </p:sp>
    </p:spTree>
    <p:extLst>
      <p:ext uri="{BB962C8B-B14F-4D97-AF65-F5344CB8AC3E}">
        <p14:creationId xmlns:p14="http://schemas.microsoft.com/office/powerpoint/2010/main" val="21971807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558897"/>
            <a:ext cx="2962656" cy="4585871"/>
          </a:xfrm>
          <a:prstGeom prst="rect">
            <a:avLst/>
          </a:prstGeom>
        </p:spPr>
        <p:txBody>
          <a:bodyPr wrap="square">
            <a:spAutoFit/>
          </a:bodyPr>
          <a:lstStyle/>
          <a:p>
            <a:r>
              <a:rPr lang="en-GB" sz="2600" b="1" dirty="0">
                <a:solidFill>
                  <a:srgbClr val="C00000"/>
                </a:solidFill>
                <a:latin typeface="Cambria" panose="02040503050406030204" pitchFamily="18" charset="0"/>
              </a:rPr>
              <a:t>Time Management</a:t>
            </a:r>
          </a:p>
          <a:p>
            <a:r>
              <a:rPr lang="en-US" sz="2400" dirty="0">
                <a:latin typeface="Adobe Calson Pro Bold"/>
              </a:rPr>
              <a:t>‘‘Describe a time when the amount of time you’d set aside for a task proved</a:t>
            </a:r>
          </a:p>
          <a:p>
            <a:r>
              <a:rPr lang="en-GB" sz="2400" dirty="0">
                <a:latin typeface="Adobe Calson Pro Bold"/>
              </a:rPr>
              <a:t>insufficient.’’</a:t>
            </a:r>
          </a:p>
          <a:p>
            <a:r>
              <a:rPr lang="en-US" sz="2400" dirty="0">
                <a:latin typeface="Adobe Calson Pro Bold"/>
              </a:rPr>
              <a:t>‘‘Tell me about an instance when you had to meet several crucial deadlines simultaneously.’’</a:t>
            </a:r>
            <a:endParaRPr lang="en-GB" sz="2400" dirty="0">
              <a:latin typeface="Adobe Calson Pro Bol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Competency-based Questions 10</a:t>
            </a:r>
          </a:p>
        </p:txBody>
      </p:sp>
    </p:spTree>
    <p:extLst>
      <p:ext uri="{BB962C8B-B14F-4D97-AF65-F5344CB8AC3E}">
        <p14:creationId xmlns:p14="http://schemas.microsoft.com/office/powerpoint/2010/main" val="4728351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558897"/>
            <a:ext cx="2962657" cy="4585871"/>
          </a:xfrm>
          <a:prstGeom prst="rect">
            <a:avLst/>
          </a:prstGeom>
        </p:spPr>
        <p:txBody>
          <a:bodyPr wrap="square">
            <a:spAutoFit/>
          </a:bodyPr>
          <a:lstStyle/>
          <a:p>
            <a:r>
              <a:rPr lang="en-GB" sz="2600" b="1" dirty="0">
                <a:solidFill>
                  <a:srgbClr val="C00000"/>
                </a:solidFill>
                <a:latin typeface="Cambria" panose="02040503050406030204" pitchFamily="18" charset="0"/>
              </a:rPr>
              <a:t>Ability to Follow </a:t>
            </a:r>
            <a:r>
              <a:rPr lang="en-GB" sz="2600" b="1" dirty="0" smtClean="0">
                <a:solidFill>
                  <a:srgbClr val="C00000"/>
                </a:solidFill>
                <a:latin typeface="Cambria" panose="02040503050406030204" pitchFamily="18" charset="0"/>
              </a:rPr>
              <a:t>Instructions</a:t>
            </a:r>
          </a:p>
          <a:p>
            <a:r>
              <a:rPr lang="en-US" sz="2400" dirty="0">
                <a:latin typeface="Adobe Calson Pro Bold"/>
              </a:rPr>
              <a:t>‘‘Tell me about a time when you were given instructions but had difficulty </a:t>
            </a:r>
            <a:r>
              <a:rPr lang="en-US" sz="2400" dirty="0" smtClean="0">
                <a:latin typeface="Adobe Calson Pro Bold"/>
              </a:rPr>
              <a:t>following </a:t>
            </a:r>
            <a:r>
              <a:rPr lang="en-GB" sz="2400" dirty="0" smtClean="0">
                <a:latin typeface="Adobe Calson Pro Bold"/>
              </a:rPr>
              <a:t>them</a:t>
            </a:r>
            <a:r>
              <a:rPr lang="en-GB" sz="2400" dirty="0">
                <a:latin typeface="Adobe Calson Pro Bold"/>
              </a:rPr>
              <a:t>.’’</a:t>
            </a:r>
          </a:p>
          <a:p>
            <a:r>
              <a:rPr lang="en-US" sz="2400" dirty="0">
                <a:latin typeface="Adobe Calson Pro Bold"/>
              </a:rPr>
              <a:t>‘‘Describe a time when you were given incomplete instructions. What did </a:t>
            </a:r>
            <a:r>
              <a:rPr lang="en-US" sz="2400" dirty="0" smtClean="0">
                <a:latin typeface="Adobe Calson Pro Bold"/>
              </a:rPr>
              <a:t>you </a:t>
            </a:r>
            <a:r>
              <a:rPr lang="en-GB" sz="2400" dirty="0" smtClean="0">
                <a:latin typeface="Adobe Calson Pro Bold"/>
              </a:rPr>
              <a:t>do</a:t>
            </a:r>
            <a:r>
              <a:rPr lang="en-GB" sz="2400" dirty="0">
                <a:latin typeface="Adobe Calson Pro Bold"/>
              </a:rPr>
              <a:t>?’’</a:t>
            </a: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Competency-based Questions 10</a:t>
            </a:r>
          </a:p>
        </p:txBody>
      </p:sp>
    </p:spTree>
    <p:extLst>
      <p:ext uri="{BB962C8B-B14F-4D97-AF65-F5344CB8AC3E}">
        <p14:creationId xmlns:p14="http://schemas.microsoft.com/office/powerpoint/2010/main" val="376125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042416"/>
            <a:ext cx="3127248" cy="5293757"/>
          </a:xfrm>
          <a:prstGeom prst="rect">
            <a:avLst/>
          </a:prstGeom>
        </p:spPr>
        <p:txBody>
          <a:bodyPr wrap="square">
            <a:spAutoFit/>
          </a:bodyPr>
          <a:lstStyle/>
          <a:p>
            <a:r>
              <a:rPr lang="en-GB" sz="2600" b="1" dirty="0">
                <a:solidFill>
                  <a:srgbClr val="C00000"/>
                </a:solidFill>
                <a:latin typeface="Cambria" panose="02040503050406030204" pitchFamily="18" charset="0"/>
              </a:rPr>
              <a:t>Telephone Skills</a:t>
            </a:r>
          </a:p>
          <a:p>
            <a:r>
              <a:rPr lang="en-US" sz="2400" dirty="0">
                <a:latin typeface="Adobe Calson Pro Bold"/>
              </a:rPr>
              <a:t>‘‘Tell me about a specific job experience in which an </a:t>
            </a:r>
            <a:r>
              <a:rPr lang="en-US" sz="2400" dirty="0" smtClean="0">
                <a:latin typeface="Adobe Calson Pro Bold"/>
              </a:rPr>
              <a:t>irritated </a:t>
            </a:r>
            <a:r>
              <a:rPr lang="en-US" sz="2400" dirty="0">
                <a:latin typeface="Adobe Calson Pro Bold"/>
              </a:rPr>
              <a:t>customer kept calling</a:t>
            </a:r>
          </a:p>
          <a:p>
            <a:r>
              <a:rPr lang="en-US" sz="2400" dirty="0">
                <a:latin typeface="Adobe Calson Pro Bold"/>
              </a:rPr>
              <a:t>your boss who told you to ‘handle </a:t>
            </a:r>
            <a:r>
              <a:rPr lang="en-US" sz="2400" dirty="0" smtClean="0">
                <a:latin typeface="Adobe Calson Pro Bold"/>
              </a:rPr>
              <a:t>it. ‘‘</a:t>
            </a:r>
            <a:r>
              <a:rPr lang="en-US" sz="2400" dirty="0">
                <a:latin typeface="Adobe Calson Pro Bold"/>
              </a:rPr>
              <a:t>Describe a time when your supervisor said the information you recorded on a</a:t>
            </a:r>
          </a:p>
          <a:p>
            <a:r>
              <a:rPr lang="en-US" sz="2400" dirty="0">
                <a:latin typeface="Adobe Calson Pro Bold"/>
              </a:rPr>
              <a:t>call slip was </a:t>
            </a:r>
            <a:r>
              <a:rPr lang="en-US" sz="2400" dirty="0" smtClean="0">
                <a:latin typeface="Adobe Calson Pro Bold"/>
              </a:rPr>
              <a:t>incomplete</a:t>
            </a:r>
            <a:endParaRPr lang="en-GB" sz="2400" dirty="0">
              <a:latin typeface="Adobe Calson Pro Bold"/>
            </a:endParaRPr>
          </a:p>
        </p:txBody>
      </p:sp>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38528" y="6062472"/>
            <a:ext cx="854075" cy="542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Competency-based Questions 10</a:t>
            </a:r>
          </a:p>
        </p:txBody>
      </p:sp>
    </p:spTree>
    <p:extLst>
      <p:ext uri="{BB962C8B-B14F-4D97-AF65-F5344CB8AC3E}">
        <p14:creationId xmlns:p14="http://schemas.microsoft.com/office/powerpoint/2010/main" val="132757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394960" y="3264408"/>
            <a:ext cx="2962656" cy="1569660"/>
          </a:xfrm>
          <a:prstGeom prst="rect">
            <a:avLst/>
          </a:prstGeom>
        </p:spPr>
        <p:txBody>
          <a:bodyPr wrap="square">
            <a:spAutoFit/>
          </a:bodyPr>
          <a:lstStyle/>
          <a:p>
            <a:pPr algn="ctr"/>
            <a:r>
              <a:rPr lang="en-US" sz="3200" b="1" dirty="0" smtClean="0">
                <a:solidFill>
                  <a:srgbClr val="C00000"/>
                </a:solidFill>
                <a:latin typeface="Cambria" panose="02040503050406030204" pitchFamily="18" charset="0"/>
              </a:rPr>
              <a:t>Competency-based Questions 11</a:t>
            </a:r>
          </a:p>
        </p:txBody>
      </p:sp>
      <p:sp>
        <p:nvSpPr>
          <p:cNvPr id="5" name="Rectangle 4"/>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Competency-based Questions11</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2755177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5" y="1371600"/>
            <a:ext cx="2962657" cy="4893647"/>
          </a:xfrm>
          <a:prstGeom prst="rect">
            <a:avLst/>
          </a:prstGeom>
        </p:spPr>
        <p:txBody>
          <a:bodyPr wrap="square">
            <a:spAutoFit/>
          </a:bodyPr>
          <a:lstStyle/>
          <a:p>
            <a:r>
              <a:rPr lang="en-GB" sz="2600" b="1" dirty="0">
                <a:solidFill>
                  <a:srgbClr val="C00000"/>
                </a:solidFill>
                <a:latin typeface="Cambria" panose="02040503050406030204" pitchFamily="18" charset="0"/>
              </a:rPr>
              <a:t>Juggling Multiple </a:t>
            </a:r>
            <a:r>
              <a:rPr lang="en-GB" sz="2600" b="1" dirty="0" smtClean="0">
                <a:solidFill>
                  <a:srgbClr val="C00000"/>
                </a:solidFill>
                <a:latin typeface="Cambria" panose="02040503050406030204" pitchFamily="18" charset="0"/>
              </a:rPr>
              <a:t>Tasks</a:t>
            </a:r>
          </a:p>
          <a:p>
            <a:r>
              <a:rPr lang="en-US" sz="2600" dirty="0">
                <a:latin typeface="Adobe Calson Pro Bold"/>
              </a:rPr>
              <a:t>‘‘Tell me about a time when you were given assignments by several supervisors,</a:t>
            </a:r>
          </a:p>
          <a:p>
            <a:r>
              <a:rPr lang="en-US" sz="2600" dirty="0">
                <a:latin typeface="Adobe Calson Pro Bold"/>
              </a:rPr>
              <a:t>all due at the same time. How did you prioritize the work?’’</a:t>
            </a:r>
            <a:endParaRPr lang="en-GB" sz="2600" dirty="0">
              <a:solidFill>
                <a:srgbClr val="C00000"/>
              </a:solidFill>
              <a:latin typeface="Adobe Calson Pro Bol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Competency-based Questions11</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12202475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700784"/>
            <a:ext cx="2962656" cy="4154984"/>
          </a:xfrm>
          <a:prstGeom prst="rect">
            <a:avLst/>
          </a:prstGeom>
        </p:spPr>
        <p:txBody>
          <a:bodyPr wrap="square">
            <a:spAutoFit/>
          </a:bodyPr>
          <a:lstStyle/>
          <a:p>
            <a:r>
              <a:rPr lang="en-US" sz="2400" b="1" dirty="0" smtClean="0">
                <a:solidFill>
                  <a:srgbClr val="C00000"/>
                </a:solidFill>
                <a:latin typeface="Cambria" panose="02040503050406030204" pitchFamily="18" charset="0"/>
              </a:rPr>
              <a:t>Different Categories </a:t>
            </a:r>
            <a:r>
              <a:rPr lang="en-US" sz="2400" b="1" dirty="0">
                <a:solidFill>
                  <a:srgbClr val="C00000"/>
                </a:solidFill>
                <a:latin typeface="Cambria" panose="02040503050406030204" pitchFamily="18" charset="0"/>
              </a:rPr>
              <a:t>and Competency-Based </a:t>
            </a:r>
            <a:r>
              <a:rPr lang="en-US" sz="2400" b="1" dirty="0" smtClean="0">
                <a:solidFill>
                  <a:srgbClr val="C00000"/>
                </a:solidFill>
                <a:latin typeface="Cambria" panose="02040503050406030204" pitchFamily="18" charset="0"/>
              </a:rPr>
              <a:t>Questions</a:t>
            </a:r>
          </a:p>
          <a:p>
            <a:r>
              <a:rPr lang="en-US" sz="2400" dirty="0">
                <a:latin typeface="Adobe Calson Pro Bold"/>
              </a:rPr>
              <a:t>Here is a list of generic categories that apply </a:t>
            </a:r>
            <a:r>
              <a:rPr lang="en-US" sz="2400" dirty="0" smtClean="0">
                <a:latin typeface="Adobe Calson Pro Bold"/>
              </a:rPr>
              <a:t>to different positions</a:t>
            </a:r>
            <a:endParaRPr lang="en-US" sz="2400" dirty="0">
              <a:latin typeface="Adobe Calson Pro Bold"/>
            </a:endParaRPr>
          </a:p>
          <a:p>
            <a:r>
              <a:rPr lang="en-US" sz="2400" dirty="0">
                <a:latin typeface="Adobe Calson Pro Bold"/>
              </a:rPr>
              <a:t>and a series of related competency-based questions.</a:t>
            </a:r>
            <a:endParaRPr lang="en-GB" sz="2400" dirty="0">
              <a:solidFill>
                <a:srgbClr val="C00000"/>
              </a:solidFill>
              <a:latin typeface="Adobe Calson Pro Bol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Competency-based Questions11</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9671009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289304"/>
            <a:ext cx="2962656" cy="5016758"/>
          </a:xfrm>
          <a:prstGeom prst="rect">
            <a:avLst/>
          </a:prstGeom>
        </p:spPr>
        <p:txBody>
          <a:bodyPr wrap="square">
            <a:spAutoFit/>
          </a:bodyPr>
          <a:lstStyle/>
          <a:p>
            <a:r>
              <a:rPr lang="en-US" sz="2600" b="1" dirty="0">
                <a:solidFill>
                  <a:srgbClr val="C00000"/>
                </a:solidFill>
                <a:latin typeface="Cambria" panose="02040503050406030204" pitchFamily="18" charset="0"/>
              </a:rPr>
              <a:t>Account Representative: Competencies by </a:t>
            </a:r>
            <a:r>
              <a:rPr lang="en-US" sz="2600" b="1" dirty="0" smtClean="0">
                <a:solidFill>
                  <a:srgbClr val="C00000"/>
                </a:solidFill>
                <a:latin typeface="Cambria" panose="02040503050406030204" pitchFamily="18" charset="0"/>
              </a:rPr>
              <a:t>Category</a:t>
            </a:r>
          </a:p>
          <a:p>
            <a:r>
              <a:rPr lang="en-GB" sz="2400" b="1" dirty="0">
                <a:solidFill>
                  <a:srgbClr val="C00000"/>
                </a:solidFill>
                <a:latin typeface="Adobe Calson Pro Bold"/>
              </a:rPr>
              <a:t>T/K</a:t>
            </a:r>
            <a:r>
              <a:rPr lang="en-GB" sz="2400" b="1" dirty="0">
                <a:latin typeface="Adobe Calson Pro Bold"/>
              </a:rPr>
              <a:t> </a:t>
            </a:r>
            <a:r>
              <a:rPr lang="en-GB" sz="2400" dirty="0">
                <a:latin typeface="Adobe Calson Pro Bold"/>
              </a:rPr>
              <a:t>Sells business’s products</a:t>
            </a:r>
          </a:p>
          <a:p>
            <a:r>
              <a:rPr lang="en-US" sz="2400" b="1" dirty="0">
                <a:solidFill>
                  <a:srgbClr val="C00000"/>
                </a:solidFill>
                <a:latin typeface="Adobe Calson Pro Bold"/>
              </a:rPr>
              <a:t>T/K</a:t>
            </a:r>
            <a:r>
              <a:rPr lang="en-US" sz="2400" dirty="0">
                <a:latin typeface="Adobe Calson Pro Bold"/>
              </a:rPr>
              <a:t> Assists in the development and implementation of sales plans</a:t>
            </a:r>
          </a:p>
          <a:p>
            <a:r>
              <a:rPr lang="en-GB" sz="2400" b="1" dirty="0">
                <a:solidFill>
                  <a:srgbClr val="C00000"/>
                </a:solidFill>
                <a:latin typeface="Adobe Calson Pro Bold"/>
              </a:rPr>
              <a:t>T/K</a:t>
            </a:r>
            <a:r>
              <a:rPr lang="en-GB" sz="2400" dirty="0">
                <a:latin typeface="Adobe Calson Pro Bold"/>
              </a:rPr>
              <a:t> Documents quote and sales contract review</a:t>
            </a:r>
            <a:endParaRPr lang="en-GB" sz="2400" dirty="0">
              <a:solidFill>
                <a:srgbClr val="C00000"/>
              </a:solidFill>
              <a:latin typeface="Adobe Calson Pro Bol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Competency-based Questions 3</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9869222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947672"/>
            <a:ext cx="2962656" cy="3693319"/>
          </a:xfrm>
          <a:prstGeom prst="rect">
            <a:avLst/>
          </a:prstGeom>
        </p:spPr>
        <p:txBody>
          <a:bodyPr wrap="square">
            <a:spAutoFit/>
          </a:bodyPr>
          <a:lstStyle/>
          <a:p>
            <a:r>
              <a:rPr lang="en-GB" sz="2600" b="1" dirty="0">
                <a:solidFill>
                  <a:srgbClr val="C00000"/>
                </a:solidFill>
                <a:latin typeface="Cambria" panose="02040503050406030204" pitchFamily="18" charset="0"/>
              </a:rPr>
              <a:t>Ideal Work </a:t>
            </a:r>
            <a:r>
              <a:rPr lang="en-GB" sz="2600" b="1" dirty="0" smtClean="0">
                <a:solidFill>
                  <a:srgbClr val="C00000"/>
                </a:solidFill>
                <a:latin typeface="Cambria" panose="02040503050406030204" pitchFamily="18" charset="0"/>
              </a:rPr>
              <a:t>Environment</a:t>
            </a:r>
          </a:p>
          <a:p>
            <a:r>
              <a:rPr lang="en-US" sz="2600" dirty="0">
                <a:latin typeface="Adobe Calson Pro Bold"/>
              </a:rPr>
              <a:t>‘‘Tell me about three aspects of your current work environment that you would</a:t>
            </a:r>
          </a:p>
          <a:p>
            <a:r>
              <a:rPr lang="en-GB" sz="2600" dirty="0">
                <a:latin typeface="Adobe Calson Pro Bold"/>
              </a:rPr>
              <a:t>change if you could.’’</a:t>
            </a: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Competency-based Questions11</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3365772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618488"/>
            <a:ext cx="2962656" cy="4493538"/>
          </a:xfrm>
          <a:prstGeom prst="rect">
            <a:avLst/>
          </a:prstGeom>
        </p:spPr>
        <p:txBody>
          <a:bodyPr wrap="square">
            <a:spAutoFit/>
          </a:bodyPr>
          <a:lstStyle/>
          <a:p>
            <a:r>
              <a:rPr lang="en-GB" sz="2600" b="1" dirty="0">
                <a:solidFill>
                  <a:srgbClr val="C00000"/>
                </a:solidFill>
                <a:latin typeface="Cambria" panose="02040503050406030204" pitchFamily="18" charset="0"/>
              </a:rPr>
              <a:t>Employer</a:t>
            </a:r>
            <a:r>
              <a:rPr lang="en-GB" sz="2600" b="1" dirty="0" smtClean="0">
                <a:solidFill>
                  <a:srgbClr val="C00000"/>
                </a:solidFill>
                <a:latin typeface="Cambria" panose="02040503050406030204" pitchFamily="18" charset="0"/>
              </a:rPr>
              <a:t>/</a:t>
            </a:r>
          </a:p>
          <a:p>
            <a:r>
              <a:rPr lang="en-GB" sz="2600" b="1" dirty="0" smtClean="0">
                <a:solidFill>
                  <a:srgbClr val="C00000"/>
                </a:solidFill>
                <a:latin typeface="Cambria" panose="02040503050406030204" pitchFamily="18" charset="0"/>
              </a:rPr>
              <a:t>Employee </a:t>
            </a:r>
            <a:r>
              <a:rPr lang="en-GB" sz="2600" b="1" dirty="0">
                <a:solidFill>
                  <a:srgbClr val="C00000"/>
                </a:solidFill>
                <a:latin typeface="Cambria" panose="02040503050406030204" pitchFamily="18" charset="0"/>
              </a:rPr>
              <a:t>or </a:t>
            </a:r>
            <a:r>
              <a:rPr lang="en-GB" sz="2600" b="1" dirty="0" smtClean="0">
                <a:solidFill>
                  <a:srgbClr val="C00000"/>
                </a:solidFill>
                <a:latin typeface="Cambria" panose="02040503050406030204" pitchFamily="18" charset="0"/>
              </a:rPr>
              <a:t>Co-worker Relations</a:t>
            </a:r>
          </a:p>
          <a:p>
            <a:r>
              <a:rPr lang="en-US" sz="2600" dirty="0">
                <a:latin typeface="Adobe Calson Pro Bold"/>
              </a:rPr>
              <a:t>‘‘Give me an example of a time when you had to deal with a difficult coworker.</a:t>
            </a:r>
          </a:p>
          <a:p>
            <a:r>
              <a:rPr lang="en-US" sz="2600" dirty="0">
                <a:latin typeface="Adobe Calson Pro Bold"/>
              </a:rPr>
              <a:t>How did you handle the situation?’’</a:t>
            </a:r>
            <a:endParaRPr lang="en-GB" sz="2600" b="1" dirty="0">
              <a:solidFill>
                <a:srgbClr val="C00000"/>
              </a:solidFill>
              <a:latin typeface="Adobe Calson Pro Bol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Competency-based Questions11</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8951768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804452"/>
            <a:ext cx="2962656" cy="4093428"/>
          </a:xfrm>
          <a:prstGeom prst="rect">
            <a:avLst/>
          </a:prstGeom>
        </p:spPr>
        <p:txBody>
          <a:bodyPr wrap="square">
            <a:spAutoFit/>
          </a:bodyPr>
          <a:lstStyle/>
          <a:p>
            <a:r>
              <a:rPr lang="en-US" sz="2600" b="1" dirty="0">
                <a:solidFill>
                  <a:srgbClr val="C00000"/>
                </a:solidFill>
                <a:latin typeface="Cambria" panose="02040503050406030204" pitchFamily="18" charset="0"/>
              </a:rPr>
              <a:t>Strengths and Areas Requiring </a:t>
            </a:r>
            <a:r>
              <a:rPr lang="en-US" sz="2600" b="1" dirty="0" smtClean="0">
                <a:solidFill>
                  <a:srgbClr val="C00000"/>
                </a:solidFill>
                <a:latin typeface="Cambria" panose="02040503050406030204" pitchFamily="18" charset="0"/>
              </a:rPr>
              <a:t>Improvement</a:t>
            </a:r>
          </a:p>
          <a:p>
            <a:r>
              <a:rPr lang="en-US" sz="2600" dirty="0">
                <a:latin typeface="Adobe Calson Pro Bold"/>
              </a:rPr>
              <a:t>‘‘Tell me about a time when you were able to convert an area requiring improvement</a:t>
            </a:r>
          </a:p>
          <a:p>
            <a:r>
              <a:rPr lang="en-GB" sz="2600" dirty="0">
                <a:latin typeface="Adobe Calson Pro Bold"/>
              </a:rPr>
              <a:t>into a strength.’’</a:t>
            </a:r>
            <a:endParaRPr lang="en-GB" sz="2600" dirty="0">
              <a:solidFill>
                <a:srgbClr val="C00000"/>
              </a:solidFill>
              <a:latin typeface="Adobe Calson Pro Bol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Competency-based Questions11</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2571397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5" y="1371600"/>
            <a:ext cx="2962657" cy="4893647"/>
          </a:xfrm>
          <a:prstGeom prst="rect">
            <a:avLst/>
          </a:prstGeom>
        </p:spPr>
        <p:txBody>
          <a:bodyPr wrap="square">
            <a:spAutoFit/>
          </a:bodyPr>
          <a:lstStyle/>
          <a:p>
            <a:r>
              <a:rPr lang="en-GB" sz="2600" b="1" dirty="0">
                <a:solidFill>
                  <a:srgbClr val="C00000"/>
                </a:solidFill>
                <a:latin typeface="Cambria" panose="02040503050406030204" pitchFamily="18" charset="0"/>
              </a:rPr>
              <a:t>Working Under </a:t>
            </a:r>
            <a:r>
              <a:rPr lang="en-GB" sz="2600" b="1" dirty="0" smtClean="0">
                <a:solidFill>
                  <a:srgbClr val="C00000"/>
                </a:solidFill>
                <a:latin typeface="Cambria" panose="02040503050406030204" pitchFamily="18" charset="0"/>
              </a:rPr>
              <a:t>Pressure</a:t>
            </a:r>
          </a:p>
          <a:p>
            <a:r>
              <a:rPr lang="en-US" sz="2600" dirty="0">
                <a:latin typeface="Adobe Calson Pro Bold"/>
              </a:rPr>
              <a:t>‘‘What do you do at work to relieve stress?’’</a:t>
            </a:r>
          </a:p>
          <a:p>
            <a:r>
              <a:rPr lang="en-US" sz="2600" dirty="0">
                <a:latin typeface="Adobe Calson Pro Bold"/>
              </a:rPr>
              <a:t>‘‘Tell me about a time when you made mistakes because you were working under</a:t>
            </a:r>
          </a:p>
          <a:p>
            <a:r>
              <a:rPr lang="en-GB" sz="2600" dirty="0">
                <a:latin typeface="Adobe Calson Pro Bold"/>
              </a:rPr>
              <a:t>too much pressure.</a:t>
            </a: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Competency-based Questions11</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10245728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042416"/>
            <a:ext cx="2962656" cy="5293757"/>
          </a:xfrm>
          <a:prstGeom prst="rect">
            <a:avLst/>
          </a:prstGeom>
        </p:spPr>
        <p:txBody>
          <a:bodyPr wrap="square">
            <a:spAutoFit/>
          </a:bodyPr>
          <a:lstStyle/>
          <a:p>
            <a:r>
              <a:rPr lang="en-GB" sz="2600" b="1" dirty="0" smtClean="0">
                <a:solidFill>
                  <a:srgbClr val="C00000"/>
                </a:solidFill>
                <a:latin typeface="Cambria" panose="02040503050406030204" pitchFamily="18" charset="0"/>
              </a:rPr>
              <a:t>Motivation</a:t>
            </a:r>
          </a:p>
          <a:p>
            <a:r>
              <a:rPr lang="en-US" sz="2600" dirty="0">
                <a:latin typeface="Adobe Calson Pro Bold"/>
              </a:rPr>
              <a:t>‘‘Tell me about a job that provided a motivating environment; please describe</a:t>
            </a:r>
          </a:p>
          <a:p>
            <a:r>
              <a:rPr lang="en-GB" sz="2600" dirty="0">
                <a:latin typeface="Adobe Calson Pro Bold"/>
              </a:rPr>
              <a:t>that environment in detail.’’</a:t>
            </a:r>
          </a:p>
          <a:p>
            <a:r>
              <a:rPr lang="en-US" sz="2600" dirty="0">
                <a:latin typeface="Adobe Calson Pro Bold"/>
              </a:rPr>
              <a:t>‘‘Describe an aspect of your current job that you find especially motivating.’’</a:t>
            </a:r>
            <a:endParaRPr lang="en-GB" sz="2600" dirty="0">
              <a:latin typeface="Adobe Calson Pro Bold"/>
            </a:endParaRPr>
          </a:p>
        </p:txBody>
      </p:sp>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38528" y="6062472"/>
            <a:ext cx="854075" cy="542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Competency-based Questions11</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12204817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394960" y="3264408"/>
            <a:ext cx="2962656" cy="1569660"/>
          </a:xfrm>
          <a:prstGeom prst="rect">
            <a:avLst/>
          </a:prstGeom>
        </p:spPr>
        <p:txBody>
          <a:bodyPr wrap="square">
            <a:spAutoFit/>
          </a:bodyPr>
          <a:lstStyle/>
          <a:p>
            <a:pPr algn="ctr"/>
            <a:r>
              <a:rPr lang="en-US" sz="3200" b="1" dirty="0" smtClean="0">
                <a:solidFill>
                  <a:srgbClr val="C00000"/>
                </a:solidFill>
                <a:latin typeface="Cambria" panose="02040503050406030204" pitchFamily="18" charset="0"/>
              </a:rPr>
              <a:t>Competency-based Questions 12</a:t>
            </a:r>
          </a:p>
        </p:txBody>
      </p:sp>
      <p:sp>
        <p:nvSpPr>
          <p:cNvPr id="5" name="Rectangle 4"/>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Competency-based Questions 12</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2755177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579638"/>
            <a:ext cx="2962656" cy="4647426"/>
          </a:xfrm>
          <a:prstGeom prst="rect">
            <a:avLst/>
          </a:prstGeom>
        </p:spPr>
        <p:txBody>
          <a:bodyPr wrap="square">
            <a:spAutoFit/>
          </a:bodyPr>
          <a:lstStyle/>
          <a:p>
            <a:r>
              <a:rPr lang="en-US" sz="2600" b="1" dirty="0">
                <a:solidFill>
                  <a:srgbClr val="C00000"/>
                </a:solidFill>
                <a:latin typeface="Cambria" panose="02040503050406030204" pitchFamily="18" charset="0"/>
              </a:rPr>
              <a:t>How to Relate the Questioning Techniques to</a:t>
            </a:r>
          </a:p>
          <a:p>
            <a:r>
              <a:rPr lang="en-GB" sz="2600" b="1" dirty="0">
                <a:solidFill>
                  <a:srgbClr val="C00000"/>
                </a:solidFill>
                <a:latin typeface="Cambria" panose="02040503050406030204" pitchFamily="18" charset="0"/>
              </a:rPr>
              <a:t>Interview </a:t>
            </a:r>
            <a:r>
              <a:rPr lang="en-GB" sz="2600" b="1" dirty="0" smtClean="0">
                <a:solidFill>
                  <a:srgbClr val="C00000"/>
                </a:solidFill>
                <a:latin typeface="Cambria" panose="02040503050406030204" pitchFamily="18" charset="0"/>
              </a:rPr>
              <a:t>Stages</a:t>
            </a:r>
          </a:p>
          <a:p>
            <a:r>
              <a:rPr lang="en-US" sz="2400" dirty="0">
                <a:latin typeface="Adobe Calson Pro Bold"/>
              </a:rPr>
              <a:t>T</a:t>
            </a:r>
            <a:r>
              <a:rPr lang="en-US" sz="2400" dirty="0" smtClean="0">
                <a:latin typeface="Adobe Calson Pro Bold"/>
              </a:rPr>
              <a:t>he </a:t>
            </a:r>
            <a:r>
              <a:rPr lang="en-US" sz="2400" dirty="0">
                <a:latin typeface="Adobe Calson Pro Bold"/>
              </a:rPr>
              <a:t>five stages of a competency-based interview: rapport building;</a:t>
            </a:r>
          </a:p>
          <a:p>
            <a:r>
              <a:rPr lang="en-US" sz="2400" dirty="0">
                <a:latin typeface="Adobe Calson Pro Bold"/>
              </a:rPr>
              <a:t>introductory stage; core stage; confirmation; and closing.</a:t>
            </a:r>
            <a:endParaRPr lang="en-GB" sz="2400" b="1" dirty="0">
              <a:solidFill>
                <a:srgbClr val="C00000"/>
              </a:solidFill>
              <a:latin typeface="Adobe Calson Pro Bol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Competency-based Questions 12</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10098078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124712"/>
            <a:ext cx="2962656" cy="5262979"/>
          </a:xfrm>
          <a:prstGeom prst="rect">
            <a:avLst/>
          </a:prstGeom>
        </p:spPr>
        <p:txBody>
          <a:bodyPr wrap="square">
            <a:spAutoFit/>
          </a:bodyPr>
          <a:lstStyle/>
          <a:p>
            <a:r>
              <a:rPr lang="en-GB" sz="2400" dirty="0">
                <a:latin typeface="Adobe Calson Pro Bold"/>
              </a:rPr>
              <a:t>Competency-based</a:t>
            </a:r>
          </a:p>
          <a:p>
            <a:r>
              <a:rPr lang="en-US" sz="2400" dirty="0">
                <a:latin typeface="Adobe Calson Pro Bold"/>
              </a:rPr>
              <a:t>questions comprise as much as 65 percent of the core stage and the entire 5 </a:t>
            </a:r>
            <a:r>
              <a:rPr lang="en-US" sz="2400" dirty="0" smtClean="0">
                <a:latin typeface="Adobe Calson Pro Bold"/>
              </a:rPr>
              <a:t>percent </a:t>
            </a:r>
            <a:r>
              <a:rPr lang="en-GB" sz="2400" dirty="0" smtClean="0">
                <a:latin typeface="Adobe Calson Pro Bold"/>
              </a:rPr>
              <a:t>of </a:t>
            </a:r>
            <a:r>
              <a:rPr lang="en-GB" sz="2400" dirty="0">
                <a:latin typeface="Adobe Calson Pro Bold"/>
              </a:rPr>
              <a:t>the closing</a:t>
            </a:r>
            <a:r>
              <a:rPr lang="en-GB" sz="2400" dirty="0" smtClean="0">
                <a:latin typeface="Adobe Calson Pro Bold"/>
              </a:rPr>
              <a:t>.</a:t>
            </a:r>
            <a:r>
              <a:rPr lang="en-US" sz="2400" dirty="0">
                <a:latin typeface="Adobe Calson Pro Bold"/>
              </a:rPr>
              <a:t> The remaining 30 percent of the interview is divided between </a:t>
            </a:r>
            <a:r>
              <a:rPr lang="en-US" sz="2400" dirty="0" smtClean="0">
                <a:latin typeface="Adobe Calson Pro Bold"/>
              </a:rPr>
              <a:t>open ended, hypothetical</a:t>
            </a:r>
            <a:r>
              <a:rPr lang="en-US" sz="2400" dirty="0">
                <a:latin typeface="Adobe Calson Pro Bold"/>
              </a:rPr>
              <a:t>, probing, and close-ended questions.</a:t>
            </a:r>
            <a:endParaRPr lang="en-GB" sz="2400" b="1" dirty="0">
              <a:solidFill>
                <a:srgbClr val="C00000"/>
              </a:solidFill>
              <a:latin typeface="Adobe Calson Pro Bol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Competency-based Questions 12</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8330833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763637"/>
            <a:ext cx="2962657" cy="4216539"/>
          </a:xfrm>
          <a:prstGeom prst="rect">
            <a:avLst/>
          </a:prstGeom>
        </p:spPr>
        <p:txBody>
          <a:bodyPr wrap="square">
            <a:spAutoFit/>
          </a:bodyPr>
          <a:lstStyle/>
          <a:p>
            <a:r>
              <a:rPr lang="en-GB" sz="2600" b="1" dirty="0">
                <a:solidFill>
                  <a:srgbClr val="C00000"/>
                </a:solidFill>
                <a:latin typeface="Cambria" panose="02040503050406030204" pitchFamily="18" charset="0"/>
              </a:rPr>
              <a:t>Rapport-Building </a:t>
            </a:r>
            <a:r>
              <a:rPr lang="en-GB" sz="2600" b="1" dirty="0" smtClean="0">
                <a:solidFill>
                  <a:srgbClr val="C00000"/>
                </a:solidFill>
                <a:latin typeface="Cambria" panose="02040503050406030204" pitchFamily="18" charset="0"/>
              </a:rPr>
              <a:t>Stage</a:t>
            </a:r>
          </a:p>
          <a:p>
            <a:r>
              <a:rPr lang="en-US" sz="2400" dirty="0">
                <a:latin typeface="Adobe Calson Pro Bold"/>
              </a:rPr>
              <a:t>This stage, which represents a scant but important 2 percent of the interview, sets</a:t>
            </a:r>
          </a:p>
          <a:p>
            <a:r>
              <a:rPr lang="en-US" sz="2400" dirty="0">
                <a:latin typeface="Adobe Calson Pro Bold"/>
              </a:rPr>
              <a:t>the tone for the rest of the meeting. The purpose is to put applicants at </a:t>
            </a:r>
            <a:r>
              <a:rPr lang="en-US" sz="2400" dirty="0" smtClean="0">
                <a:latin typeface="Adobe Calson Pro Bold"/>
              </a:rPr>
              <a:t>ease.</a:t>
            </a:r>
            <a:endParaRPr lang="en-GB" sz="2400" b="1" dirty="0">
              <a:solidFill>
                <a:srgbClr val="C00000"/>
              </a:solidFill>
              <a:latin typeface="Adobe Calson Pro Bol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Competency-based Questions 12</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3154447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371600"/>
            <a:ext cx="2962656" cy="4893647"/>
          </a:xfrm>
          <a:prstGeom prst="rect">
            <a:avLst/>
          </a:prstGeom>
        </p:spPr>
        <p:txBody>
          <a:bodyPr wrap="square">
            <a:spAutoFit/>
          </a:bodyPr>
          <a:lstStyle/>
          <a:p>
            <a:r>
              <a:rPr lang="en-US" sz="2400" dirty="0">
                <a:latin typeface="Adobe Calson Pro Bold"/>
              </a:rPr>
              <a:t>T</a:t>
            </a:r>
            <a:r>
              <a:rPr lang="en-US" sz="2400" dirty="0" smtClean="0">
                <a:latin typeface="Adobe Calson Pro Bold"/>
              </a:rPr>
              <a:t>hereby</a:t>
            </a:r>
            <a:endParaRPr lang="en-US" sz="2400" dirty="0">
              <a:latin typeface="Adobe Calson Pro Bold"/>
            </a:endParaRPr>
          </a:p>
          <a:p>
            <a:r>
              <a:rPr lang="en-US" sz="2400" dirty="0">
                <a:latin typeface="Adobe Calson Pro Bold"/>
              </a:rPr>
              <a:t>encouraging them to communicate openly and allowing you to determine job suitability</a:t>
            </a:r>
            <a:r>
              <a:rPr lang="en-US" sz="2400" dirty="0" smtClean="0">
                <a:latin typeface="Adobe Calson Pro Bold"/>
              </a:rPr>
              <a:t>. </a:t>
            </a:r>
            <a:r>
              <a:rPr lang="en-US" sz="2400" dirty="0">
                <a:latin typeface="Adobe Calson Pro Bold"/>
              </a:rPr>
              <a:t>Close-ended questions that are casual in nature and focus on non-job-related</a:t>
            </a:r>
          </a:p>
          <a:p>
            <a:r>
              <a:rPr lang="en-US" sz="2400" dirty="0">
                <a:latin typeface="Adobe Calson Pro Bold"/>
              </a:rPr>
              <a:t>topics will accomplish this goal.</a:t>
            </a:r>
            <a:endParaRPr lang="en-GB" sz="2400" dirty="0">
              <a:latin typeface="Adobe Calson Pro Bol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Competency-based Questions 12</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36752866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a:defRPr sz="2400" dirty="0" smtClean="0">
            <a:latin typeface="Arial" pitchFamily="34" charset="0"/>
            <a:cs typeface="Arial" pitchFamily="34" charset="0"/>
          </a:defRPr>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16451</TotalTime>
  <Words>6634</Words>
  <Application>Microsoft Office PowerPoint</Application>
  <PresentationFormat>On-screen Show (4:3)</PresentationFormat>
  <Paragraphs>972</Paragraphs>
  <Slides>203</Slides>
  <Notes>203</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203</vt:i4>
      </vt:variant>
    </vt:vector>
  </HeadingPairs>
  <TitlesOfParts>
    <vt:vector size="211" baseType="lpstr">
      <vt:lpstr>Adobe Calson Pro Blod</vt:lpstr>
      <vt:lpstr>Adobe Calson Pro Bold</vt:lpstr>
      <vt:lpstr>Arial</vt:lpstr>
      <vt:lpstr>Britannic Bold</vt:lpstr>
      <vt:lpstr>Calibri</vt:lpstr>
      <vt:lpstr>Cambria</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Tariq Mansuri</dc:creator>
  <cp:lastModifiedBy>Administrator</cp:lastModifiedBy>
  <cp:revision>870</cp:revision>
  <dcterms:created xsi:type="dcterms:W3CDTF">2006-08-16T00:00:00Z</dcterms:created>
  <dcterms:modified xsi:type="dcterms:W3CDTF">2016-04-05T16:03:21Z</dcterms:modified>
</cp:coreProperties>
</file>