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80"/>
  </p:notesMasterIdLst>
  <p:sldIdLst>
    <p:sldId id="697" r:id="rId2"/>
    <p:sldId id="620" r:id="rId3"/>
    <p:sldId id="671" r:id="rId4"/>
    <p:sldId id="621" r:id="rId5"/>
    <p:sldId id="672" r:id="rId6"/>
    <p:sldId id="623" r:id="rId7"/>
    <p:sldId id="624" r:id="rId8"/>
    <p:sldId id="702" r:id="rId9"/>
    <p:sldId id="673" r:id="rId10"/>
    <p:sldId id="625" r:id="rId11"/>
    <p:sldId id="674" r:id="rId12"/>
    <p:sldId id="675" r:id="rId13"/>
    <p:sldId id="626" r:id="rId14"/>
    <p:sldId id="698" r:id="rId15"/>
    <p:sldId id="627" r:id="rId16"/>
    <p:sldId id="676" r:id="rId17"/>
    <p:sldId id="677" r:id="rId18"/>
    <p:sldId id="628" r:id="rId19"/>
    <p:sldId id="679" r:id="rId20"/>
    <p:sldId id="703" r:id="rId21"/>
    <p:sldId id="678" r:id="rId22"/>
    <p:sldId id="629" r:id="rId23"/>
    <p:sldId id="680" r:id="rId24"/>
    <p:sldId id="630" r:id="rId25"/>
    <p:sldId id="764" r:id="rId26"/>
    <p:sldId id="713" r:id="rId27"/>
    <p:sldId id="714" r:id="rId28"/>
    <p:sldId id="715" r:id="rId29"/>
    <p:sldId id="716" r:id="rId30"/>
    <p:sldId id="717" r:id="rId31"/>
    <p:sldId id="719" r:id="rId32"/>
    <p:sldId id="720" r:id="rId33"/>
    <p:sldId id="721" r:id="rId34"/>
    <p:sldId id="722" r:id="rId35"/>
    <p:sldId id="723" r:id="rId36"/>
    <p:sldId id="725" r:id="rId37"/>
    <p:sldId id="775" r:id="rId38"/>
    <p:sldId id="726" r:id="rId39"/>
    <p:sldId id="727" r:id="rId40"/>
    <p:sldId id="728" r:id="rId41"/>
    <p:sldId id="729" r:id="rId42"/>
    <p:sldId id="732" r:id="rId43"/>
    <p:sldId id="733" r:id="rId44"/>
    <p:sldId id="734" r:id="rId45"/>
    <p:sldId id="735" r:id="rId46"/>
    <p:sldId id="736" r:id="rId47"/>
    <p:sldId id="737" r:id="rId48"/>
    <p:sldId id="738" r:id="rId49"/>
    <p:sldId id="765" r:id="rId50"/>
    <p:sldId id="739" r:id="rId51"/>
    <p:sldId id="740" r:id="rId52"/>
    <p:sldId id="741" r:id="rId53"/>
    <p:sldId id="743" r:id="rId54"/>
    <p:sldId id="744" r:id="rId55"/>
    <p:sldId id="745" r:id="rId56"/>
    <p:sldId id="778" r:id="rId57"/>
    <p:sldId id="747" r:id="rId58"/>
    <p:sldId id="776" r:id="rId59"/>
    <p:sldId id="748" r:id="rId60"/>
    <p:sldId id="749" r:id="rId61"/>
    <p:sldId id="750" r:id="rId62"/>
    <p:sldId id="752" r:id="rId63"/>
    <p:sldId id="753" r:id="rId64"/>
    <p:sldId id="756" r:id="rId65"/>
    <p:sldId id="757" r:id="rId66"/>
    <p:sldId id="759" r:id="rId67"/>
    <p:sldId id="762" r:id="rId68"/>
    <p:sldId id="763" r:id="rId69"/>
    <p:sldId id="766" r:id="rId70"/>
    <p:sldId id="767" r:id="rId71"/>
    <p:sldId id="768" r:id="rId72"/>
    <p:sldId id="769" r:id="rId73"/>
    <p:sldId id="777" r:id="rId74"/>
    <p:sldId id="770" r:id="rId75"/>
    <p:sldId id="771" r:id="rId76"/>
    <p:sldId id="772" r:id="rId77"/>
    <p:sldId id="773" r:id="rId78"/>
    <p:sldId id="774" r:id="rId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9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88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58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75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605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7393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815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82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48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879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100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8796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35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085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84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7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50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714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9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5075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70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996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378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36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66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0281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1947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9387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226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900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1014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992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48937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78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9149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727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722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104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8844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1777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808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5421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2289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7676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09689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8487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31328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4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876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10996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80459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643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4537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7588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8020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3514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00412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3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9493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4006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96432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18552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9593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9593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3232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65817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358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6803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99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40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50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Internal Recruitment Methods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39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0854" y="1207008"/>
            <a:ext cx="2798064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500" b="1" dirty="0" smtClean="0">
                <a:solidFill>
                  <a:srgbClr val="C0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job specification includes the listing so that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employees judge whether they possess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necessary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knowledge, skills and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abilities, formal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education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personal requirements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24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13150" y="1536192"/>
            <a:ext cx="2633472" cy="4723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500" b="1" dirty="0" smtClean="0">
                <a:solidFill>
                  <a:srgbClr val="C0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The positions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eligibility rules and criteria for selection are clear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 applicant should know,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hether the decision will be based on seniority….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63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2" y="1289304"/>
            <a:ext cx="2633472" cy="493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…or Performance or a combination of both.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Whether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they must fulfill minimum length of service requirement in the present job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before applying for a promotion/ transfer.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30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715768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600" b="1" dirty="0" smtClean="0">
                <a:solidFill>
                  <a:srgbClr val="C0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6-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Once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decision is made,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all applicants are informed about the decision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unsuccessful candidates are counseled as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appropriate.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85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18434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External Recruitment Methods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12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1536192"/>
            <a:ext cx="288036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External Recruitment Methods</a:t>
            </a:r>
          </a:p>
          <a:p>
            <a:r>
              <a:rPr lang="en-US" sz="2600" dirty="0">
                <a:latin typeface="Adobe Caslon Pro Bold"/>
              </a:rPr>
              <a:t>HR department </a:t>
            </a:r>
            <a:r>
              <a:rPr lang="en-US" sz="2600" i="1" dirty="0">
                <a:latin typeface="Adobe Caslon Pro Bold"/>
              </a:rPr>
              <a:t>can use various approaches to locate and attract external candidates</a:t>
            </a:r>
            <a:r>
              <a:rPr lang="en-US" sz="2600" dirty="0">
                <a:latin typeface="Adobe Caslon Pro Bold"/>
              </a:rPr>
              <a:t>, often looking to more than </a:t>
            </a:r>
            <a:r>
              <a:rPr lang="en-US" sz="2600" dirty="0" smtClean="0">
                <a:latin typeface="Adobe Caslon Pro Bold"/>
              </a:rPr>
              <a:t>one source.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10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1651230"/>
            <a:ext cx="288036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Sources such as Government </a:t>
            </a:r>
            <a:r>
              <a:rPr lang="en-US" sz="2600" dirty="0">
                <a:latin typeface="Adobe Caslon Pro Bold"/>
              </a:rPr>
              <a:t>employment agencies,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private employment agencies, </a:t>
            </a:r>
            <a:r>
              <a:rPr lang="en-US" sz="2600" dirty="0">
                <a:latin typeface="Adobe Caslon Pro Bold"/>
              </a:rPr>
              <a:t>recruiting consultants.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Executives search firms</a:t>
            </a:r>
            <a:r>
              <a:rPr lang="en-US" sz="2600" dirty="0">
                <a:latin typeface="Adobe Caslon Pro Bold"/>
              </a:rPr>
              <a:t>, Educational </a:t>
            </a:r>
            <a:r>
              <a:rPr lang="en-US" sz="2600" dirty="0" smtClean="0">
                <a:latin typeface="Adobe Caslon Pro Bold"/>
              </a:rPr>
              <a:t>institutions…….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12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86264" y="2511004"/>
            <a:ext cx="271576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……Professional organizations,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advertisements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,</a:t>
            </a:r>
            <a:r>
              <a:rPr lang="en-US" sz="2600" dirty="0">
                <a:latin typeface="Adobe Caslon Pro Bold"/>
              </a:rPr>
              <a:t> employee referral, and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unsolicited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applications</a:t>
            </a:r>
            <a:r>
              <a:rPr lang="en-US" sz="2600" dirty="0" smtClean="0">
                <a:latin typeface="Adobe Caslon Pro Bold"/>
              </a:rPr>
              <a:t>. 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 </a:t>
            </a:r>
            <a:endParaRPr lang="en-GB" sz="2600" b="1" dirty="0" smtClean="0">
              <a:solidFill>
                <a:srgbClr val="C00000"/>
              </a:solidFill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8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93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Researches on Recruitment channels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Decker </a:t>
            </a:r>
            <a:r>
              <a:rPr lang="en-US" sz="24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Cornelius suggest that employee’s referrals are best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while newspaper advertisement and employment agencies are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among the worst.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92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95271" y="2345959"/>
            <a:ext cx="2450865" cy="305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Kiran, Farley, and Geisinger 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found results in favor of informal recruitment channels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79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69861"/>
            <a:ext cx="2798064" cy="457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Internal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Recruitment Methods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Different organizations use different methods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locate qualified internal candidates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to inform their…….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26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880360" cy="477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contrast a study by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Swaroff, Barclay and Bass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found no relationship between recruitment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channels and job tenure or employee productivity.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50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07596"/>
            <a:ext cx="2798064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So, it is concluded that each organization should conduct its own audit of recruitment channels in terms of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cost, candidate quality and ultimate performance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18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47535"/>
            <a:ext cx="2880360" cy="3685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Contextual Issues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state of the economy can also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influence the value of a particular recruiting method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90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880360" cy="4445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High unemployment</a:t>
            </a:r>
            <a:endParaRPr lang="en-GB" sz="2600" b="1" i="1" dirty="0">
              <a:solidFill>
                <a:srgbClr val="FF0000"/>
              </a:solidFill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usually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means that unsolicited applications are more frequent and better quality than they are when the labor market is tight.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89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1214" y="1453896"/>
            <a:ext cx="2768175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ull </a:t>
            </a:r>
            <a:r>
              <a:rPr lang="en-US" sz="26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likely to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force the HR Manager to use several recruiting methods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simultaneously to generate even a few qualified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45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Traditional Recruitment Sources 1</a:t>
            </a: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85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7157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Traditional</a:t>
            </a:r>
            <a:r>
              <a:rPr lang="en-US" sz="2600" b="1" dirty="0">
                <a:solidFill>
                  <a:srgbClr val="FF0000"/>
                </a:solidFill>
                <a:latin typeface="Adobe calson bold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sources </a:t>
            </a:r>
            <a:r>
              <a:rPr lang="en-US" sz="2600" dirty="0">
                <a:latin typeface="Adobe calson bold"/>
              </a:rPr>
              <a:t>are methods for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finding employees that are easily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recognized</a:t>
            </a:r>
            <a:r>
              <a:rPr lang="en-US" sz="2600" dirty="0">
                <a:latin typeface="Adobe calson bold"/>
              </a:rPr>
              <a:t>, conventional in </a:t>
            </a:r>
            <a:r>
              <a:rPr lang="en-US" sz="2600" dirty="0" smtClean="0">
                <a:latin typeface="Adobe calson bold"/>
              </a:rPr>
              <a:t>nature…. 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3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6549" y="242870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</a:rPr>
              <a:t>…..Acceptable </a:t>
            </a:r>
            <a:r>
              <a:rPr lang="en-US" sz="2600" dirty="0">
                <a:latin typeface="Adobe calson bold"/>
              </a:rPr>
              <a:t>to most types of organizations, </a:t>
            </a:r>
            <a:r>
              <a:rPr lang="en-US" sz="2600" dirty="0" smtClean="0">
                <a:latin typeface="Adobe calson bold"/>
              </a:rPr>
              <a:t>and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appropriate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for filling a wide range </a:t>
            </a:r>
            <a:r>
              <a:rPr lang="en-US" sz="2600" dirty="0">
                <a:latin typeface="Adobe calson bold"/>
              </a:rPr>
              <a:t>of positions.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72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633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bold"/>
              </a:rPr>
              <a:t>Before embarking on a traditional</a:t>
            </a:r>
          </a:p>
          <a:p>
            <a:r>
              <a:rPr lang="en-US" sz="2600" dirty="0">
                <a:latin typeface="Adobe calson bold"/>
              </a:rPr>
              <a:t>recruitment campaign, remember to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consider the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three factors discussed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80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7157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Adobe calson bold"/>
              </a:rPr>
              <a:t>How </a:t>
            </a:r>
            <a:r>
              <a:rPr lang="en-US" sz="2600" dirty="0">
                <a:latin typeface="Adobe calson bold"/>
              </a:rPr>
              <a:t>much money is </a:t>
            </a:r>
            <a:r>
              <a:rPr lang="en-US" sz="2600" dirty="0" smtClean="0">
                <a:latin typeface="Adobe calson bold"/>
              </a:rPr>
              <a:t>available?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Adobe calson bold"/>
              </a:rPr>
              <a:t>How </a:t>
            </a:r>
            <a:r>
              <a:rPr lang="en-US" sz="2600" dirty="0">
                <a:latin typeface="Adobe calson bold"/>
              </a:rPr>
              <a:t>quickly </a:t>
            </a:r>
            <a:r>
              <a:rPr lang="en-US" sz="2600" i="1" dirty="0">
                <a:latin typeface="Adobe calson bold"/>
              </a:rPr>
              <a:t>the opening must be </a:t>
            </a:r>
            <a:r>
              <a:rPr lang="en-US" sz="2600" i="1" dirty="0" smtClean="0">
                <a:latin typeface="Adobe calson bold"/>
              </a:rPr>
              <a:t>filled?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Adobe calson bold"/>
              </a:rPr>
              <a:t>Whether </a:t>
            </a:r>
            <a:r>
              <a:rPr lang="en-US" sz="2600" dirty="0">
                <a:latin typeface="Adobe calson bold"/>
              </a:rPr>
              <a:t>a wide audience must be </a:t>
            </a:r>
            <a:r>
              <a:rPr lang="en-US" sz="2600" dirty="0" smtClean="0">
                <a:latin typeface="Adobe calson bold"/>
              </a:rPr>
              <a:t>reached?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28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2" y="1783080"/>
            <a:ext cx="2798064" cy="4150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…..existing employees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about the job vacancies. </a:t>
            </a:r>
            <a:endParaRPr lang="en-US" sz="2600" dirty="0" smtClean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method 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includes:-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Computerized record system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ob posting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22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2194560"/>
            <a:ext cx="271576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Advertising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Reaches a wide </a:t>
            </a:r>
            <a:r>
              <a:rPr lang="en-GB" sz="2400" dirty="0" smtClean="0">
                <a:latin typeface="Adobe calson bold"/>
              </a:rPr>
              <a:t>audience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Costly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53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1375" y="2193191"/>
            <a:ext cx="271576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Advertising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Reaches a wide </a:t>
            </a:r>
            <a:r>
              <a:rPr lang="en-GB" sz="2400" dirty="0" smtClean="0">
                <a:latin typeface="Adobe calson bold"/>
              </a:rPr>
              <a:t>audience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Costly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15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0556" y="1453896"/>
            <a:ext cx="287476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Campus Recruiting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Can select top </a:t>
            </a:r>
            <a:r>
              <a:rPr lang="en-GB" sz="2400" dirty="0" smtClean="0">
                <a:latin typeface="Adobe calson bold"/>
              </a:rPr>
              <a:t>students opportunity </a:t>
            </a:r>
            <a:r>
              <a:rPr lang="en-GB" sz="2400" dirty="0">
                <a:latin typeface="Adobe calson bold"/>
              </a:rPr>
              <a:t>to </a:t>
            </a:r>
            <a:r>
              <a:rPr lang="en-GB" sz="2400" dirty="0" smtClean="0">
                <a:latin typeface="Adobe calson bold"/>
              </a:rPr>
              <a:t>groom future management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Hard to assess potential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88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1375" y="1783080"/>
            <a:ext cx="271576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Contingency </a:t>
            </a:r>
            <a:r>
              <a:rPr lang="en-GB" sz="2600" dirty="0" smtClean="0">
                <a:latin typeface="Adobe calson bold"/>
              </a:rPr>
              <a:t>Workers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600" dirty="0">
                <a:latin typeface="Adobe calson bold"/>
              </a:rPr>
              <a:t>Can fill jobs in a </a:t>
            </a:r>
            <a:r>
              <a:rPr lang="en-US" sz="2600" dirty="0" smtClean="0">
                <a:latin typeface="Adobe calson bold"/>
              </a:rPr>
              <a:t>hurry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600" dirty="0">
                <a:latin typeface="Adobe calson bold"/>
              </a:rPr>
              <a:t>Possible legal </a:t>
            </a:r>
            <a:r>
              <a:rPr lang="en-GB" sz="2600" dirty="0" smtClean="0">
                <a:latin typeface="Adobe calson bold"/>
              </a:rPr>
              <a:t>ramifications 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16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783080"/>
            <a:ext cx="27157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Direct Mail</a:t>
            </a:r>
            <a:endParaRPr lang="en-GB" sz="2400" dirty="0" smtClean="0">
              <a:latin typeface="Adobe calson bold"/>
            </a:endParaRP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 smtClean="0">
                <a:latin typeface="Adobe calson bold"/>
              </a:rPr>
              <a:t>Personalized selective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 smtClean="0">
                <a:latin typeface="Adobe calson bold"/>
              </a:rPr>
              <a:t>Time-intensive </a:t>
            </a:r>
            <a:r>
              <a:rPr lang="en-US" sz="2400" dirty="0">
                <a:latin typeface="Adobe calson bold"/>
              </a:rPr>
              <a:t>Risk that mail may not </a:t>
            </a:r>
            <a:r>
              <a:rPr lang="en-US" sz="2400" dirty="0" smtClean="0">
                <a:latin typeface="Adobe calson bold"/>
              </a:rPr>
              <a:t>be </a:t>
            </a:r>
            <a:r>
              <a:rPr lang="en-GB" sz="2400" dirty="0" smtClean="0">
                <a:latin typeface="Adobe calson bold"/>
              </a:rPr>
              <a:t>opened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4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4960" y="1292602"/>
            <a:ext cx="31272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500" dirty="0">
                <a:latin typeface="Adobe calson bold"/>
              </a:rPr>
              <a:t>Employee </a:t>
            </a:r>
            <a:r>
              <a:rPr lang="en-GB" sz="2500" dirty="0" smtClean="0">
                <a:latin typeface="Adobe calson bold"/>
              </a:rPr>
              <a:t>Referrals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600" dirty="0">
                <a:latin typeface="Adobe calson bold"/>
              </a:rPr>
              <a:t>Employee morale </a:t>
            </a:r>
            <a:r>
              <a:rPr lang="en-GB" sz="2600" dirty="0" smtClean="0">
                <a:latin typeface="Adobe calson bold"/>
              </a:rPr>
              <a:t>booster if </a:t>
            </a:r>
            <a:r>
              <a:rPr lang="en-GB" sz="2600" dirty="0">
                <a:latin typeface="Adobe calson bold"/>
              </a:rPr>
              <a:t>referrals are </a:t>
            </a:r>
            <a:r>
              <a:rPr lang="en-GB" sz="2600" dirty="0" smtClean="0">
                <a:latin typeface="Adobe calson bold"/>
              </a:rPr>
              <a:t>hired </a:t>
            </a:r>
            <a:r>
              <a:rPr lang="en-GB" sz="2600" dirty="0">
                <a:latin typeface="Adobe calson bold"/>
              </a:rPr>
              <a:t>;</a:t>
            </a:r>
            <a:r>
              <a:rPr lang="en-GB" sz="2600" dirty="0" smtClean="0">
                <a:latin typeface="Adobe calson bold"/>
              </a:rPr>
              <a:t>Quick; Inexpensive</a:t>
            </a:r>
          </a:p>
          <a:p>
            <a:pPr lvl="0"/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pPr lvl="0"/>
            <a:r>
              <a:rPr lang="en-GB" sz="2600" dirty="0" smtClean="0">
                <a:solidFill>
                  <a:prstClr val="black"/>
                </a:solidFill>
                <a:latin typeface="Adobe calson bold"/>
              </a:rPr>
              <a:t>Demotivation </a:t>
            </a:r>
            <a:r>
              <a:rPr lang="en-GB" sz="2600" dirty="0">
                <a:solidFill>
                  <a:prstClr val="black"/>
                </a:solidFill>
                <a:latin typeface="Adobe calson bold"/>
              </a:rPr>
              <a:t>if referrals are not hired. </a:t>
            </a:r>
            <a:endParaRPr lang="en-GB" sz="2600" dirty="0">
              <a:solidFill>
                <a:prstClr val="black"/>
              </a:solidFill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4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825192"/>
            <a:ext cx="27157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 smtClean="0">
                <a:latin typeface="Adobe calson bold"/>
              </a:rPr>
              <a:t>Employment agencies and search firm</a:t>
            </a:r>
          </a:p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600" dirty="0">
                <a:latin typeface="Adobe calson bold"/>
              </a:rPr>
              <a:t>Access to large labor pool</a:t>
            </a:r>
            <a:endParaRPr lang="en-GB" sz="2600" dirty="0" smtClean="0">
              <a:latin typeface="Adobe calson bold"/>
            </a:endParaRP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Costly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88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Traditional Recruitment Sources 2</a:t>
            </a: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74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763637"/>
            <a:ext cx="271576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Former </a:t>
            </a:r>
            <a:r>
              <a:rPr lang="en-GB" sz="2600" dirty="0" smtClean="0">
                <a:latin typeface="Adobe calson bold"/>
              </a:rPr>
              <a:t>Applicants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600" dirty="0">
                <a:latin typeface="Adobe calson bold"/>
              </a:rPr>
              <a:t>Good public </a:t>
            </a:r>
            <a:r>
              <a:rPr lang="en-GB" sz="2600" dirty="0" smtClean="0">
                <a:latin typeface="Adobe calson bold"/>
              </a:rPr>
              <a:t>relations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600" dirty="0">
                <a:latin typeface="Adobe calson bold"/>
              </a:rPr>
              <a:t>Outdated </a:t>
            </a:r>
            <a:r>
              <a:rPr lang="en-GB" sz="2600" dirty="0" smtClean="0">
                <a:latin typeface="Adobe calson bold"/>
              </a:rPr>
              <a:t>records 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60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2194560"/>
            <a:ext cx="27157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Government </a:t>
            </a:r>
            <a:r>
              <a:rPr lang="en-GB" sz="2600" dirty="0" smtClean="0">
                <a:latin typeface="Adobe calson bold"/>
              </a:rPr>
              <a:t>Agencies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600" dirty="0" smtClean="0">
                <a:latin typeface="Adobe calson bold"/>
              </a:rPr>
              <a:t>Cost-effective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600" dirty="0" smtClean="0">
                <a:latin typeface="Adobe calson bold"/>
              </a:rPr>
              <a:t>Non-exempt </a:t>
            </a:r>
            <a:r>
              <a:rPr lang="en-GB" sz="2600" dirty="0">
                <a:latin typeface="Adobe calson bold"/>
              </a:rPr>
              <a:t>only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66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12664" y="1618488"/>
            <a:ext cx="288036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Computerized Record System</a:t>
            </a:r>
          </a:p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Computers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have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enabled the creation of data bank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contain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personal details, qualifications and work history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each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52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9328" y="1610416"/>
            <a:ext cx="271576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Job </a:t>
            </a:r>
            <a:r>
              <a:rPr lang="en-GB" sz="2600" dirty="0" smtClean="0">
                <a:latin typeface="Adobe calson bold"/>
              </a:rPr>
              <a:t>Fairs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600" dirty="0">
                <a:latin typeface="Adobe calson bold"/>
              </a:rPr>
              <a:t>May fill several openings </a:t>
            </a:r>
            <a:r>
              <a:rPr lang="en-US" sz="2600" dirty="0" smtClean="0">
                <a:latin typeface="Adobe calson bold"/>
              </a:rPr>
              <a:t>in a short period of time 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600" dirty="0">
                <a:latin typeface="Adobe calson bold"/>
              </a:rPr>
              <a:t>May not be able to </a:t>
            </a:r>
            <a:r>
              <a:rPr lang="en-US" sz="2600" dirty="0" smtClean="0">
                <a:latin typeface="Adobe calson bold"/>
              </a:rPr>
              <a:t>hire anyone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2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323380"/>
            <a:ext cx="271576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Job </a:t>
            </a:r>
            <a:r>
              <a:rPr lang="en-GB" sz="2600" dirty="0" smtClean="0">
                <a:latin typeface="Adobe calson bold"/>
              </a:rPr>
              <a:t>Posting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600" dirty="0">
                <a:latin typeface="Adobe calson bold"/>
              </a:rPr>
              <a:t>Creates openings at </a:t>
            </a:r>
            <a:r>
              <a:rPr lang="en-GB" sz="2600" dirty="0" smtClean="0">
                <a:latin typeface="Adobe calson bold"/>
              </a:rPr>
              <a:t>lower </a:t>
            </a:r>
            <a:r>
              <a:rPr lang="en-GB" sz="2600" dirty="0">
                <a:latin typeface="Adobe calson bold"/>
              </a:rPr>
              <a:t>levels Morale booster </a:t>
            </a:r>
          </a:p>
          <a:p>
            <a:r>
              <a:rPr lang="en-GB" sz="2600" dirty="0">
                <a:latin typeface="Adobe calson bold"/>
              </a:rPr>
              <a:t>Reveals hidden skills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Costly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98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666619"/>
            <a:ext cx="2715768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500" dirty="0">
                <a:latin typeface="Adobe calson bold"/>
              </a:rPr>
              <a:t>Newspaper </a:t>
            </a:r>
            <a:r>
              <a:rPr lang="en-GB" sz="2500" dirty="0" smtClean="0">
                <a:latin typeface="Adobe calson bold"/>
              </a:rPr>
              <a:t>Inserts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500" dirty="0">
                <a:latin typeface="Adobe calson bold"/>
              </a:rPr>
              <a:t>Ad may stand out and can </a:t>
            </a:r>
            <a:r>
              <a:rPr lang="en-US" sz="2500" dirty="0" smtClean="0">
                <a:latin typeface="Adobe calson bold"/>
              </a:rPr>
              <a:t>be </a:t>
            </a:r>
            <a:r>
              <a:rPr lang="en-US" sz="2500" dirty="0">
                <a:latin typeface="Adobe calson bold"/>
              </a:rPr>
              <a:t>easily removed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500" dirty="0">
                <a:latin typeface="Adobe calson bold"/>
              </a:rPr>
              <a:t>Easily </a:t>
            </a:r>
            <a:r>
              <a:rPr lang="en-US" sz="2500" dirty="0" smtClean="0">
                <a:latin typeface="Adobe calson bold"/>
              </a:rPr>
              <a:t>lost, </a:t>
            </a:r>
            <a:r>
              <a:rPr lang="en-US" sz="2500" dirty="0">
                <a:latin typeface="Adobe calson bold"/>
              </a:rPr>
              <a:t>Easily overlooked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33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618488"/>
            <a:ext cx="27157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Open Houses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Good public relations </a:t>
            </a:r>
            <a:r>
              <a:rPr lang="en-US" sz="2400" dirty="0">
                <a:latin typeface="Adobe calson bold"/>
              </a:rPr>
              <a:t>May fill several openings at </a:t>
            </a:r>
            <a:r>
              <a:rPr lang="en-GB" sz="2400" dirty="0">
                <a:latin typeface="Adobe calson bold"/>
              </a:rPr>
              <a:t>once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 smtClean="0">
                <a:latin typeface="Adobe calson bold"/>
              </a:rPr>
              <a:t>Costly, </a:t>
            </a:r>
            <a:r>
              <a:rPr lang="en-US" sz="2400" dirty="0" smtClean="0">
                <a:latin typeface="Adobe calson bold"/>
              </a:rPr>
              <a:t>Time-Consuming</a:t>
            </a:r>
            <a:endParaRPr lang="en-US" sz="24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4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456527"/>
            <a:ext cx="271576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Outplacement Firms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>
                <a:latin typeface="Adobe calson bold"/>
              </a:rPr>
              <a:t>Large numbers of </a:t>
            </a:r>
            <a:r>
              <a:rPr lang="en-GB" sz="2400" dirty="0">
                <a:latin typeface="Adobe calson bold"/>
              </a:rPr>
              <a:t>applicants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>
                <a:latin typeface="Adobe calson bold"/>
              </a:rPr>
              <a:t>Incomplete picture </a:t>
            </a:r>
            <a:r>
              <a:rPr lang="en-US" sz="2400" dirty="0" smtClean="0">
                <a:latin typeface="Adobe calson bold"/>
              </a:rPr>
              <a:t>of </a:t>
            </a:r>
            <a:r>
              <a:rPr lang="en-GB" sz="2400" dirty="0">
                <a:latin typeface="Adobe calson bold"/>
              </a:rPr>
              <a:t>applicants’ intangible</a:t>
            </a:r>
          </a:p>
          <a:p>
            <a:r>
              <a:rPr lang="en-GB" sz="2400" dirty="0" smtClean="0">
                <a:latin typeface="Adobe calson bold"/>
              </a:rPr>
              <a:t>qualities</a:t>
            </a:r>
            <a:endParaRPr lang="en-GB" sz="24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69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783711"/>
            <a:ext cx="27157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Professional Associations </a:t>
            </a:r>
            <a:r>
              <a:rPr lang="en-GB" sz="2400" dirty="0" smtClean="0">
                <a:latin typeface="Adobe calson bold"/>
              </a:rPr>
              <a:t>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Personal referrals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Someone else’s rejected</a:t>
            </a:r>
          </a:p>
          <a:p>
            <a:r>
              <a:rPr lang="en-GB" sz="2400" dirty="0" smtClean="0">
                <a:latin typeface="Adobe calson bold"/>
              </a:rPr>
              <a:t>Applicants 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51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453896"/>
            <a:ext cx="288036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Radio and Television</a:t>
            </a:r>
            <a:r>
              <a:rPr lang="en-GB" sz="2400" dirty="0"/>
              <a:t>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>
                <a:latin typeface="Adobe calson bold"/>
              </a:rPr>
              <a:t>Reaches a wide </a:t>
            </a:r>
            <a:r>
              <a:rPr lang="en-US" sz="2400" dirty="0" smtClean="0">
                <a:latin typeface="Adobe calson bold"/>
              </a:rPr>
              <a:t>audience </a:t>
            </a:r>
          </a:p>
          <a:p>
            <a:r>
              <a:rPr lang="en-GB" sz="2400" dirty="0" smtClean="0">
                <a:latin typeface="Adobe calson bold"/>
              </a:rPr>
              <a:t>Reaches </a:t>
            </a:r>
            <a:r>
              <a:rPr lang="en-GB" sz="2400" dirty="0">
                <a:latin typeface="Adobe calson bold"/>
              </a:rPr>
              <a:t>prospects </a:t>
            </a:r>
            <a:r>
              <a:rPr lang="en-GB" sz="2400" dirty="0" smtClean="0">
                <a:latin typeface="Adobe calson bold"/>
              </a:rPr>
              <a:t>not </a:t>
            </a:r>
            <a:r>
              <a:rPr lang="en-US" sz="2400" dirty="0" smtClean="0">
                <a:latin typeface="Adobe calson bold"/>
              </a:rPr>
              <a:t>actively </a:t>
            </a:r>
            <a:r>
              <a:rPr lang="en-US" sz="2400" dirty="0">
                <a:latin typeface="Adobe calson bold"/>
              </a:rPr>
              <a:t>looking for a </a:t>
            </a:r>
            <a:r>
              <a:rPr lang="en-US" sz="2400" dirty="0" smtClean="0">
                <a:latin typeface="Adobe calson bold"/>
              </a:rPr>
              <a:t>job.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>
                <a:latin typeface="Adobe calson bold"/>
              </a:rPr>
              <a:t>Can be costly</a:t>
            </a:r>
            <a:endParaRPr lang="en-GB" sz="2400" b="1" dirty="0" smtClean="0">
              <a:solidFill>
                <a:srgbClr val="C00000"/>
              </a:solidFill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15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453896"/>
            <a:ext cx="271576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Research </a:t>
            </a:r>
            <a:r>
              <a:rPr lang="en-GB" sz="2400" dirty="0" smtClean="0">
                <a:latin typeface="Adobe calson bold"/>
              </a:rPr>
              <a:t>Firms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>
                <a:latin typeface="Adobe calson bold"/>
              </a:rPr>
              <a:t>Allows for greater</a:t>
            </a:r>
          </a:p>
          <a:p>
            <a:r>
              <a:rPr lang="en-US" sz="2400" dirty="0">
                <a:latin typeface="Adobe calson bold"/>
              </a:rPr>
              <a:t>involvement in the</a:t>
            </a:r>
          </a:p>
          <a:p>
            <a:r>
              <a:rPr lang="en-GB" sz="2400" dirty="0">
                <a:latin typeface="Adobe calson bold"/>
              </a:rPr>
              <a:t>interviewing process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>
                <a:latin typeface="Adobe calson bold"/>
              </a:rPr>
              <a:t>Services end </a:t>
            </a:r>
            <a:r>
              <a:rPr lang="en-US" sz="2400" dirty="0" smtClean="0">
                <a:latin typeface="Adobe calson bold"/>
              </a:rPr>
              <a:t>upon</a:t>
            </a:r>
            <a:r>
              <a:rPr lang="en-US" sz="2400" dirty="0">
                <a:latin typeface="Adobe calson bold"/>
              </a:rPr>
              <a:t> contacting applicants</a:t>
            </a:r>
            <a:endParaRPr lang="en-US" sz="24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01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2029968"/>
            <a:ext cx="27157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Voice Ads </a:t>
            </a:r>
            <a:r>
              <a:rPr lang="en-GB" sz="2400" dirty="0" smtClean="0">
                <a:latin typeface="Adobe calson bold"/>
              </a:rPr>
              <a:t>(Pre-recorded phone message)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Easy to </a:t>
            </a:r>
            <a:r>
              <a:rPr lang="en-GB" sz="2400" dirty="0" smtClean="0">
                <a:latin typeface="Adobe calson bold"/>
              </a:rPr>
              <a:t>produce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Time-consuming</a:t>
            </a:r>
            <a:r>
              <a:rPr lang="en-GB" sz="2400" dirty="0" smtClean="0">
                <a:latin typeface="Adobe calson bold"/>
              </a:rPr>
              <a:t> </a:t>
            </a:r>
            <a:endParaRPr lang="en-GB" sz="2400" dirty="0" smtClean="0">
              <a:latin typeface="Adobe calson bold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Traditional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20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Innovative Recruitment Sources 1</a:t>
            </a: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85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8803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Such information can also be specially presented in the form of 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Skills inventories &amp; 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Replacement charts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18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94415"/>
            <a:ext cx="288036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Innovative recruitment sources </a:t>
            </a:r>
            <a:r>
              <a:rPr lang="en-US" sz="2600" dirty="0">
                <a:latin typeface="Adobe calson bold"/>
              </a:rPr>
              <a:t>are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less conventional </a:t>
            </a:r>
            <a:r>
              <a:rPr lang="en-US" sz="2600" dirty="0">
                <a:latin typeface="Adobe calson bold"/>
              </a:rPr>
              <a:t>than traditional sources. Some</a:t>
            </a:r>
          </a:p>
          <a:p>
            <a:r>
              <a:rPr lang="en-US" sz="2600" dirty="0">
                <a:latin typeface="Adobe calson bold"/>
              </a:rPr>
              <a:t>may </a:t>
            </a:r>
            <a:r>
              <a:rPr lang="en-US" sz="2600" dirty="0" smtClean="0">
                <a:latin typeface="Adobe calson bold"/>
              </a:rPr>
              <a:t>be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considered peculiar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or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unusual </a:t>
            </a:r>
            <a:endParaRPr lang="en-US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08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042416"/>
            <a:ext cx="271576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But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appealing </a:t>
            </a:r>
            <a:r>
              <a:rPr lang="en-US" sz="2600" dirty="0">
                <a:latin typeface="Adobe calson bold"/>
              </a:rPr>
              <a:t>only to certain work </a:t>
            </a:r>
            <a:r>
              <a:rPr lang="en-US" sz="2600" dirty="0" smtClean="0">
                <a:latin typeface="Adobe calson bold"/>
              </a:rPr>
              <a:t>environments &amp;</a:t>
            </a:r>
            <a:endParaRPr lang="en-US" sz="2600" dirty="0">
              <a:latin typeface="Adobe calson bold"/>
            </a:endParaRPr>
          </a:p>
          <a:p>
            <a:r>
              <a:rPr lang="en-US" sz="2600" dirty="0">
                <a:latin typeface="Adobe calson bold"/>
              </a:rPr>
              <a:t>d</a:t>
            </a:r>
            <a:r>
              <a:rPr lang="en-US" sz="2600" dirty="0" smtClean="0">
                <a:latin typeface="Adobe calson bold"/>
              </a:rPr>
              <a:t>uring </a:t>
            </a:r>
            <a:r>
              <a:rPr lang="en-US" sz="2600" dirty="0">
                <a:latin typeface="Adobe calson bold"/>
              </a:rPr>
              <a:t>specific market conditions, while others are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gradually making their way</a:t>
            </a:r>
            <a:r>
              <a:rPr lang="en-US" sz="2600" dirty="0">
                <a:latin typeface="Adobe calson bold"/>
              </a:rPr>
              <a:t> over</a:t>
            </a:r>
          </a:p>
          <a:p>
            <a:r>
              <a:rPr lang="en-US" sz="2600" dirty="0">
                <a:latin typeface="Adobe calson bold"/>
              </a:rPr>
              <a:t>to the traditional side of the ledger.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01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bold"/>
              </a:rPr>
              <a:t>Often, they’re used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when traditional recruitment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sources don’t yield</a:t>
            </a:r>
            <a:r>
              <a:rPr lang="en-US" sz="2600" dirty="0">
                <a:latin typeface="Adobe calson bold"/>
              </a:rPr>
              <a:t> the results needed in terms of quality applicants or timelines.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01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999155"/>
            <a:ext cx="271576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Airplane </a:t>
            </a:r>
            <a:r>
              <a:rPr lang="en-GB" sz="2600" dirty="0" smtClean="0">
                <a:latin typeface="Adobe calson bold"/>
              </a:rPr>
              <a:t>Banners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600" dirty="0" smtClean="0">
                <a:latin typeface="Adobe calson bold"/>
              </a:rPr>
              <a:t>Attention-getters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600" dirty="0">
                <a:latin typeface="Adobe calson bold"/>
              </a:rPr>
              <a:t>Intrusive</a:t>
            </a:r>
          </a:p>
          <a:p>
            <a:r>
              <a:rPr lang="en-GB" sz="2600" dirty="0">
                <a:latin typeface="Adobe calson bold"/>
              </a:rPr>
              <a:t>Unprofessional</a:t>
            </a:r>
            <a:endParaRPr lang="en-US" sz="26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37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8670" y="1783080"/>
            <a:ext cx="271576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600" dirty="0">
                <a:latin typeface="Adobe calson bold"/>
              </a:rPr>
              <a:t>Banners and </a:t>
            </a:r>
            <a:r>
              <a:rPr lang="en-GB" sz="2600" dirty="0" smtClean="0">
                <a:latin typeface="Adobe calson bold"/>
              </a:rPr>
              <a:t>Signs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600" dirty="0" smtClean="0">
                <a:latin typeface="Adobe calson bold"/>
              </a:rPr>
              <a:t>Cost-effective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600" dirty="0">
                <a:latin typeface="Adobe calson bold"/>
              </a:rPr>
              <a:t>Require busy location</a:t>
            </a:r>
          </a:p>
          <a:p>
            <a:r>
              <a:rPr lang="en-GB" sz="2600" dirty="0">
                <a:latin typeface="Adobe calson bold"/>
              </a:rPr>
              <a:t>Unprofessional</a:t>
            </a:r>
            <a:endParaRPr lang="en-US" sz="26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41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661267"/>
            <a:ext cx="27157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Billboard </a:t>
            </a:r>
            <a:r>
              <a:rPr lang="en-GB" sz="2400" dirty="0" smtClean="0">
                <a:latin typeface="Adobe calson bold"/>
              </a:rPr>
              <a:t>Advertising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 smtClean="0">
                <a:latin typeface="Adobe calson bold"/>
              </a:rPr>
              <a:t>High-volume Attention-grabber</a:t>
            </a:r>
            <a:endParaRPr lang="en-GB" sz="2400" dirty="0" smtClean="0">
              <a:latin typeface="Adobe calson bold"/>
            </a:endParaRP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 smtClean="0">
                <a:latin typeface="Adobe calson bold"/>
              </a:rPr>
              <a:t>Conveys limited amount of information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07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866007"/>
            <a:ext cx="27157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Movie </a:t>
            </a:r>
            <a:r>
              <a:rPr lang="en-GB" sz="2400" dirty="0" smtClean="0">
                <a:latin typeface="Adobe calson bold"/>
              </a:rPr>
              <a:t>Ads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>
                <a:latin typeface="Adobe calson bold"/>
              </a:rPr>
              <a:t>Can attract people who </a:t>
            </a:r>
            <a:r>
              <a:rPr lang="en-US" sz="2400" dirty="0" smtClean="0">
                <a:latin typeface="Adobe calson bold"/>
              </a:rPr>
              <a:t>are not </a:t>
            </a:r>
            <a:r>
              <a:rPr lang="en-US" sz="2400" dirty="0">
                <a:latin typeface="Adobe calson bold"/>
              </a:rPr>
              <a:t>actively looking for </a:t>
            </a:r>
            <a:r>
              <a:rPr lang="en-US" sz="2400" dirty="0" smtClean="0">
                <a:latin typeface="Adobe calson bold"/>
              </a:rPr>
              <a:t>a </a:t>
            </a:r>
            <a:r>
              <a:rPr lang="en-GB" sz="2400" dirty="0" smtClean="0">
                <a:latin typeface="Adobe calson bold"/>
              </a:rPr>
              <a:t>Job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 smtClean="0">
                <a:latin typeface="Adobe calson bold"/>
              </a:rPr>
              <a:t>Intrusive/Pushy</a:t>
            </a:r>
            <a:endParaRPr lang="en-US" sz="24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94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700784"/>
            <a:ext cx="27157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Bumper Stickers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 smtClean="0">
                <a:latin typeface="Adobe calson bold"/>
              </a:rPr>
              <a:t>Incentive for employees as part of employee referral program </a:t>
            </a:r>
            <a:endParaRPr lang="en-GB" sz="2400" dirty="0" smtClean="0">
              <a:latin typeface="Adobe calson bold"/>
            </a:endParaRP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 smtClean="0">
                <a:latin typeface="Adobe calson bold"/>
              </a:rPr>
              <a:t>Not taken seriously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73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Innovative Recruitment Sources 2</a:t>
            </a: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865376"/>
            <a:ext cx="27157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Company-Sponsored social events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 smtClean="0">
                <a:latin typeface="Adobe calson bold"/>
              </a:rPr>
              <a:t>Cost-effective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Reaches a limited </a:t>
            </a:r>
            <a:r>
              <a:rPr lang="en-GB" sz="2400" dirty="0" smtClean="0">
                <a:latin typeface="Adobe calson bold"/>
              </a:rPr>
              <a:t>number of people</a:t>
            </a:r>
            <a:endParaRPr lang="en-US" sz="24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83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9552" y="1618488"/>
            <a:ext cx="2798064" cy="450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Job posting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Advertising of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job opening to current employees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via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bulletin boards, newsletter, personal letters or computerized posting program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5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866007"/>
            <a:ext cx="27157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Competitions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Opportunity to evaluate skills before extending a</a:t>
            </a:r>
          </a:p>
          <a:p>
            <a:r>
              <a:rPr lang="en-GB" sz="2400" dirty="0">
                <a:latin typeface="Adobe calson bold"/>
              </a:rPr>
              <a:t>job offer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Time-consuming</a:t>
            </a:r>
            <a:endParaRPr lang="en-US" sz="24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41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4960" y="1293936"/>
            <a:ext cx="279806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Customers &amp; Clients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 smtClean="0">
                <a:latin typeface="Adobe calson bold"/>
              </a:rPr>
              <a:t>Potential employees have in depth knowledge of what its like to work for you</a:t>
            </a:r>
          </a:p>
          <a:p>
            <a:r>
              <a:rPr lang="en-US" sz="2400" dirty="0" smtClean="0">
                <a:latin typeface="Adobe calson bold"/>
              </a:rPr>
              <a:t> </a:t>
            </a: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>
                <a:latin typeface="Adobe calson bold"/>
              </a:rPr>
              <a:t>Rejection </a:t>
            </a:r>
            <a:r>
              <a:rPr lang="en-US" sz="2400" dirty="0" smtClean="0">
                <a:latin typeface="Adobe calson bold"/>
              </a:rPr>
              <a:t>could cut </a:t>
            </a:r>
            <a:r>
              <a:rPr lang="en-US" sz="2400" dirty="0">
                <a:latin typeface="Adobe calson bold"/>
              </a:rPr>
              <a:t>relationship </a:t>
            </a:r>
          </a:p>
          <a:p>
            <a:endParaRPr lang="en-GB" sz="24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31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661267"/>
            <a:ext cx="25511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Fast-Track </a:t>
            </a:r>
            <a:r>
              <a:rPr lang="en-GB" sz="2400" dirty="0" smtClean="0">
                <a:latin typeface="Adobe calson bold"/>
              </a:rPr>
              <a:t>Training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Provides marketable </a:t>
            </a:r>
            <a:r>
              <a:rPr lang="en-GB" sz="2400" dirty="0" smtClean="0">
                <a:latin typeface="Adobe calson bold"/>
              </a:rPr>
              <a:t>skills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Fails to support long-term</a:t>
            </a:r>
          </a:p>
          <a:p>
            <a:r>
              <a:rPr lang="en-GB" sz="2400" dirty="0" smtClean="0">
                <a:latin typeface="Adobe calson bold"/>
              </a:rPr>
              <a:t>Advancement </a:t>
            </a:r>
            <a:endParaRPr lang="en-US" sz="24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0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2070747"/>
            <a:ext cx="27157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Kiosks/Booths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>
                <a:latin typeface="Adobe calson bold"/>
              </a:rPr>
              <a:t>Make it easy for a person </a:t>
            </a:r>
            <a:r>
              <a:rPr lang="en-US" sz="2400" dirty="0" smtClean="0">
                <a:latin typeface="Adobe calson bold"/>
              </a:rPr>
              <a:t>to apply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Unmonitored </a:t>
            </a:r>
            <a:r>
              <a:rPr lang="en-GB" sz="2400" dirty="0" smtClean="0">
                <a:latin typeface="Adobe calson bold"/>
              </a:rPr>
              <a:t>applicant flow </a:t>
            </a:r>
            <a:endParaRPr lang="en-US" sz="2400" dirty="0" smtClean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96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8844" y="1453896"/>
            <a:ext cx="271576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>
                <a:latin typeface="Adobe calson bold"/>
              </a:rPr>
              <a:t>On-Site </a:t>
            </a:r>
            <a:r>
              <a:rPr lang="en-GB" sz="2400" dirty="0" smtClean="0">
                <a:latin typeface="Adobe calson bold"/>
              </a:rPr>
              <a:t>Recruitment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US" sz="2400" dirty="0">
                <a:latin typeface="Adobe calson bold"/>
              </a:rPr>
              <a:t>Can reach a wide </a:t>
            </a:r>
            <a:r>
              <a:rPr lang="en-US" sz="2400" dirty="0" smtClean="0">
                <a:latin typeface="Adobe calson bold"/>
              </a:rPr>
              <a:t>audience time good public relations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US" sz="2400" dirty="0" smtClean="0">
                <a:latin typeface="Adobe calson bold"/>
              </a:rPr>
              <a:t>Lots of unqualified applicants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3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169491"/>
            <a:ext cx="271576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Pre-employment Training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Creates trained </a:t>
            </a:r>
            <a:r>
              <a:rPr lang="en-GB" sz="2400" dirty="0" smtClean="0">
                <a:latin typeface="Adobe calson bold"/>
              </a:rPr>
              <a:t>workforce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400" dirty="0">
                <a:latin typeface="Adobe calson bold"/>
              </a:rPr>
              <a:t>No guarantee trained</a:t>
            </a:r>
          </a:p>
          <a:p>
            <a:r>
              <a:rPr lang="en-GB" sz="2400" dirty="0">
                <a:latin typeface="Adobe calson bold"/>
              </a:rPr>
              <a:t>workers won’t apply</a:t>
            </a:r>
          </a:p>
          <a:p>
            <a:r>
              <a:rPr lang="en-GB" sz="2400" dirty="0">
                <a:latin typeface="Adobe calson bold"/>
              </a:rPr>
              <a:t>skills </a:t>
            </a:r>
            <a:r>
              <a:rPr lang="en-GB" sz="2400" dirty="0" smtClean="0">
                <a:latin typeface="Adobe calson bold"/>
              </a:rPr>
              <a:t>elsewhere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94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1573" y="2173784"/>
            <a:ext cx="271576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Source</a:t>
            </a:r>
          </a:p>
          <a:p>
            <a:r>
              <a:rPr lang="en-GB" sz="2400" dirty="0" smtClean="0">
                <a:latin typeface="Adobe calson bold"/>
              </a:rPr>
              <a:t>Retirees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Advantage</a:t>
            </a:r>
          </a:p>
          <a:p>
            <a:r>
              <a:rPr lang="en-GB" sz="2400" dirty="0">
                <a:latin typeface="Adobe calson bold"/>
              </a:rPr>
              <a:t>Experienced workers who </a:t>
            </a:r>
            <a:r>
              <a:rPr lang="en-GB" sz="2400" dirty="0" smtClean="0">
                <a:latin typeface="Adobe calson bold"/>
              </a:rPr>
              <a:t>can </a:t>
            </a:r>
            <a:r>
              <a:rPr lang="en-GB" sz="2400" dirty="0">
                <a:latin typeface="Adobe calson bold"/>
              </a:rPr>
              <a:t>serve as </a:t>
            </a:r>
            <a:r>
              <a:rPr lang="en-GB" sz="2400" dirty="0" smtClean="0">
                <a:latin typeface="Adobe calson bold"/>
              </a:rPr>
              <a:t>mentors</a:t>
            </a: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Disadvantage</a:t>
            </a:r>
          </a:p>
          <a:p>
            <a:r>
              <a:rPr lang="en-GB" sz="2600" dirty="0" smtClean="0">
                <a:latin typeface="Adobe calson bold"/>
              </a:rPr>
              <a:t>Inflexibility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20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</a:rPr>
              <a:t>It showed that there </a:t>
            </a:r>
            <a:r>
              <a:rPr lang="en-US" sz="2600" dirty="0">
                <a:latin typeface="Adobe calson bold"/>
              </a:rPr>
              <a:t>are numerous recruitment sources that will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yield excellent applicants</a:t>
            </a:r>
            <a:r>
              <a:rPr lang="en-US" sz="2600" dirty="0">
                <a:latin typeface="Adobe calson bold"/>
              </a:rPr>
              <a:t>.</a:t>
            </a:r>
          </a:p>
          <a:p>
            <a:r>
              <a:rPr lang="en-US" sz="2600" dirty="0">
                <a:latin typeface="Adobe calson bold"/>
              </a:rPr>
              <a:t>Some are traditional, like advertising and search </a:t>
            </a:r>
            <a:r>
              <a:rPr lang="en-US" sz="2600" dirty="0" smtClean="0">
                <a:latin typeface="Adobe calson bold"/>
              </a:rPr>
              <a:t>firms….. 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92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</a:rPr>
              <a:t>….. </a:t>
            </a:r>
            <a:r>
              <a:rPr lang="en-US" sz="2600" dirty="0">
                <a:latin typeface="Adobe calson bold"/>
              </a:rPr>
              <a:t>Others, like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company sponsored</a:t>
            </a:r>
            <a:endParaRPr lang="en-US" sz="2600" i="1" dirty="0">
              <a:solidFill>
                <a:srgbClr val="FF0000"/>
              </a:solidFill>
              <a:latin typeface="Adobe calson bold"/>
            </a:endParaRPr>
          </a:p>
          <a:p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social events and fast-track training, are more innovative, </a:t>
            </a:r>
            <a:r>
              <a:rPr lang="en-US" sz="2600" dirty="0">
                <a:latin typeface="Adobe calson bold"/>
              </a:rPr>
              <a:t>but can be</a:t>
            </a:r>
          </a:p>
          <a:p>
            <a:r>
              <a:rPr lang="en-GB" sz="2600" dirty="0">
                <a:latin typeface="Adobe calson bold"/>
              </a:rPr>
              <a:t>equally effective.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79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78445"/>
            <a:ext cx="27980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Innovative Recruitment – Real Examples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33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77256" y="1865376"/>
            <a:ext cx="2715768" cy="404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 Ways: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b="1" dirty="0" smtClean="0">
                <a:solidFill>
                  <a:srgbClr val="C0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Jobs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are posted in prominent place or advertised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 interested employees are likely to see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them.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7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767676"/>
            <a:ext cx="2798064" cy="4212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1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Boston Consulting Group (BCG) runs a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strategy competition, which involves more than fifty teams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from Australia and 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New Zealand….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23658" y="1947672"/>
            <a:ext cx="266936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…..Competing for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$6000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prize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identify potential employees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It also offers at $10,000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scholarship program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28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7859"/>
            <a:ext cx="2633472" cy="371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ANZ Bank operates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 employee referral program where staff can earn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up to $2000 for  successful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appointment. </a:t>
            </a:r>
            <a:endParaRPr lang="en-GB" sz="24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37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97418"/>
            <a:ext cx="2962656" cy="292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3</a:t>
            </a:r>
            <a:endParaRPr lang="en-GB" sz="24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UK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law firm Baker &amp;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McKenzie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gives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employees who successfully refer legal staff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5000.</a:t>
            </a:r>
            <a:endParaRPr lang="en-GB" sz="24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99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42263"/>
            <a:ext cx="2880360" cy="5231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n-GB" sz="28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attract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broader mix of talent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investment bank, UBS invites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approximately fifty top students from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state school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rural areas to spend a week in Sydney at Finance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academy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34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1335241"/>
            <a:ext cx="2880359" cy="4974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en-GB" sz="28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 Z.com offers a recruitment services where companies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advertising on its website give financial reward to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one who successfully recommends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candidates.</a:t>
            </a:r>
            <a:endParaRPr lang="en-GB" sz="24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80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37424"/>
            <a:ext cx="2798064" cy="515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en-GB" sz="28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inkme.com.au</a:t>
            </a:r>
            <a:r>
              <a:rPr lang="en-US" sz="2500" u="sng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companies apply to hire workers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instead of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advertising, and 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 advertise what they want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wait to see which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employers responds. </a:t>
            </a:r>
            <a:endParaRPr lang="en-GB" sz="25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3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042416"/>
            <a:ext cx="2880360" cy="5266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en-GB" sz="28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7-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Alumni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programs allow firms to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actively keep in touch with former employees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via conferences, social gathering, and the internet and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then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re-hire them to use their networks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identify potential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candidates. </a:t>
            </a:r>
            <a:endParaRPr lang="en-GB" sz="24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0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1" y="1535587"/>
            <a:ext cx="2880359" cy="4691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en-GB" sz="28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3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8- 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UK 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Price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aterhouse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oopers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provide </a:t>
            </a:r>
            <a:r>
              <a:rPr lang="en-US" sz="23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structured fix term work </a:t>
            </a:r>
            <a:r>
              <a:rPr lang="en-US" sz="23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experiences/ placements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(internships to university 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students).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 2008,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it made job offers  to more than 90% of its </a:t>
            </a:r>
            <a:r>
              <a:rPr lang="en-US" sz="23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interns. </a:t>
            </a:r>
            <a:r>
              <a:rPr lang="en-US" sz="23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23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Innovative Recruitment-Examples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36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59552" y="2578399"/>
            <a:ext cx="2468880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b="1" dirty="0" smtClean="0">
                <a:solidFill>
                  <a:srgbClr val="C0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All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permanent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promotions and transfer opportunities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posted. </a:t>
            </a:r>
            <a:endParaRPr lang="en-GB" sz="2600" dirty="0" smtClean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76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77256" y="2770632"/>
            <a:ext cx="2485940" cy="2232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GB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Job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opening is posted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before external recruitment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begin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02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15657</TotalTime>
  <Words>1722</Words>
  <Application>Microsoft Office PowerPoint</Application>
  <PresentationFormat>On-screen Show (4:3)</PresentationFormat>
  <Paragraphs>422</Paragraphs>
  <Slides>78</Slides>
  <Notes>78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718</cp:revision>
  <dcterms:created xsi:type="dcterms:W3CDTF">2006-08-16T00:00:00Z</dcterms:created>
  <dcterms:modified xsi:type="dcterms:W3CDTF">2016-01-08T05:19:35Z</dcterms:modified>
</cp:coreProperties>
</file>