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7"/>
  </p:notesMasterIdLst>
  <p:sldIdLst>
    <p:sldId id="829" r:id="rId2"/>
    <p:sldId id="674" r:id="rId3"/>
    <p:sldId id="675" r:id="rId4"/>
    <p:sldId id="676" r:id="rId5"/>
    <p:sldId id="677" r:id="rId6"/>
    <p:sldId id="678" r:id="rId7"/>
    <p:sldId id="853" r:id="rId8"/>
    <p:sldId id="679" r:id="rId9"/>
    <p:sldId id="680" r:id="rId10"/>
    <p:sldId id="681" r:id="rId11"/>
    <p:sldId id="682" r:id="rId12"/>
    <p:sldId id="683" r:id="rId13"/>
    <p:sldId id="684" r:id="rId14"/>
    <p:sldId id="830" r:id="rId15"/>
    <p:sldId id="685" r:id="rId16"/>
    <p:sldId id="686" r:id="rId17"/>
    <p:sldId id="687" r:id="rId18"/>
    <p:sldId id="688" r:id="rId19"/>
    <p:sldId id="689" r:id="rId20"/>
    <p:sldId id="690" r:id="rId21"/>
    <p:sldId id="691" r:id="rId22"/>
    <p:sldId id="692" r:id="rId23"/>
    <p:sldId id="693" r:id="rId24"/>
    <p:sldId id="694" r:id="rId25"/>
    <p:sldId id="831" r:id="rId26"/>
    <p:sldId id="847" r:id="rId27"/>
    <p:sldId id="848" r:id="rId28"/>
    <p:sldId id="849" r:id="rId29"/>
    <p:sldId id="695" r:id="rId30"/>
    <p:sldId id="696" r:id="rId31"/>
    <p:sldId id="856" r:id="rId32"/>
    <p:sldId id="697" r:id="rId33"/>
    <p:sldId id="698" r:id="rId34"/>
    <p:sldId id="699" r:id="rId35"/>
    <p:sldId id="700" r:id="rId36"/>
    <p:sldId id="701" r:id="rId37"/>
    <p:sldId id="702" r:id="rId38"/>
    <p:sldId id="857" r:id="rId39"/>
    <p:sldId id="703" r:id="rId40"/>
    <p:sldId id="704" r:id="rId41"/>
    <p:sldId id="705" r:id="rId42"/>
    <p:sldId id="832" r:id="rId43"/>
    <p:sldId id="709" r:id="rId44"/>
    <p:sldId id="710" r:id="rId45"/>
    <p:sldId id="711" r:id="rId46"/>
    <p:sldId id="712" r:id="rId47"/>
    <p:sldId id="713" r:id="rId48"/>
    <p:sldId id="714" r:id="rId49"/>
    <p:sldId id="715" r:id="rId50"/>
    <p:sldId id="716" r:id="rId51"/>
    <p:sldId id="717" r:id="rId52"/>
    <p:sldId id="718" r:id="rId53"/>
    <p:sldId id="719" r:id="rId54"/>
    <p:sldId id="720" r:id="rId55"/>
    <p:sldId id="721" r:id="rId56"/>
    <p:sldId id="722" r:id="rId57"/>
    <p:sldId id="833" r:id="rId58"/>
    <p:sldId id="836" r:id="rId59"/>
    <p:sldId id="837" r:id="rId60"/>
    <p:sldId id="838" r:id="rId61"/>
    <p:sldId id="858" r:id="rId62"/>
    <p:sldId id="839" r:id="rId63"/>
    <p:sldId id="840" r:id="rId64"/>
    <p:sldId id="841" r:id="rId65"/>
    <p:sldId id="842" r:id="rId66"/>
    <p:sldId id="843" r:id="rId67"/>
    <p:sldId id="844" r:id="rId68"/>
    <p:sldId id="845" r:id="rId69"/>
    <p:sldId id="723" r:id="rId70"/>
    <p:sldId id="724" r:id="rId71"/>
    <p:sldId id="725" r:id="rId72"/>
    <p:sldId id="726" r:id="rId73"/>
    <p:sldId id="727" r:id="rId74"/>
    <p:sldId id="728" r:id="rId75"/>
    <p:sldId id="729" r:id="rId76"/>
    <p:sldId id="730" r:id="rId77"/>
    <p:sldId id="731" r:id="rId78"/>
    <p:sldId id="732" r:id="rId79"/>
    <p:sldId id="733" r:id="rId80"/>
    <p:sldId id="734" r:id="rId81"/>
    <p:sldId id="735" r:id="rId82"/>
    <p:sldId id="736" r:id="rId83"/>
    <p:sldId id="859" r:id="rId84"/>
    <p:sldId id="737" r:id="rId85"/>
    <p:sldId id="738" r:id="rId86"/>
    <p:sldId id="739" r:id="rId87"/>
    <p:sldId id="740" r:id="rId88"/>
    <p:sldId id="741" r:id="rId89"/>
    <p:sldId id="742" r:id="rId90"/>
    <p:sldId id="743" r:id="rId91"/>
    <p:sldId id="860" r:id="rId92"/>
    <p:sldId id="744" r:id="rId93"/>
    <p:sldId id="788" r:id="rId94"/>
    <p:sldId id="789" r:id="rId95"/>
    <p:sldId id="790" r:id="rId96"/>
    <p:sldId id="861" r:id="rId97"/>
    <p:sldId id="791" r:id="rId98"/>
    <p:sldId id="792" r:id="rId99"/>
    <p:sldId id="793" r:id="rId100"/>
    <p:sldId id="794" r:id="rId101"/>
    <p:sldId id="795" r:id="rId102"/>
    <p:sldId id="796" r:id="rId103"/>
    <p:sldId id="862" r:id="rId104"/>
    <p:sldId id="797" r:id="rId105"/>
    <p:sldId id="798" r:id="rId106"/>
    <p:sldId id="799" r:id="rId107"/>
    <p:sldId id="800" r:id="rId108"/>
    <p:sldId id="801" r:id="rId109"/>
    <p:sldId id="802" r:id="rId110"/>
    <p:sldId id="803" r:id="rId111"/>
    <p:sldId id="804" r:id="rId112"/>
    <p:sldId id="805" r:id="rId113"/>
    <p:sldId id="851" r:id="rId114"/>
    <p:sldId id="806" r:id="rId115"/>
    <p:sldId id="807" r:id="rId116"/>
    <p:sldId id="808" r:id="rId117"/>
    <p:sldId id="809" r:id="rId118"/>
    <p:sldId id="810" r:id="rId119"/>
    <p:sldId id="811" r:id="rId120"/>
    <p:sldId id="812" r:id="rId121"/>
    <p:sldId id="813" r:id="rId122"/>
    <p:sldId id="814" r:id="rId123"/>
    <p:sldId id="815" r:id="rId124"/>
    <p:sldId id="816" r:id="rId125"/>
    <p:sldId id="852" r:id="rId126"/>
    <p:sldId id="817" r:id="rId127"/>
    <p:sldId id="818" r:id="rId128"/>
    <p:sldId id="819" r:id="rId129"/>
    <p:sldId id="820" r:id="rId130"/>
    <p:sldId id="821" r:id="rId131"/>
    <p:sldId id="822" r:id="rId132"/>
    <p:sldId id="823" r:id="rId133"/>
    <p:sldId id="824" r:id="rId134"/>
    <p:sldId id="825" r:id="rId135"/>
    <p:sldId id="826" r:id="rId136"/>
    <p:sldId id="827" r:id="rId137"/>
    <p:sldId id="828" r:id="rId138"/>
    <p:sldId id="863" r:id="rId139"/>
    <p:sldId id="864" r:id="rId140"/>
    <p:sldId id="865" r:id="rId141"/>
    <p:sldId id="866" r:id="rId142"/>
    <p:sldId id="867" r:id="rId143"/>
    <p:sldId id="868" r:id="rId144"/>
    <p:sldId id="869" r:id="rId145"/>
    <p:sldId id="870" r:id="rId1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5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255" autoAdjust="0"/>
  </p:normalViewPr>
  <p:slideViewPr>
    <p:cSldViewPr snapToObjects="1">
      <p:cViewPr>
        <p:scale>
          <a:sx n="70" d="100"/>
          <a:sy n="70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presProps" Target="presProps.xml"/><Relationship Id="rId15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5/7/2016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9978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19069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5531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2530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2192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119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64957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929819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37993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23914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62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2357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8260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4142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15593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3092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29269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9090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82684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63698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614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80813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49514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111997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43858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9730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960976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81143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8638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53386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21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65076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84448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7980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07229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6767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3758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91882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473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0142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8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32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38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83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22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998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96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787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899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7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28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22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506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3958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08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729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826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0420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3378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780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717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214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8786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9181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355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47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3319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759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436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1975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096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452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6936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845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7919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24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277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442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68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43643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37237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4458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171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883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721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330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6372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67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678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4626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64306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80650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26367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7117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9055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667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21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6372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25880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07401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6908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141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5350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7932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343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66258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9567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51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42287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7495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2477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0121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2192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8899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8472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0135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04465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0810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2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1184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72578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2192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0681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3750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8471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9317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93175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71725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9434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7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14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09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He applied for your position but </a:t>
            </a:r>
            <a:r>
              <a:rPr lang="en-US" sz="2600" dirty="0" smtClean="0">
                <a:latin typeface="Adobe Calson Pro Bold"/>
              </a:rPr>
              <a:t>was rejected</a:t>
            </a:r>
            <a:r>
              <a:rPr lang="en-US" sz="2600" dirty="0">
                <a:latin typeface="Adobe Calson Pro Bold"/>
              </a:rPr>
              <a:t>. He thinks you cheated him out of a promotion.’’</a:t>
            </a:r>
          </a:p>
          <a:p>
            <a:r>
              <a:rPr lang="en-US" sz="2600" dirty="0">
                <a:latin typeface="Adobe Calson Pro Bold"/>
              </a:rPr>
              <a:t>Seemingly positive statements should be avoided as well.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0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Ideally, a partner should be someone whose</a:t>
            </a:r>
          </a:p>
          <a:p>
            <a:r>
              <a:rPr lang="en-US" sz="2600" dirty="0">
                <a:latin typeface="Adobe Calson Pro Bold"/>
              </a:rPr>
              <a:t>style of communication and approach to work is flexible enough to suit that of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GB" sz="2600" dirty="0" smtClean="0">
                <a:latin typeface="Adobe Calson Pro Bold"/>
              </a:rPr>
              <a:t>new </a:t>
            </a:r>
            <a:r>
              <a:rPr lang="en-GB" sz="2600" dirty="0">
                <a:latin typeface="Adobe Calson Pro Bold"/>
              </a:rPr>
              <a:t>hire.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07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3191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In this regard, partners are encouraged to familiarize themselves with </a:t>
            </a:r>
            <a:r>
              <a:rPr lang="en-US" sz="2600" dirty="0" smtClean="0">
                <a:latin typeface="Adobe Calson Pro Bold"/>
              </a:rPr>
              <a:t>the approach </a:t>
            </a:r>
            <a:r>
              <a:rPr lang="en-US" sz="2600" dirty="0">
                <a:latin typeface="Adobe Calson Pro Bold"/>
              </a:rPr>
              <a:t>to learning preferred by the new hire.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7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Some people need examples, some</a:t>
            </a:r>
          </a:p>
          <a:p>
            <a:r>
              <a:rPr lang="en-US" sz="2600" dirty="0">
                <a:latin typeface="Adobe Calson Pro Bold"/>
              </a:rPr>
              <a:t>need to talk, and others need to experiment with different methods for learning</a:t>
            </a:r>
          </a:p>
          <a:p>
            <a:r>
              <a:rPr lang="en-GB" sz="2600" dirty="0">
                <a:latin typeface="Adobe Calson Pro Bold"/>
              </a:rPr>
              <a:t>and accomplishing tasks.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98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3297853"/>
            <a:ext cx="2962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Online Orientation </a:t>
            </a:r>
            <a:endParaRPr lang="en-GB" sz="32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45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Online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Orientation</a:t>
            </a:r>
          </a:p>
          <a:p>
            <a:r>
              <a:rPr lang="en-US" sz="2600" dirty="0">
                <a:latin typeface="Adobe Calson Pro Bold"/>
              </a:rPr>
              <a:t>Another approach to orientation for newly hired employees is offering it to them</a:t>
            </a:r>
          </a:p>
          <a:p>
            <a:r>
              <a:rPr lang="en-GB" sz="2600" dirty="0">
                <a:latin typeface="Adobe Calson Pro Bold"/>
              </a:rPr>
              <a:t>online</a:t>
            </a:r>
            <a:r>
              <a:rPr lang="en-GB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00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This process allows employees to log on to a guide that takes them through</a:t>
            </a:r>
          </a:p>
          <a:p>
            <a:r>
              <a:rPr lang="en-US" sz="2600" dirty="0">
                <a:latin typeface="Adobe Calson Pro Bold"/>
              </a:rPr>
              <a:t>any one of several areas typically covered during conventional orientation programs.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9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For </a:t>
            </a:r>
            <a:r>
              <a:rPr lang="en-US" sz="2600" dirty="0">
                <a:latin typeface="Adobe Calson Pro Bold"/>
              </a:rPr>
              <a:t>example, often an employee’s question will trigger an additional, relevant</a:t>
            </a:r>
          </a:p>
          <a:p>
            <a:r>
              <a:rPr lang="en-US" sz="2600" dirty="0">
                <a:latin typeface="Adobe Calson Pro Bold"/>
              </a:rPr>
              <a:t>thought that the presenter may offer to enhance a topic currently under discussion.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97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</a:t>
            </a:r>
            <a:r>
              <a:rPr lang="en-US" sz="2600" dirty="0" smtClean="0">
                <a:latin typeface="Adobe Calson Pro Bold"/>
              </a:rPr>
              <a:t>nline </a:t>
            </a:r>
            <a:r>
              <a:rPr lang="en-US" sz="2600" dirty="0">
                <a:latin typeface="Adobe Calson Pro Bold"/>
              </a:rPr>
              <a:t>orientation may be helpful when standard orientation is not practical</a:t>
            </a:r>
          </a:p>
          <a:p>
            <a:r>
              <a:rPr lang="en-US" sz="2600" dirty="0">
                <a:latin typeface="Adobe Calson Pro Bold"/>
              </a:rPr>
              <a:t>because of time or other restraints.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3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Just as on-site orientation programs can vary considerably in terms of content,</a:t>
            </a:r>
          </a:p>
          <a:p>
            <a:r>
              <a:rPr lang="en-US" sz="2600" dirty="0">
                <a:latin typeface="Adobe Calson Pro Bold"/>
              </a:rPr>
              <a:t>format, and duration, so too can online orientation.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7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There are, however, key components</a:t>
            </a:r>
          </a:p>
          <a:p>
            <a:r>
              <a:rPr lang="en-US" sz="2600" dirty="0">
                <a:latin typeface="Adobe Calson Pro Bold"/>
              </a:rPr>
              <a:t>that typically appear in most company’s online systems: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5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For example, </a:t>
            </a:r>
            <a:r>
              <a:rPr lang="en-GB" sz="2600" dirty="0" smtClean="0">
                <a:latin typeface="Adobe Calson Pro Bold"/>
              </a:rPr>
              <a:t>‘‘Saqib,</a:t>
            </a:r>
            <a:endParaRPr lang="en-GB" sz="2600" dirty="0">
              <a:latin typeface="Adobe Calson Pro Bold"/>
            </a:endParaRPr>
          </a:p>
          <a:p>
            <a:r>
              <a:rPr lang="en-US" sz="2600" dirty="0">
                <a:latin typeface="Adobe Calson Pro Bold"/>
              </a:rPr>
              <a:t>I’d like you to meet </a:t>
            </a:r>
            <a:r>
              <a:rPr lang="en-US" sz="2600" dirty="0" smtClean="0">
                <a:latin typeface="Adobe Calson Pro Bold"/>
              </a:rPr>
              <a:t>Mohsin. Mohsin can </a:t>
            </a:r>
            <a:r>
              <a:rPr lang="en-US" sz="2600" dirty="0">
                <a:latin typeface="Adobe Calson Pro Bold"/>
              </a:rPr>
              <a:t>always be counted on to help you meet</a:t>
            </a:r>
          </a:p>
          <a:p>
            <a:r>
              <a:rPr lang="en-GB" sz="2600" dirty="0">
                <a:latin typeface="Adobe Calson Pro Bold"/>
              </a:rPr>
              <a:t>impossible deadlines.’’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4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GB" sz="2600" dirty="0" smtClean="0">
                <a:latin typeface="Adobe Calson Pro Bold"/>
              </a:rPr>
              <a:t> Introduction</a:t>
            </a:r>
            <a:endParaRPr lang="en-GB" sz="2600" dirty="0">
              <a:latin typeface="Adobe Calson Pro Bold"/>
            </a:endParaRP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GB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Instructions</a:t>
            </a:r>
            <a:endParaRPr lang="en-GB" sz="2600" dirty="0">
              <a:latin typeface="Adobe Calson Pro Bold"/>
            </a:endParaRP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GB" sz="2600" dirty="0" smtClean="0">
                <a:latin typeface="Adobe Calson Pro Bold"/>
              </a:rPr>
              <a:t> Employee </a:t>
            </a:r>
            <a:r>
              <a:rPr lang="en-GB" sz="2600" dirty="0">
                <a:latin typeface="Adobe Calson Pro Bold"/>
              </a:rPr>
              <a:t>checklist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Overview </a:t>
            </a:r>
            <a:r>
              <a:rPr lang="en-GB" sz="2600" dirty="0">
                <a:latin typeface="Adobe Calson Pro Bold"/>
              </a:rPr>
              <a:t>of contents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Equal </a:t>
            </a:r>
            <a:r>
              <a:rPr lang="en-GB" sz="2600" dirty="0">
                <a:latin typeface="Adobe Calson Pro Bold"/>
              </a:rPr>
              <a:t>employment </a:t>
            </a:r>
            <a:r>
              <a:rPr lang="en-GB" sz="2600" dirty="0" smtClean="0">
                <a:latin typeface="Adobe Calson Pro Bold"/>
              </a:rPr>
              <a:t>opportunity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6-</a:t>
            </a:r>
            <a:r>
              <a:rPr lang="en-GB" sz="2600" dirty="0" smtClean="0">
                <a:latin typeface="Adobe Calson Pro Bold"/>
              </a:rPr>
              <a:t> Organizational </a:t>
            </a:r>
            <a:r>
              <a:rPr lang="en-GB" sz="2600" dirty="0">
                <a:latin typeface="Adobe Calson Pro Bold"/>
              </a:rPr>
              <a:t>information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99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7-</a:t>
            </a:r>
            <a:r>
              <a:rPr lang="en-GB" sz="2400" dirty="0" smtClean="0">
                <a:latin typeface="Adobe Calson Pro Bold"/>
              </a:rPr>
              <a:t> Benefits </a:t>
            </a:r>
            <a:r>
              <a:rPr lang="en-GB" sz="2400" dirty="0">
                <a:latin typeface="Adobe Calson Pro Bold"/>
              </a:rPr>
              <a:t>information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8-</a:t>
            </a:r>
            <a:r>
              <a:rPr lang="en-GB" sz="2400" dirty="0" smtClean="0">
                <a:latin typeface="Adobe Calson Pro Bold"/>
              </a:rPr>
              <a:t> Policies </a:t>
            </a:r>
            <a:r>
              <a:rPr lang="en-GB" sz="2400" dirty="0">
                <a:latin typeface="Adobe Calson Pro Bold"/>
              </a:rPr>
              <a:t>and procedures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9-</a:t>
            </a:r>
            <a:r>
              <a:rPr lang="en-GB" sz="2400" b="1" i="1" dirty="0" smtClean="0">
                <a:latin typeface="Adobe Calson Pro Bold"/>
              </a:rPr>
              <a:t> </a:t>
            </a:r>
            <a:r>
              <a:rPr lang="en-GB" sz="2400" dirty="0" smtClean="0">
                <a:latin typeface="Adobe Calson Pro Bold"/>
              </a:rPr>
              <a:t>Workplace </a:t>
            </a:r>
            <a:r>
              <a:rPr lang="en-GB" sz="2400" dirty="0">
                <a:latin typeface="Adobe Calson Pro Bold"/>
              </a:rPr>
              <a:t>health and </a:t>
            </a:r>
            <a:r>
              <a:rPr lang="en-GB" sz="2400" dirty="0" smtClean="0">
                <a:latin typeface="Adobe Calson Pro Bold"/>
              </a:rPr>
              <a:t>safety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10-</a:t>
            </a:r>
            <a:r>
              <a:rPr lang="en-GB" sz="2400" dirty="0" smtClean="0">
                <a:latin typeface="Adobe Calson Pro Bold"/>
              </a:rPr>
              <a:t>Technology </a:t>
            </a:r>
            <a:r>
              <a:rPr lang="en-GB" sz="2400" dirty="0">
                <a:latin typeface="Adobe Calson Pro Bold"/>
              </a:rPr>
              <a:t>resources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11-</a:t>
            </a:r>
            <a:r>
              <a:rPr lang="en-GB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GB" sz="2400" dirty="0" smtClean="0">
                <a:latin typeface="Adobe Calson Pro Bold"/>
              </a:rPr>
              <a:t>Employee </a:t>
            </a:r>
            <a:r>
              <a:rPr lang="en-GB" sz="2400" dirty="0">
                <a:latin typeface="Adobe Calson Pro Bold"/>
              </a:rPr>
              <a:t>assistance program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12-</a:t>
            </a:r>
            <a:r>
              <a:rPr lang="en-GB" sz="2400" dirty="0" smtClean="0">
                <a:latin typeface="Adobe Calson Pro Bold"/>
              </a:rPr>
              <a:t> Employee </a:t>
            </a:r>
            <a:r>
              <a:rPr lang="en-GB" sz="2400" dirty="0">
                <a:latin typeface="Adobe Calson Pro Bold"/>
              </a:rPr>
              <a:t>amenities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73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13-</a:t>
            </a:r>
            <a:r>
              <a:rPr lang="en-GB" sz="2600" dirty="0" smtClean="0">
                <a:latin typeface="Adobe Calson Pro Bold"/>
              </a:rPr>
              <a:t> Training </a:t>
            </a:r>
            <a:r>
              <a:rPr lang="en-GB" sz="2600" dirty="0">
                <a:latin typeface="Adobe Calson Pro Bold"/>
              </a:rPr>
              <a:t>and development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14-</a:t>
            </a:r>
            <a:r>
              <a:rPr lang="en-GB" sz="2600" dirty="0" smtClean="0">
                <a:latin typeface="Adobe Calson Pro Bold"/>
              </a:rPr>
              <a:t> Confirmation </a:t>
            </a:r>
            <a:r>
              <a:rPr lang="en-GB" sz="2600" dirty="0">
                <a:latin typeface="Adobe Calson Pro Bold"/>
              </a:rPr>
              <a:t>of completion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15-</a:t>
            </a:r>
            <a:r>
              <a:rPr lang="en-GB" sz="2600" dirty="0" smtClean="0">
                <a:latin typeface="Adobe Calson Pro Bold"/>
              </a:rPr>
              <a:t> Online </a:t>
            </a:r>
            <a:r>
              <a:rPr lang="en-GB" sz="2600" dirty="0">
                <a:latin typeface="Adobe Calson Pro Bold"/>
              </a:rPr>
              <a:t>orientation evaluation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303752"/>
            <a:ext cx="740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Online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80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Blended Learning</a:t>
            </a:r>
            <a:endParaRPr lang="en-US" sz="32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2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Blended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Learning</a:t>
            </a:r>
          </a:p>
          <a:p>
            <a:r>
              <a:rPr lang="en-US" sz="2600" dirty="0">
                <a:latin typeface="Adobe Calson Pro Bold"/>
              </a:rPr>
              <a:t>Blended learning refers to the formal combination of two or more delivery modes </a:t>
            </a:r>
            <a:r>
              <a:rPr lang="en-US" sz="2600" dirty="0" smtClean="0">
                <a:latin typeface="Adobe Calson Pro Bold"/>
              </a:rPr>
              <a:t>to meet </a:t>
            </a:r>
            <a:r>
              <a:rPr lang="en-US" sz="2600" dirty="0">
                <a:latin typeface="Adobe Calson Pro Bold"/>
              </a:rPr>
              <a:t>a specific set of </a:t>
            </a:r>
            <a:r>
              <a:rPr lang="en-US" sz="2600" dirty="0" smtClean="0">
                <a:latin typeface="Adobe Calson Pro Bold"/>
              </a:rPr>
              <a:t>learning objectives</a:t>
            </a:r>
            <a:r>
              <a:rPr lang="en-US" sz="2600" dirty="0">
                <a:latin typeface="Adobe Calson Pro Bold"/>
              </a:rPr>
              <a:t>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30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31272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The </a:t>
            </a:r>
            <a:r>
              <a:rPr lang="en-US" sz="2500" dirty="0">
                <a:latin typeface="Adobe Calson Pro Bold"/>
              </a:rPr>
              <a:t>goal of blended learning is</a:t>
            </a:r>
          </a:p>
          <a:p>
            <a:r>
              <a:rPr lang="en-US" sz="2500" dirty="0">
                <a:latin typeface="Adobe Calson Pro Bold"/>
              </a:rPr>
              <a:t>to simultaneously support organizational objectives and meet the unique developmental</a:t>
            </a:r>
          </a:p>
          <a:p>
            <a:r>
              <a:rPr lang="en-US" sz="2500" dirty="0">
                <a:latin typeface="Adobe Calson Pro Bold"/>
              </a:rPr>
              <a:t>needs of each individual while optimizing the cost of program delivery</a:t>
            </a:r>
            <a:r>
              <a:rPr lang="en-US" sz="2500" dirty="0" smtClean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8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Applying blended learning to employee orientation is growing </a:t>
            </a:r>
            <a:r>
              <a:rPr lang="en-US" sz="2400" dirty="0" smtClean="0">
                <a:latin typeface="Adobe Calson Pro Bold"/>
              </a:rPr>
              <a:t>in popularity</a:t>
            </a:r>
            <a:r>
              <a:rPr lang="en-US" sz="2400" dirty="0">
                <a:latin typeface="Adobe Calson Pro Bold"/>
              </a:rPr>
              <a:t>. The</a:t>
            </a:r>
          </a:p>
          <a:p>
            <a:r>
              <a:rPr lang="en-US" sz="2400" dirty="0">
                <a:latin typeface="Adobe Calson Pro Bold"/>
              </a:rPr>
              <a:t>process allows companies to impart critical information about an organization in </a:t>
            </a:r>
            <a:r>
              <a:rPr lang="en-US" sz="2400" dirty="0" smtClean="0">
                <a:latin typeface="Adobe Calson Pro Bold"/>
              </a:rPr>
              <a:t>an efficient </a:t>
            </a:r>
            <a:r>
              <a:rPr lang="en-US" sz="2400" dirty="0">
                <a:latin typeface="Adobe Calson Pro Bold"/>
              </a:rPr>
              <a:t>yet still personalized way.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5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 integrates different learning styles (e.g., visual,</a:t>
            </a:r>
          </a:p>
          <a:p>
            <a:r>
              <a:rPr lang="en-US" sz="2600" dirty="0">
                <a:latin typeface="Adobe Calson Pro Bold"/>
              </a:rPr>
              <a:t>auditory, and kinesthetic), recognizes the limited computer comfort level of </a:t>
            </a:r>
            <a:r>
              <a:rPr lang="en-US" sz="2600" dirty="0" smtClean="0">
                <a:latin typeface="Adobe Calson Pro Bold"/>
              </a:rPr>
              <a:t>some </a:t>
            </a:r>
            <a:r>
              <a:rPr lang="en-GB" sz="2600" dirty="0" smtClean="0">
                <a:latin typeface="Adobe Calson Pro Bold"/>
              </a:rPr>
              <a:t>individuals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58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Here’s a step-by-step example of how the concept of blended learning </a:t>
            </a:r>
            <a:r>
              <a:rPr lang="en-US" sz="2600" dirty="0" smtClean="0">
                <a:latin typeface="Adobe Calson Pro Bold"/>
              </a:rPr>
              <a:t>might </a:t>
            </a:r>
            <a:r>
              <a:rPr lang="en-GB" sz="2600" dirty="0" smtClean="0">
                <a:latin typeface="Adobe Calson Pro Bold"/>
              </a:rPr>
              <a:t>apply </a:t>
            </a:r>
            <a:r>
              <a:rPr lang="en-GB" sz="2600" dirty="0">
                <a:latin typeface="Adobe Calson Pro Bold"/>
              </a:rPr>
              <a:t>to organizational orientation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13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600" dirty="0" smtClean="0">
                <a:latin typeface="Adobe Calson Pro Bold"/>
              </a:rPr>
              <a:t> New </a:t>
            </a:r>
            <a:r>
              <a:rPr lang="en-US" sz="2600" dirty="0">
                <a:latin typeface="Adobe Calson Pro Bold"/>
              </a:rPr>
              <a:t>employees meet for an introductory session. After introductions are</a:t>
            </a:r>
          </a:p>
          <a:p>
            <a:r>
              <a:rPr lang="en-US" sz="2600" dirty="0">
                <a:latin typeface="Adobe Calson Pro Bold"/>
              </a:rPr>
              <a:t>completed, an HR representative presents an overview of the orientation process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1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5915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New employees should be permitted to form their own opinions about coworkers.</a:t>
            </a:r>
          </a:p>
          <a:p>
            <a:r>
              <a:rPr lang="en-US" sz="2500" dirty="0">
                <a:latin typeface="Adobe Calson Pro Bold"/>
              </a:rPr>
              <a:t>Therefore, avoid statements that are subjective or judgmental. Instead, focus on</a:t>
            </a:r>
          </a:p>
          <a:p>
            <a:r>
              <a:rPr lang="en-GB" sz="2500" dirty="0">
                <a:latin typeface="Adobe Calson Pro Bold"/>
              </a:rPr>
              <a:t>being descriptive.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4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3044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2- </a:t>
            </a:r>
            <a:r>
              <a:rPr lang="en-US" sz="2400" dirty="0" smtClean="0">
                <a:latin typeface="Adobe Calson Pro Bold"/>
              </a:rPr>
              <a:t>Employees </a:t>
            </a:r>
            <a:r>
              <a:rPr lang="en-US" sz="2400" dirty="0">
                <a:latin typeface="Adobe Calson Pro Bold"/>
              </a:rPr>
              <a:t>complete a series of self-paced, online tutorials covering organizational</a:t>
            </a:r>
          </a:p>
          <a:p>
            <a:r>
              <a:rPr lang="en-US" sz="2400" dirty="0">
                <a:latin typeface="Adobe Calson Pro Bold"/>
              </a:rPr>
              <a:t>information, benefits, policies and procedures, health and </a:t>
            </a:r>
            <a:r>
              <a:rPr lang="en-US" sz="2400" dirty="0" smtClean="0">
                <a:latin typeface="Adobe Calson Pro Bold"/>
              </a:rPr>
              <a:t>safety, employee programs</a:t>
            </a:r>
            <a:r>
              <a:rPr lang="en-US" sz="2400" dirty="0">
                <a:latin typeface="Adobe Calson Pro Bold"/>
              </a:rPr>
              <a:t>, and training and development.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98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600" dirty="0" smtClean="0">
                <a:latin typeface="Adobe Calson Pro Bold"/>
              </a:rPr>
              <a:t> As </a:t>
            </a:r>
            <a:r>
              <a:rPr lang="en-US" sz="2600" dirty="0">
                <a:latin typeface="Adobe Calson Pro Bold"/>
              </a:rPr>
              <a:t>employees complete step 2, they fill out a questionnaire reflecting their</a:t>
            </a:r>
          </a:p>
          <a:p>
            <a:r>
              <a:rPr lang="en-US" sz="2600" dirty="0">
                <a:latin typeface="Adobe Calson Pro Bold"/>
              </a:rPr>
              <a:t>understanding of the contents of each tutorial.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2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4- </a:t>
            </a:r>
            <a:r>
              <a:rPr lang="en-US" sz="2600" dirty="0" smtClean="0">
                <a:latin typeface="Adobe Calson Pro Bold"/>
              </a:rPr>
              <a:t>As </a:t>
            </a:r>
            <a:r>
              <a:rPr lang="en-US" sz="2600" dirty="0">
                <a:latin typeface="Adobe Calson Pro Bold"/>
              </a:rPr>
              <a:t>the outside date for the completion of all the tutorials approaches, the</a:t>
            </a:r>
          </a:p>
          <a:p>
            <a:r>
              <a:rPr lang="en-US" sz="2600" dirty="0">
                <a:latin typeface="Adobe Calson Pro Bold"/>
              </a:rPr>
              <a:t>HR representative contacts the original group of attendees and arranges a meeting.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20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312724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Employees </a:t>
            </a:r>
            <a:r>
              <a:rPr lang="en-US" sz="2600" dirty="0">
                <a:latin typeface="Adobe Calson Pro Bold"/>
              </a:rPr>
              <a:t>return to the intranet and complete an additional questionnaire</a:t>
            </a:r>
          </a:p>
          <a:p>
            <a:r>
              <a:rPr lang="en-US" sz="2600" dirty="0">
                <a:latin typeface="Adobe Calson Pro Bold"/>
              </a:rPr>
              <a:t>that solidifies their understanding of all that they learned in the classroom and</a:t>
            </a:r>
          </a:p>
          <a:p>
            <a:r>
              <a:rPr lang="en-GB" sz="2600" dirty="0">
                <a:latin typeface="Adobe Calson Pro Bold"/>
              </a:rPr>
              <a:t>online.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3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5915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>
                <a:solidFill>
                  <a:srgbClr val="C00000"/>
                </a:solidFill>
                <a:latin typeface="Adobe Calson Pro Bold"/>
              </a:rPr>
              <a:t>6</a:t>
            </a:r>
            <a:r>
              <a:rPr lang="en-US" sz="25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500" dirty="0" smtClean="0">
                <a:latin typeface="Adobe Calson Pro Bold"/>
              </a:rPr>
              <a:t> </a:t>
            </a:r>
            <a:r>
              <a:rPr lang="en-US" sz="2500" dirty="0" smtClean="0">
                <a:latin typeface="Adobe Calson Pro Bold"/>
              </a:rPr>
              <a:t>Employees </a:t>
            </a:r>
            <a:r>
              <a:rPr lang="en-US" sz="2500" dirty="0">
                <a:latin typeface="Adobe Calson Pro Bold"/>
              </a:rPr>
              <a:t>complete an online orientation evaluation, providing feedback</a:t>
            </a:r>
          </a:p>
          <a:p>
            <a:r>
              <a:rPr lang="en-US" sz="2500" dirty="0">
                <a:latin typeface="Adobe Calson Pro Bold"/>
              </a:rPr>
              <a:t>about the blended learning process and making suggestions for future improvements.</a:t>
            </a:r>
            <a:endParaRPr lang="en-GB" sz="25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Blended Learning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57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420297"/>
            <a:ext cx="2962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On-boarding</a:t>
            </a:r>
            <a:endParaRPr lang="en-US" sz="32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90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On-boarding</a:t>
            </a:r>
            <a:endParaRPr lang="en-GB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>
                <a:latin typeface="Adobe Calson Pro Bold"/>
              </a:rPr>
              <a:t>Some employers use the term onboarding interchangeably with orientation, </a:t>
            </a:r>
            <a:r>
              <a:rPr lang="en-US" sz="2600" dirty="0" smtClean="0">
                <a:latin typeface="Adobe Calson Pro Bold"/>
              </a:rPr>
              <a:t>along with </a:t>
            </a:r>
            <a:r>
              <a:rPr lang="en-US" sz="2600" dirty="0">
                <a:latin typeface="Adobe Calson Pro Bold"/>
              </a:rPr>
              <a:t>alignment, assimilation, integration, and transition.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2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But </a:t>
            </a:r>
            <a:r>
              <a:rPr lang="en-GB" sz="2600" dirty="0" smtClean="0">
                <a:latin typeface="Adobe Calson Pro Bold"/>
              </a:rPr>
              <a:t>on-boarding differs </a:t>
            </a:r>
            <a:r>
              <a:rPr lang="en-US" sz="2600" dirty="0" smtClean="0">
                <a:latin typeface="Adobe Calson Pro Bold"/>
              </a:rPr>
              <a:t>from </a:t>
            </a:r>
            <a:r>
              <a:rPr lang="en-US" sz="2600" dirty="0">
                <a:latin typeface="Adobe Calson Pro Bold"/>
              </a:rPr>
              <a:t>these processes—especially traditional orientation—in several ways: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43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1- </a:t>
            </a:r>
            <a:r>
              <a:rPr lang="en-US" sz="2600" dirty="0" smtClean="0">
                <a:latin typeface="Adobe Calson Pro Bold"/>
              </a:rPr>
              <a:t>Onboarding </a:t>
            </a:r>
            <a:r>
              <a:rPr lang="en-US" sz="2600" dirty="0">
                <a:latin typeface="Adobe Calson Pro Bold"/>
              </a:rPr>
              <a:t>continues far beyond the point at which orientation programs</a:t>
            </a:r>
          </a:p>
          <a:p>
            <a:r>
              <a:rPr lang="en-US" sz="2600" dirty="0">
                <a:latin typeface="Adobe Calson Pro Bold"/>
              </a:rPr>
              <a:t>typically end, lasting as long as a year.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01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Instructions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:-</a:t>
            </a:r>
            <a:r>
              <a:rPr lang="en-US" i="1" dirty="0" smtClean="0">
                <a:solidFill>
                  <a:srgbClr val="C00000"/>
                </a:solidFill>
                <a:latin typeface="IowanOldStyleBT-Italic"/>
              </a:rPr>
              <a:t> </a:t>
            </a:r>
            <a:endParaRPr lang="en-US" i="1" dirty="0" smtClean="0">
              <a:solidFill>
                <a:srgbClr val="C00000"/>
              </a:solidFill>
              <a:latin typeface="IowanOldStyleBT-Italic"/>
            </a:endParaRPr>
          </a:p>
          <a:p>
            <a:r>
              <a:rPr lang="en-US" sz="2600" dirty="0" smtClean="0">
                <a:latin typeface="Adobe Calson Pro Bold"/>
              </a:rPr>
              <a:t>Read </a:t>
            </a:r>
            <a:r>
              <a:rPr lang="en-US" sz="2600" dirty="0">
                <a:latin typeface="Adobe Calson Pro Bold"/>
              </a:rPr>
              <a:t>each statement following these instructions and identify its degree </a:t>
            </a:r>
            <a:r>
              <a:rPr lang="en-US" sz="2600" dirty="0" smtClean="0">
                <a:latin typeface="Adobe Calson Pro Bold"/>
              </a:rPr>
              <a:t>of </a:t>
            </a:r>
            <a:r>
              <a:rPr lang="en-GB" sz="2600" dirty="0" smtClean="0">
                <a:latin typeface="Adobe Calson Pro Bold"/>
              </a:rPr>
              <a:t>applicability </a:t>
            </a:r>
            <a:r>
              <a:rPr lang="en-GB" sz="2600" dirty="0">
                <a:latin typeface="Adobe Calson Pro Bold"/>
              </a:rPr>
              <a:t>to your organization.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8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3044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As you approach the office or workstation of each employee, briefly</a:t>
            </a:r>
          </a:p>
          <a:p>
            <a:r>
              <a:rPr lang="en-US" sz="2500" dirty="0">
                <a:latin typeface="Adobe Calson Pro Bold"/>
              </a:rPr>
              <a:t>describe his overall function. Think in terms of action words, </a:t>
            </a:r>
            <a:r>
              <a:rPr lang="en-US" sz="2500" dirty="0" smtClean="0">
                <a:latin typeface="Adobe Calson Pro Bold"/>
              </a:rPr>
              <a:t>For instance</a:t>
            </a:r>
            <a:r>
              <a:rPr lang="en-US" sz="2500" dirty="0">
                <a:latin typeface="Adobe Calson Pro Bold"/>
              </a:rPr>
              <a:t>, you might want to say, ‘‘The next person you’ll be meeting is </a:t>
            </a:r>
            <a:r>
              <a:rPr lang="en-US" sz="2500" dirty="0" smtClean="0">
                <a:latin typeface="Adobe Calson Pro Bold"/>
              </a:rPr>
              <a:t>Naeem</a:t>
            </a:r>
            <a:r>
              <a:rPr lang="en-GB" sz="2500" dirty="0" smtClean="0">
                <a:latin typeface="Adobe Calson Pro Bold"/>
              </a:rPr>
              <a:t>.</a:t>
            </a:r>
            <a:endParaRPr lang="en-GB" sz="25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6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Circle the most appropriate number from 1 through</a:t>
            </a:r>
          </a:p>
          <a:p>
            <a:r>
              <a:rPr lang="en-US" sz="2600" dirty="0">
                <a:latin typeface="Adobe Calson Pro Bold"/>
              </a:rPr>
              <a:t>5, in keeping with this scale: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86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u="sng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GB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Completely </a:t>
            </a:r>
            <a:r>
              <a:rPr lang="en-GB" sz="2600" dirty="0">
                <a:latin typeface="Adobe Calson Pro Bold"/>
              </a:rPr>
              <a:t>applicable</a:t>
            </a:r>
          </a:p>
          <a:p>
            <a:r>
              <a:rPr lang="en-US" sz="2600" b="1" i="1" u="sng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Applicable </a:t>
            </a:r>
            <a:r>
              <a:rPr lang="en-US" sz="2600" dirty="0">
                <a:latin typeface="Adobe Calson Pro Bold"/>
              </a:rPr>
              <a:t>in most instances</a:t>
            </a:r>
          </a:p>
          <a:p>
            <a:r>
              <a:rPr lang="en-US" sz="2600" b="1" i="1" u="sng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Applicable </a:t>
            </a:r>
            <a:r>
              <a:rPr lang="en-US" sz="2600" dirty="0">
                <a:latin typeface="Adobe Calson Pro Bold"/>
              </a:rPr>
              <a:t>in many </a:t>
            </a:r>
            <a:r>
              <a:rPr lang="en-US" sz="2600" dirty="0" smtClean="0">
                <a:latin typeface="Adobe Calson Pro Bold"/>
              </a:rPr>
              <a:t>instances</a:t>
            </a:r>
          </a:p>
          <a:p>
            <a:r>
              <a:rPr lang="en-US" sz="2600" b="1" i="1" u="sng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US" sz="2600" b="1" i="1" u="sng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Applicable </a:t>
            </a:r>
            <a:r>
              <a:rPr lang="en-US" sz="2600" dirty="0">
                <a:latin typeface="Adobe Calson Pro Bold"/>
              </a:rPr>
              <a:t>in some instances</a:t>
            </a:r>
          </a:p>
          <a:p>
            <a:r>
              <a:rPr lang="en-GB" sz="2600" b="1" i="1" u="sng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Rarely </a:t>
            </a:r>
            <a:r>
              <a:rPr lang="en-GB" sz="2600" dirty="0">
                <a:latin typeface="Adobe Calson Pro Bold"/>
              </a:rPr>
              <a:t>applicable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88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A </a:t>
            </a:r>
            <a:r>
              <a:rPr lang="en-US" sz="2600" dirty="0">
                <a:latin typeface="Adobe Calson Pro Bold"/>
              </a:rPr>
              <a:t>score of 1.0–2.0 suggests that your organization would probably benefit from a</a:t>
            </a:r>
          </a:p>
          <a:p>
            <a:r>
              <a:rPr lang="en-US" sz="2600" dirty="0">
                <a:latin typeface="Adobe Calson Pro Bold"/>
              </a:rPr>
              <a:t>greater emphasis of online learning blended with a small amount of classroom instruction.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82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600" dirty="0" smtClean="0">
                <a:latin typeface="Adobe Calson Pro Bold"/>
              </a:rPr>
              <a:t> A </a:t>
            </a:r>
            <a:r>
              <a:rPr lang="en-US" sz="2600" dirty="0">
                <a:latin typeface="Adobe Calson Pro Bold"/>
              </a:rPr>
              <a:t>score of 2.1–3.5 suggests your organization would probably benefit from a balanced</a:t>
            </a:r>
          </a:p>
          <a:p>
            <a:r>
              <a:rPr lang="en-US" sz="2600" dirty="0">
                <a:latin typeface="Adobe Calson Pro Bold"/>
              </a:rPr>
              <a:t>blend of online learning and classroom instruction.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43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US" sz="2600" dirty="0" smtClean="0">
                <a:latin typeface="Adobe Calson Pro Bold"/>
              </a:rPr>
              <a:t> A </a:t>
            </a:r>
            <a:r>
              <a:rPr lang="en-US" sz="2600" dirty="0">
                <a:latin typeface="Adobe Calson Pro Bold"/>
              </a:rPr>
              <a:t>score of 3.6–5.0 suggests your organization would probably benefit from a greater</a:t>
            </a:r>
          </a:p>
          <a:p>
            <a:r>
              <a:rPr lang="en-US" sz="2600" dirty="0">
                <a:latin typeface="Adobe Calson Pro Bold"/>
              </a:rPr>
              <a:t>emphasis on classroom learning blended with a small amount of online learning.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2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Onboarding links new employees with more colleagues and introduces them</a:t>
            </a:r>
          </a:p>
          <a:p>
            <a:r>
              <a:rPr lang="en-US" sz="2600" dirty="0">
                <a:latin typeface="Adobe Calson Pro Bold"/>
              </a:rPr>
              <a:t>to other aspects of the company.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6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12724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Onboarding provides specialized resources and intensive support.</a:t>
            </a:r>
          </a:p>
          <a:p>
            <a:r>
              <a:rPr lang="en-US" sz="2600" dirty="0">
                <a:latin typeface="Adobe Calson Pro Bold"/>
              </a:rPr>
              <a:t>The onboarding process supports a closer connection between an employee</a:t>
            </a:r>
          </a:p>
          <a:p>
            <a:r>
              <a:rPr lang="en-GB" sz="2600" dirty="0">
                <a:latin typeface="Adobe Calson Pro Bold"/>
              </a:rPr>
              <a:t>and her manager.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61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Onboarding programs are customized to focus on the areas of greatest need</a:t>
            </a:r>
          </a:p>
          <a:p>
            <a:r>
              <a:rPr lang="en-US" sz="2600" dirty="0">
                <a:latin typeface="Adobe Calson Pro Bold"/>
              </a:rPr>
              <a:t>for an individual’s role in the company.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On-boarding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85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420297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Recap of the R&amp;S</a:t>
            </a:r>
            <a:endParaRPr lang="en-US" sz="32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47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9542" y="2193191"/>
            <a:ext cx="2878074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>
                <a:latin typeface="Adobe Calson Pro Bold"/>
                <a:cs typeface="+mn-cs"/>
              </a:rPr>
              <a:t>The</a:t>
            </a:r>
            <a:r>
              <a:rPr lang="en-US" sz="2600" dirty="0" smtClean="0">
                <a:latin typeface="Adobe Calson Pro Bold"/>
              </a:rPr>
              <a:t> recruitment and selection </a:t>
            </a:r>
            <a:r>
              <a:rPr lang="en-US" sz="2600" dirty="0" smtClean="0">
                <a:latin typeface="Adobe Calson Pro Bold"/>
              </a:rPr>
              <a:t>is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a </a:t>
            </a:r>
          </a:p>
          <a:p>
            <a:pPr lvl="0" eaLnBrk="1" hangingPunct="1"/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series of hurdles </a:t>
            </a:r>
            <a:r>
              <a:rPr lang="en-US" sz="2600" dirty="0" smtClean="0">
                <a:latin typeface="Adobe Calson Pro Bold"/>
              </a:rPr>
              <a:t>aimed </a:t>
            </a:r>
            <a:r>
              <a:rPr lang="en-US" sz="2600" dirty="0" smtClean="0">
                <a:latin typeface="Adobe Calson Pro Bold"/>
              </a:rPr>
              <a:t>at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selecting</a:t>
            </a:r>
            <a:r>
              <a:rPr lang="en-US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best qualified candidate</a:t>
            </a:r>
            <a:r>
              <a:rPr lang="en-US" sz="2600" dirty="0" smtClean="0">
                <a:solidFill>
                  <a:srgbClr val="FF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for </a:t>
            </a: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the job</a:t>
            </a:r>
            <a:endParaRPr lang="en-US" sz="2600" b="1" i="1" dirty="0">
              <a:solidFill>
                <a:srgbClr val="C0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74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15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2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8659" y="2428708"/>
            <a:ext cx="2878957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Decided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what positions </a:t>
            </a:r>
            <a:r>
              <a:rPr lang="en-US" sz="2600" dirty="0" smtClean="0">
                <a:latin typeface="Adobe Calson Pro Bold"/>
              </a:rPr>
              <a:t>you’ll have to fill, </a:t>
            </a: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through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human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resource planning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and forecasting</a:t>
            </a:r>
            <a:endParaRPr lang="en-US" sz="2600" b="1" i="1" dirty="0">
              <a:solidFill>
                <a:srgbClr val="FF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6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7256" y="2428708"/>
            <a:ext cx="2798064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Built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a pool of </a:t>
            </a:r>
          </a:p>
          <a:p>
            <a:pPr lvl="0" eaLnBrk="1" hangingPunct="1"/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candidates </a:t>
            </a:r>
            <a:r>
              <a:rPr lang="en-US" sz="2600" dirty="0" smtClean="0">
                <a:latin typeface="Adobe Calson Pro Bold"/>
              </a:rPr>
              <a:t>for these </a:t>
            </a:r>
            <a:r>
              <a:rPr lang="en-US" sz="2600" dirty="0" smtClean="0">
                <a:latin typeface="Adobe Calson Pro Bold"/>
              </a:rPr>
              <a:t> jobs </a:t>
            </a:r>
            <a:r>
              <a:rPr lang="en-US" sz="2600" dirty="0" smtClean="0">
                <a:latin typeface="Adobe Calson Pro Bold"/>
              </a:rPr>
              <a:t>by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recruiting</a:t>
            </a:r>
            <a:r>
              <a:rPr lang="en-US" sz="2600" dirty="0" smtClean="0">
                <a:latin typeface="Adobe Calson Pro Bold"/>
              </a:rPr>
              <a:t> </a:t>
            </a: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internal and/or external candidates</a:t>
            </a:r>
            <a:endParaRPr lang="en-US" sz="2600" b="1" i="1" dirty="0">
              <a:solidFill>
                <a:srgbClr val="FF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4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7257" y="1947672"/>
            <a:ext cx="2715768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Have candidates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complete application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forms for selection</a:t>
            </a:r>
            <a:r>
              <a:rPr lang="en-US" sz="2600" dirty="0" smtClean="0">
                <a:solidFill>
                  <a:srgbClr val="FF0000"/>
                </a:solidFill>
                <a:latin typeface="Adobe Calson Pro Bold"/>
              </a:rPr>
              <a:t>,</a:t>
            </a:r>
            <a:r>
              <a:rPr lang="en-US" sz="2600" dirty="0" smtClean="0">
                <a:latin typeface="Adobe Calson Pro Bold"/>
              </a:rPr>
              <a:t> </a:t>
            </a: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and perhaps undergo </a:t>
            </a: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an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initial screening</a:t>
            </a:r>
            <a:endParaRPr lang="en-US" sz="2600" b="1" dirty="0">
              <a:solidFill>
                <a:srgbClr val="FF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7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7256" y="1947672"/>
            <a:ext cx="288035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Used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selection tools </a:t>
            </a:r>
            <a:r>
              <a:rPr lang="en-US" sz="2600" dirty="0" smtClean="0">
                <a:latin typeface="Adobe Calson Pro Bold"/>
              </a:rPr>
              <a:t>like </a:t>
            </a:r>
            <a:r>
              <a:rPr lang="en-US" sz="2600" dirty="0" smtClean="0">
                <a:latin typeface="Adobe Calson Pro Bold"/>
              </a:rPr>
              <a:t>employment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tests</a:t>
            </a:r>
            <a:r>
              <a:rPr lang="en-US" sz="2600" dirty="0" smtClean="0">
                <a:latin typeface="Adobe Calson Pro Bold"/>
              </a:rPr>
              <a:t>, background </a:t>
            </a:r>
            <a:endParaRPr lang="en-US" sz="2600" dirty="0" smtClean="0">
              <a:latin typeface="Adobe Calson Pro Bold"/>
            </a:endParaRPr>
          </a:p>
          <a:p>
            <a:pPr lvl="0" eaLnBrk="1" hangingPunct="1"/>
            <a:r>
              <a:rPr lang="en-US" sz="2600" dirty="0" smtClean="0">
                <a:latin typeface="Adobe Calson Pro Bold"/>
              </a:rPr>
              <a:t>investigations, physical exams, etc., </a:t>
            </a:r>
            <a:r>
              <a:rPr lang="en-US" sz="2600" dirty="0" smtClean="0">
                <a:latin typeface="Adobe Calson Pro Bold"/>
              </a:rPr>
              <a:t> to </a:t>
            </a:r>
            <a:r>
              <a:rPr lang="en-US" sz="2600" dirty="0" smtClean="0">
                <a:latin typeface="Adobe Calson Pro Bold"/>
              </a:rPr>
              <a:t>identify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viable candidates</a:t>
            </a:r>
            <a:endParaRPr lang="en-US" sz="2600" b="1" dirty="0">
              <a:solidFill>
                <a:srgbClr val="FF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39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7257" y="2359152"/>
            <a:ext cx="271576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Conducted </a:t>
            </a:r>
            <a:r>
              <a:rPr lang="en-US" sz="2600" dirty="0">
                <a:latin typeface="Adobe Calson Pro Bold"/>
              </a:rPr>
              <a:t>series of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interviews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and make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selection decision </a:t>
            </a:r>
            <a:r>
              <a:rPr lang="en-US" sz="2600" dirty="0" smtClean="0">
                <a:latin typeface="Adobe Calson Pro Bold"/>
              </a:rPr>
              <a:t>and decide who to make an </a:t>
            </a:r>
            <a:r>
              <a:rPr lang="en-US" sz="2600" dirty="0" smtClean="0">
                <a:latin typeface="Adobe Calson Pro Bold"/>
              </a:rPr>
              <a:t>offer</a:t>
            </a:r>
            <a:endParaRPr lang="en-US" sz="2600" b="1" dirty="0">
              <a:solidFill>
                <a:srgbClr val="FF0000"/>
              </a:solidFill>
              <a:latin typeface="Adobe Calson Pro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477256" y="2194560"/>
            <a:ext cx="2674699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lson Pro Bold"/>
              </a:rPr>
              <a:t>Made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new employees </a:t>
            </a:r>
          </a:p>
          <a:p>
            <a:pPr lvl="0" eaLnBrk="1" hangingPunct="1"/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feel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b="1" dirty="0" smtClean="0">
                <a:solidFill>
                  <a:srgbClr val="FF0000"/>
                </a:solidFill>
                <a:latin typeface="Adobe Calson Pro Bold"/>
              </a:rPr>
              <a:t>welcome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could </a:t>
            </a:r>
            <a:r>
              <a:rPr lang="en-US" sz="2600" dirty="0" smtClean="0">
                <a:latin typeface="Adobe Calson Pro Bold"/>
              </a:rPr>
              <a:t>be accomplished by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lson Pro Bold"/>
              </a:rPr>
              <a:t>orienting </a:t>
            </a:r>
            <a:r>
              <a:rPr lang="en-US" sz="2600" dirty="0" smtClean="0">
                <a:latin typeface="Adobe Calson Pro Bold"/>
              </a:rPr>
              <a:t>them to </a:t>
            </a:r>
            <a:r>
              <a:rPr lang="en-US" sz="2600" dirty="0" smtClean="0">
                <a:latin typeface="Adobe Calson Pro Bold"/>
              </a:rPr>
              <a:t>the organization</a:t>
            </a:r>
            <a:endParaRPr lang="en-US" sz="2600" b="1" dirty="0">
              <a:solidFill>
                <a:srgbClr val="FF0000"/>
              </a:solidFill>
              <a:latin typeface="Adobe Calson Pro Bold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384" y="5760720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Recap of the R&amp;S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97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770632"/>
            <a:ext cx="296265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Familiarization with the Office</a:t>
            </a:r>
          </a:p>
          <a:p>
            <a:r>
              <a:rPr lang="en-US" sz="2600" dirty="0">
                <a:latin typeface="Adobe Calson Pro Bold"/>
              </a:rPr>
              <a:t>Take the new hire on a walking tour of the office.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90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Along the way, point out rest</a:t>
            </a:r>
          </a:p>
          <a:p>
            <a:r>
              <a:rPr lang="en-US" sz="2600" dirty="0">
                <a:latin typeface="Adobe Calson Pro Bold"/>
              </a:rPr>
              <a:t>rooms, water coolers, the employee lounge, child- and elder-care facilities, the </a:t>
            </a:r>
            <a:r>
              <a:rPr lang="en-US" sz="2600" dirty="0" smtClean="0">
                <a:latin typeface="Adobe Calson Pro Bold"/>
              </a:rPr>
              <a:t>medical office</a:t>
            </a:r>
            <a:r>
              <a:rPr lang="en-US" sz="2600" dirty="0">
                <a:latin typeface="Adobe Calson Pro Bold"/>
              </a:rPr>
              <a:t>, and any other site likely to be of importance or interest.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2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304495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Identify any patterns</a:t>
            </a:r>
          </a:p>
          <a:p>
            <a:r>
              <a:rPr lang="en-US" sz="2500" dirty="0">
                <a:latin typeface="Adobe Calson Pro Bold"/>
              </a:rPr>
              <a:t>to how the office is laid out: for example, all the managers’ offices lined </a:t>
            </a:r>
            <a:r>
              <a:rPr lang="en-US" sz="2500" dirty="0" smtClean="0">
                <a:latin typeface="Adobe Calson Pro Bold"/>
              </a:rPr>
              <a:t>up along </a:t>
            </a:r>
            <a:r>
              <a:rPr lang="en-US" sz="2500" dirty="0">
                <a:latin typeface="Adobe Calson Pro Bold"/>
              </a:rPr>
              <a:t>the wall of windows with their respective assistants’ desks directly outside.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20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Include a tour of all company floors and offices, whether or not the employee is </a:t>
            </a:r>
            <a:r>
              <a:rPr lang="en-US" sz="2600" dirty="0" smtClean="0">
                <a:latin typeface="Adobe Calson Pro Bold"/>
              </a:rPr>
              <a:t>likely to </a:t>
            </a:r>
            <a:r>
              <a:rPr lang="en-US" sz="2600" dirty="0">
                <a:latin typeface="Adobe Calson Pro Bold"/>
              </a:rPr>
              <a:t>have dealings with them. Providing a printed floor plan is helpful.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30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51230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Try to time your walking tour so that it ends in the employee cafeteria at </a:t>
            </a:r>
            <a:r>
              <a:rPr lang="en-US" sz="2600" dirty="0" smtClean="0">
                <a:latin typeface="Adobe Calson Pro Bold"/>
              </a:rPr>
              <a:t>the beginning </a:t>
            </a:r>
            <a:r>
              <a:rPr lang="en-US" sz="2600" dirty="0">
                <a:latin typeface="Adobe Calson Pro Bold"/>
              </a:rPr>
              <a:t>of the lunch hour. This will enable the new hire to develop familiarity</a:t>
            </a:r>
          </a:p>
          <a:p>
            <a:r>
              <a:rPr lang="en-US" sz="2600" dirty="0">
                <a:latin typeface="Adobe Calson Pro Bold"/>
              </a:rPr>
              <a:t>with its layout and offerings.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14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Departmental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Orientation</a:t>
            </a:r>
          </a:p>
          <a:p>
            <a:r>
              <a:rPr lang="en-US" sz="2600" dirty="0">
                <a:latin typeface="Adobe Calson Pro Bold"/>
              </a:rPr>
              <a:t>Departmental orientations need not be as structured as organizational orientations.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5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 also allows for informal introductions to other employees</a:t>
            </a:r>
          </a:p>
          <a:p>
            <a:r>
              <a:rPr lang="en-US" sz="2600" dirty="0">
                <a:latin typeface="Adobe Calson Pro Bold"/>
              </a:rPr>
              <a:t>who may be eating at the same time.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81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86081"/>
            <a:ext cx="29626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Content</a:t>
            </a:r>
          </a:p>
          <a:p>
            <a:r>
              <a:rPr lang="en-US" sz="2400" dirty="0">
                <a:latin typeface="Adobe Calson Pro Bold"/>
              </a:rPr>
              <a:t>So far we’ve seen that proactive managers prepare to welcome new hires by announcing</a:t>
            </a:r>
          </a:p>
          <a:p>
            <a:r>
              <a:rPr lang="en-US" sz="2400" dirty="0">
                <a:latin typeface="Adobe Calson Pro Bold"/>
              </a:rPr>
              <a:t>their arrival to the rest of the staff and providing a well-outfitted workspace.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84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They also address some of the questions posed earlier in the chapter concerning</a:t>
            </a:r>
          </a:p>
          <a:p>
            <a:r>
              <a:rPr lang="en-US" sz="2600" dirty="0">
                <a:latin typeface="Adobe Calson Pro Bold"/>
              </a:rPr>
              <a:t>clothing, parking, supplies and equipment, phones, computers, and </a:t>
            </a:r>
            <a:r>
              <a:rPr lang="en-US" sz="2600" dirty="0" smtClean="0">
                <a:latin typeface="Adobe Calson Pro Bold"/>
              </a:rPr>
              <a:t>salutations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5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In </a:t>
            </a:r>
            <a:r>
              <a:rPr lang="en-US" sz="2600" dirty="0" smtClean="0">
                <a:latin typeface="Adobe Calson Pro Bold"/>
              </a:rPr>
              <a:t>addition</a:t>
            </a:r>
            <a:r>
              <a:rPr lang="en-US" sz="2600" dirty="0">
                <a:latin typeface="Adobe Calson Pro Bold"/>
              </a:rPr>
              <a:t>, they provide employees with appropriate printed materials. Now that the</a:t>
            </a:r>
          </a:p>
          <a:p>
            <a:r>
              <a:rPr lang="en-US" sz="2600" dirty="0">
                <a:latin typeface="Adobe Calson Pro Bold"/>
              </a:rPr>
              <a:t>person is onboard and the introductions and tour </a:t>
            </a:r>
            <a:r>
              <a:rPr lang="en-US" sz="2600" dirty="0" smtClean="0">
                <a:latin typeface="Adobe Calson Pro Bold"/>
              </a:rPr>
              <a:t>are completed</a:t>
            </a:r>
            <a:r>
              <a:rPr lang="en-US" sz="2600" dirty="0">
                <a:latin typeface="Adobe Calson Pro Bold"/>
              </a:rPr>
              <a:t>,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53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The </a:t>
            </a:r>
            <a:r>
              <a:rPr lang="en-GB" sz="2600" dirty="0">
                <a:latin typeface="Adobe Calson Pro Bold"/>
              </a:rPr>
              <a:t>emphasis </a:t>
            </a:r>
            <a:r>
              <a:rPr lang="en-GB" sz="2600" dirty="0" smtClean="0">
                <a:latin typeface="Adobe Calson Pro Bold"/>
              </a:rPr>
              <a:t>shifts </a:t>
            </a:r>
            <a:r>
              <a:rPr lang="en-US" sz="2600" dirty="0">
                <a:latin typeface="Adobe Calson Pro Bold"/>
              </a:rPr>
              <a:t>to departmental- and job-specific matters. </a:t>
            </a:r>
            <a:endParaRPr lang="en-US" sz="2600" dirty="0" smtClean="0">
              <a:latin typeface="Adobe Calson Pro Bold"/>
            </a:endParaRPr>
          </a:p>
          <a:p>
            <a:r>
              <a:rPr lang="en-US" sz="2600" dirty="0" smtClean="0">
                <a:latin typeface="Adobe Calson Pro Bold"/>
              </a:rPr>
              <a:t>Here </a:t>
            </a:r>
            <a:r>
              <a:rPr lang="en-US" sz="2600" dirty="0">
                <a:latin typeface="Adobe Calson Pro Bold"/>
              </a:rPr>
              <a:t>are some topics considered </a:t>
            </a:r>
            <a:r>
              <a:rPr lang="en-US" sz="2600" dirty="0" smtClean="0">
                <a:latin typeface="Adobe Calson Pro Bold"/>
              </a:rPr>
              <a:t>relevant for </a:t>
            </a:r>
            <a:r>
              <a:rPr lang="en-US" sz="2600" dirty="0">
                <a:latin typeface="Adobe Calson Pro Bold"/>
              </a:rPr>
              <a:t>inclusion in this stage of a departmental orientation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0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16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7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S</a:t>
            </a:r>
            <a:r>
              <a:rPr lang="en-US" sz="2600" dirty="0" smtClean="0">
                <a:latin typeface="Adobe Calson Pro Bold"/>
              </a:rPr>
              <a:t>ome </a:t>
            </a:r>
            <a:r>
              <a:rPr lang="en-US" sz="2600" dirty="0">
                <a:latin typeface="Adobe Calson Pro Bold"/>
              </a:rPr>
              <a:t>topics </a:t>
            </a:r>
            <a:r>
              <a:rPr lang="en-US" sz="2600" dirty="0" smtClean="0">
                <a:latin typeface="Adobe Calson Pro Bold"/>
              </a:rPr>
              <a:t>need to be considered relevant for </a:t>
            </a:r>
            <a:r>
              <a:rPr lang="en-US" sz="2600" dirty="0" smtClean="0">
                <a:latin typeface="Adobe Calson Pro Bold"/>
              </a:rPr>
              <a:t>inclusion in this stage of a departmental orientation: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25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5" y="1783080"/>
            <a:ext cx="29626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GB" sz="2400" dirty="0" smtClean="0">
                <a:latin typeface="Adobe Calson Pro Bold"/>
              </a:rPr>
              <a:t> Departmental Responsibilities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Interrelationship </a:t>
            </a:r>
            <a:r>
              <a:rPr lang="en-US" sz="2400" dirty="0">
                <a:latin typeface="Adobe Calson Pro Bold"/>
              </a:rPr>
              <a:t>Between the Employee’s Department and Other </a:t>
            </a:r>
            <a:r>
              <a:rPr lang="en-US" sz="2400" dirty="0" smtClean="0">
                <a:latin typeface="Adobe Calson Pro Bold"/>
              </a:rPr>
              <a:t>Departments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GB" sz="2400" dirty="0" smtClean="0">
                <a:latin typeface="Adobe Calson Pro Bold"/>
              </a:rPr>
              <a:t> Department </a:t>
            </a:r>
            <a:r>
              <a:rPr lang="en-GB" sz="2400" dirty="0">
                <a:latin typeface="Adobe Calson Pro Bold"/>
              </a:rPr>
              <a:t>Structure</a:t>
            </a:r>
            <a:r>
              <a:rPr lang="en-GB" sz="2400" dirty="0" smtClean="0">
                <a:latin typeface="Adobe Calson Pro Bold"/>
              </a:rPr>
              <a:t>.</a:t>
            </a:r>
          </a:p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GB" sz="2400" dirty="0" smtClean="0">
                <a:latin typeface="Adobe Calson Pro Bold"/>
              </a:rPr>
              <a:t> Departmental </a:t>
            </a:r>
            <a:r>
              <a:rPr lang="en-GB" sz="2400" dirty="0">
                <a:latin typeface="Adobe Calson Pro Bold"/>
              </a:rPr>
              <a:t>Culture.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9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5- </a:t>
            </a:r>
            <a:r>
              <a:rPr lang="en-GB" sz="2600" dirty="0" smtClean="0">
                <a:latin typeface="Adobe Calson Pro Bold"/>
              </a:rPr>
              <a:t>Job </a:t>
            </a:r>
            <a:r>
              <a:rPr lang="en-GB" sz="2600" dirty="0">
                <a:latin typeface="Adobe Calson Pro Bold"/>
              </a:rPr>
              <a:t>Duties and </a:t>
            </a:r>
            <a:r>
              <a:rPr lang="en-GB" sz="2600" dirty="0" smtClean="0">
                <a:latin typeface="Adobe Calson Pro Bold"/>
              </a:rPr>
              <a:t>Responsibilities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6-</a:t>
            </a:r>
            <a:r>
              <a:rPr lang="en-GB" sz="2600" b="1" i="1" dirty="0" smtClean="0"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Confidentiality.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7-</a:t>
            </a:r>
            <a:r>
              <a:rPr lang="en-GB" sz="2600" dirty="0" smtClean="0">
                <a:latin typeface="Adobe Calson Pro Bold"/>
              </a:rPr>
              <a:t> Performance </a:t>
            </a:r>
            <a:r>
              <a:rPr lang="en-GB" sz="2600" dirty="0">
                <a:latin typeface="Adobe Calson Pro Bold"/>
              </a:rPr>
              <a:t>Expectations</a:t>
            </a:r>
            <a:r>
              <a:rPr lang="en-GB" sz="2600" dirty="0" smtClean="0">
                <a:latin typeface="Adobe Calson Pro Bold"/>
              </a:rPr>
              <a:t>.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8-</a:t>
            </a:r>
            <a:r>
              <a:rPr lang="en-GB" sz="2600" dirty="0" smtClean="0">
                <a:latin typeface="Adobe Calson Pro Bold"/>
              </a:rPr>
              <a:t> Hours </a:t>
            </a:r>
            <a:r>
              <a:rPr lang="en-GB" sz="2600" dirty="0">
                <a:latin typeface="Adobe Calson Pro Bold"/>
              </a:rPr>
              <a:t>of Work.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58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Departmental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Responsibilities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Discuss </a:t>
            </a:r>
            <a:r>
              <a:rPr lang="en-US" sz="2600" dirty="0">
                <a:latin typeface="Adobe Calson Pro Bold"/>
              </a:rPr>
              <a:t>the department’s origins, overall function,</a:t>
            </a:r>
          </a:p>
          <a:p>
            <a:r>
              <a:rPr lang="en-US" sz="2600" dirty="0">
                <a:latin typeface="Adobe Calson Pro Bold"/>
              </a:rPr>
              <a:t>and long- and short-term goals.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1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Sometimes, there’s only one new hire in a department at any given time, so the</a:t>
            </a:r>
          </a:p>
          <a:p>
            <a:r>
              <a:rPr lang="en-US" sz="2600" dirty="0">
                <a:latin typeface="Adobe Calson Pro Bold"/>
              </a:rPr>
              <a:t>session is informal, albeit no less important.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75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42896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Interrelationship Between the Employee’s Department and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Other Departments </a:t>
            </a:r>
          </a:p>
          <a:p>
            <a:r>
              <a:rPr lang="en-US" sz="2400" dirty="0" smtClean="0">
                <a:latin typeface="Adobe Calson Pro Bold"/>
              </a:rPr>
              <a:t>Talk about </a:t>
            </a:r>
            <a:r>
              <a:rPr lang="en-US" sz="2400" dirty="0">
                <a:latin typeface="Adobe Calson Pro Bold"/>
              </a:rPr>
              <a:t>the flow of work between departments and key individuals to </a:t>
            </a:r>
            <a:r>
              <a:rPr lang="en-US" sz="2400" dirty="0" smtClean="0">
                <a:latin typeface="Adobe Calson Pro Bold"/>
              </a:rPr>
              <a:t>contact </a:t>
            </a:r>
            <a:r>
              <a:rPr lang="en-GB" sz="2400" dirty="0" smtClean="0">
                <a:latin typeface="Adobe Calson Pro Bold"/>
              </a:rPr>
              <a:t>in </a:t>
            </a:r>
            <a:r>
              <a:rPr lang="en-GB" sz="2400" dirty="0">
                <a:latin typeface="Adobe Calson Pro Bold"/>
              </a:rPr>
              <a:t>other departments.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53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Reporting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Relationships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Define </a:t>
            </a:r>
            <a:r>
              <a:rPr lang="en-US" sz="2400" dirty="0">
                <a:latin typeface="Adobe Calson Pro Bold"/>
              </a:rPr>
              <a:t>direct and indirect reporting </a:t>
            </a:r>
            <a:r>
              <a:rPr lang="en-US" sz="2400" dirty="0" smtClean="0">
                <a:latin typeface="Adobe Calson Pro Bold"/>
              </a:rPr>
              <a:t>relationships through </a:t>
            </a:r>
            <a:r>
              <a:rPr lang="en-US" sz="2400" dirty="0">
                <a:latin typeface="Adobe Calson Pro Bold"/>
              </a:rPr>
              <a:t>the department and </a:t>
            </a:r>
            <a:r>
              <a:rPr lang="en-US" sz="2400" dirty="0" smtClean="0">
                <a:latin typeface="Adobe Calson Pro Bold"/>
              </a:rPr>
              <a:t>organization wide</a:t>
            </a:r>
            <a:r>
              <a:rPr lang="en-US" sz="2400" dirty="0">
                <a:latin typeface="Adobe Calson Pro Bold"/>
              </a:rPr>
              <a:t>, as well as who’s typically </a:t>
            </a:r>
            <a:r>
              <a:rPr lang="en-US" sz="2400" dirty="0" smtClean="0">
                <a:latin typeface="Adobe Calson Pro Bold"/>
              </a:rPr>
              <a:t>in-charge </a:t>
            </a:r>
            <a:r>
              <a:rPr lang="en-US" sz="2400" dirty="0">
                <a:latin typeface="Adobe Calson Pro Bold"/>
              </a:rPr>
              <a:t>when key personnel are out of the office.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71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52928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Department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Structure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Identify </a:t>
            </a:r>
            <a:r>
              <a:rPr lang="en-US" sz="2600" dirty="0">
                <a:latin typeface="Adobe Calson Pro Bold"/>
              </a:rPr>
              <a:t>specific functions by task and incumbent.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5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7116"/>
            <a:ext cx="2962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Departmental Culture</a:t>
            </a:r>
            <a:r>
              <a:rPr lang="en-US" dirty="0">
                <a:latin typeface="IowanOldStyleBT-Roman"/>
              </a:rPr>
              <a:t>. </a:t>
            </a:r>
            <a:endParaRPr lang="en-US" dirty="0" smtClean="0">
              <a:latin typeface="IowanOldStyleBT-Roman"/>
            </a:endParaRPr>
          </a:p>
          <a:p>
            <a:r>
              <a:rPr lang="en-US" sz="2400" dirty="0" smtClean="0">
                <a:latin typeface="Adobe Calson Pro Bold"/>
              </a:rPr>
              <a:t>Describe </a:t>
            </a:r>
            <a:r>
              <a:rPr lang="en-US" sz="2400" dirty="0">
                <a:latin typeface="Adobe Calson Pro Bold"/>
              </a:rPr>
              <a:t>any unique features of the department, </a:t>
            </a:r>
            <a:r>
              <a:rPr lang="en-US" sz="2400" dirty="0" smtClean="0">
                <a:latin typeface="Adobe Calson Pro Bold"/>
              </a:rPr>
              <a:t>including ‘‘</a:t>
            </a:r>
            <a:r>
              <a:rPr lang="en-US" sz="2400" dirty="0">
                <a:latin typeface="Adobe Calson Pro Bold"/>
              </a:rPr>
              <a:t>rituals’’ such as birthday celebrations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8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Job Duties and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Responsibilities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Together</a:t>
            </a:r>
            <a:r>
              <a:rPr lang="en-US" sz="2400" dirty="0">
                <a:latin typeface="Adobe Calson Pro Bold"/>
              </a:rPr>
              <a:t>, review the new employee’s job </a:t>
            </a:r>
            <a:r>
              <a:rPr lang="en-US" sz="2400" dirty="0" smtClean="0">
                <a:latin typeface="Adobe Calson Pro Bold"/>
              </a:rPr>
              <a:t>description, discussing </a:t>
            </a:r>
            <a:r>
              <a:rPr lang="en-US" sz="2400" dirty="0">
                <a:latin typeface="Adobe Calson Pro Bold"/>
              </a:rPr>
              <a:t>her specific areas of responsibility and how these tasks</a:t>
            </a:r>
          </a:p>
          <a:p>
            <a:r>
              <a:rPr lang="en-GB" sz="2400" dirty="0">
                <a:latin typeface="Adobe Calson Pro Bold"/>
              </a:rPr>
              <a:t>interrelate departmentally and </a:t>
            </a:r>
            <a:r>
              <a:rPr lang="en-GB" sz="2400" dirty="0" smtClean="0">
                <a:latin typeface="Adobe Calson Pro Bold"/>
              </a:rPr>
              <a:t>intradepartmental.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6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Confidentiality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Identify </a:t>
            </a:r>
            <a:r>
              <a:rPr lang="en-US" sz="2600" dirty="0">
                <a:latin typeface="Adobe Calson Pro Bold"/>
              </a:rPr>
              <a:t>areas of work considered confidential and the ramifications</a:t>
            </a:r>
          </a:p>
          <a:p>
            <a:r>
              <a:rPr lang="en-GB" sz="2600" dirty="0">
                <a:latin typeface="Adobe Calson Pro Bold"/>
              </a:rPr>
              <a:t>of violating confidentiality.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70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Performance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Expectations</a:t>
            </a:r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Discuss </a:t>
            </a:r>
            <a:r>
              <a:rPr lang="en-US" sz="2400" dirty="0">
                <a:latin typeface="Adobe Calson Pro Bold"/>
              </a:rPr>
              <a:t>the concepts of ongoing coaching and </a:t>
            </a:r>
            <a:r>
              <a:rPr lang="en-US" sz="2400" dirty="0" smtClean="0">
                <a:latin typeface="Adobe Calson Pro Bold"/>
              </a:rPr>
              <a:t>counseling when </a:t>
            </a:r>
            <a:r>
              <a:rPr lang="en-US" sz="2400" dirty="0">
                <a:latin typeface="Adobe Calson Pro Bold"/>
              </a:rPr>
              <a:t>warranted. </a:t>
            </a:r>
            <a:endParaRPr lang="en-US" sz="2400" dirty="0" smtClean="0">
              <a:latin typeface="Adobe Calson Pro Bold"/>
            </a:endParaRPr>
          </a:p>
          <a:p>
            <a:r>
              <a:rPr lang="en-US" sz="2400" dirty="0" smtClean="0">
                <a:latin typeface="Adobe Calson Pro Bold"/>
              </a:rPr>
              <a:t>Also </a:t>
            </a:r>
            <a:r>
              <a:rPr lang="en-US" sz="2400" dirty="0">
                <a:latin typeface="Adobe Calson Pro Bold"/>
              </a:rPr>
              <a:t>define regularly scheduled performance evaluations</a:t>
            </a:r>
          </a:p>
          <a:p>
            <a:r>
              <a:rPr lang="en-GB" sz="2400" dirty="0">
                <a:latin typeface="Adobe Calson Pro Bold"/>
              </a:rPr>
              <a:t>and salary reviews.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0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Hours of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Work</a:t>
            </a:r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Remind </a:t>
            </a:r>
            <a:r>
              <a:rPr lang="en-US" sz="2600" dirty="0">
                <a:latin typeface="Adobe Calson Pro Bold"/>
              </a:rPr>
              <a:t>the employee of starting and quitting times and </a:t>
            </a:r>
            <a:r>
              <a:rPr lang="en-US" sz="2600" dirty="0" smtClean="0">
                <a:latin typeface="Adobe Calson Pro Bold"/>
              </a:rPr>
              <a:t>any </a:t>
            </a:r>
            <a:r>
              <a:rPr lang="en-GB" sz="2600" dirty="0" smtClean="0">
                <a:latin typeface="Adobe Calson Pro Bold"/>
              </a:rPr>
              <a:t>alternative </a:t>
            </a:r>
            <a:r>
              <a:rPr lang="en-GB" sz="2600" dirty="0">
                <a:latin typeface="Adobe Calson Pro Bold"/>
              </a:rPr>
              <a:t>schedule options.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06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Vacation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Scheduling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Explain </a:t>
            </a:r>
            <a:r>
              <a:rPr lang="en-US" sz="2600" dirty="0">
                <a:latin typeface="Adobe Calson Pro Bold"/>
              </a:rPr>
              <a:t>how vacations are scheduled, who approves vacation</a:t>
            </a:r>
          </a:p>
          <a:p>
            <a:r>
              <a:rPr lang="en-US" sz="2600" dirty="0">
                <a:latin typeface="Adobe Calson Pro Bold"/>
              </a:rPr>
              <a:t>requests, and how far in advance requests should be made.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95561"/>
            <a:ext cx="29626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Meal and Break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Periods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Describe </a:t>
            </a:r>
            <a:r>
              <a:rPr lang="en-US" sz="2400" dirty="0">
                <a:latin typeface="Adobe Calson Pro Bold"/>
              </a:rPr>
              <a:t>how meal times are scheduled, as well as </a:t>
            </a:r>
            <a:r>
              <a:rPr lang="en-US" sz="2400" dirty="0" smtClean="0">
                <a:latin typeface="Adobe Calson Pro Bold"/>
              </a:rPr>
              <a:t>the frequency </a:t>
            </a:r>
            <a:r>
              <a:rPr lang="en-US" sz="2400" dirty="0">
                <a:latin typeface="Adobe Calson Pro Bold"/>
              </a:rPr>
              <a:t>and duration of breaks.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27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Introductions of new hire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>
                <a:latin typeface="Adobe Calson Pro Bold"/>
              </a:rPr>
              <a:t>Introducing a new hire to others with whom she’ll be working should be one of the</a:t>
            </a:r>
          </a:p>
          <a:p>
            <a:r>
              <a:rPr lang="en-US" sz="2600" dirty="0">
                <a:latin typeface="Adobe Calson Pro Bold"/>
              </a:rPr>
              <a:t>first objectives of any departmental orientation.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28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Payroll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Explain </a:t>
            </a:r>
            <a:r>
              <a:rPr lang="en-US" sz="2600" dirty="0">
                <a:latin typeface="Adobe Calson Pro Bold"/>
              </a:rPr>
              <a:t>how often the employee can expect to get paid (e.g., monthly,</a:t>
            </a:r>
          </a:p>
          <a:p>
            <a:r>
              <a:rPr lang="en-US" sz="2600" dirty="0">
                <a:latin typeface="Adobe Calson Pro Bold"/>
              </a:rPr>
              <a:t>weekly) and any information relevant to direct payroll deposit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43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3044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Personal Telephone Calls and Personal Use of the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Computer </a:t>
            </a:r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Identify </a:t>
            </a:r>
            <a:r>
              <a:rPr lang="en-US" sz="2400" dirty="0">
                <a:latin typeface="Adobe Calson Pro Bold"/>
              </a:rPr>
              <a:t>circumstances</a:t>
            </a:r>
          </a:p>
          <a:p>
            <a:r>
              <a:rPr lang="en-US" sz="2400" dirty="0">
                <a:latin typeface="Adobe Calson Pro Bold"/>
              </a:rPr>
              <a:t>under which personal telephone calls are permitted and stipulations </a:t>
            </a:r>
            <a:r>
              <a:rPr lang="en-US" sz="2400" dirty="0" smtClean="0">
                <a:latin typeface="Adobe Calson Pro Bold"/>
              </a:rPr>
              <a:t>concerning the </a:t>
            </a:r>
            <a:r>
              <a:rPr lang="en-US" sz="2400" dirty="0">
                <a:latin typeface="Adobe Calson Pro Bold"/>
              </a:rPr>
              <a:t>use of company computers for personal use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43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17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26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How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Are We </a:t>
            </a: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Doing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?</a:t>
            </a:r>
          </a:p>
          <a:p>
            <a:r>
              <a:rPr lang="en-US" sz="2400" dirty="0">
                <a:latin typeface="Adobe Calson Pro Bold"/>
              </a:rPr>
              <a:t>You may think your company’s organizational orientation program is great, but if</a:t>
            </a:r>
          </a:p>
          <a:p>
            <a:r>
              <a:rPr lang="en-US" sz="2400" dirty="0">
                <a:latin typeface="Adobe Calson Pro Bold"/>
              </a:rPr>
              <a:t>employees don’t find it worthwhile or fail to come away with an understanding of</a:t>
            </a:r>
          </a:p>
          <a:p>
            <a:r>
              <a:rPr lang="en-GB" sz="2400" dirty="0">
                <a:latin typeface="Adobe Calson Pro Bold"/>
              </a:rPr>
              <a:t>the salient features,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17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Your program should be continuously evaluated in terms of its content, </a:t>
            </a:r>
            <a:r>
              <a:rPr lang="en-US" sz="2600" dirty="0" smtClean="0">
                <a:latin typeface="Adobe Calson Pro Bold"/>
              </a:rPr>
              <a:t>presentation, and </a:t>
            </a:r>
            <a:r>
              <a:rPr lang="en-US" sz="2600" dirty="0">
                <a:latin typeface="Adobe Calson Pro Bold"/>
              </a:rPr>
              <a:t>overall impact. Obtain feedback by surveying participants at the end of </a:t>
            </a:r>
            <a:r>
              <a:rPr lang="en-US" sz="2600" dirty="0" smtClean="0">
                <a:latin typeface="Adobe Calson Pro Bold"/>
              </a:rPr>
              <a:t>each </a:t>
            </a:r>
            <a:r>
              <a:rPr lang="en-GB" sz="2600" dirty="0" smtClean="0">
                <a:latin typeface="Adobe Calson Pro Bold"/>
              </a:rPr>
              <a:t>session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Then review and compare the survey results over a period of time. </a:t>
            </a:r>
            <a:r>
              <a:rPr lang="en-US" sz="2600" dirty="0" smtClean="0">
                <a:latin typeface="Adobe Calson Pro Bold"/>
              </a:rPr>
              <a:t>Sample questions </a:t>
            </a:r>
            <a:r>
              <a:rPr lang="en-US" sz="2600" dirty="0">
                <a:latin typeface="Adobe Calson Pro Bold"/>
              </a:rPr>
              <a:t>and statements might include</a:t>
            </a:r>
            <a:r>
              <a:rPr lang="en-US" dirty="0">
                <a:latin typeface="IowanOldStyleBT-Roman"/>
              </a:rPr>
              <a:t>: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19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32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1. </a:t>
            </a:r>
            <a:r>
              <a:rPr lang="en-US" sz="2400" dirty="0">
                <a:latin typeface="Adobe Calson Pro Bold"/>
              </a:rPr>
              <a:t>Which segment of the orientation did you find most informative? Least informative?</a:t>
            </a:r>
          </a:p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2. </a:t>
            </a:r>
            <a:r>
              <a:rPr lang="en-US" sz="2400" dirty="0">
                <a:latin typeface="Adobe Calson Pro Bold"/>
              </a:rPr>
              <a:t>Which segment of the orientation did you find most interesting? Least interesting?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9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3. </a:t>
            </a:r>
            <a:r>
              <a:rPr lang="en-US" sz="2600" dirty="0">
                <a:latin typeface="Adobe Calson Pro Bold"/>
              </a:rPr>
              <a:t>Was the order in which topics were presented effective? Yes No</a:t>
            </a:r>
          </a:p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4. </a:t>
            </a:r>
            <a:r>
              <a:rPr lang="en-US" sz="2600" dirty="0">
                <a:latin typeface="Adobe Calson Pro Bold"/>
              </a:rPr>
              <a:t>List three things you learned about this organization as a result of the orientation.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5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5</a:t>
            </a:r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. </a:t>
            </a:r>
            <a:r>
              <a:rPr lang="en-US" sz="2400" dirty="0">
                <a:latin typeface="Adobe Calson Pro Bold"/>
              </a:rPr>
              <a:t>As a result of the orientation, do you fully understand your benefits? Yes No</a:t>
            </a:r>
          </a:p>
          <a:p>
            <a:r>
              <a:rPr lang="en-US" sz="2400" b="1" dirty="0">
                <a:solidFill>
                  <a:srgbClr val="C00000"/>
                </a:solidFill>
                <a:latin typeface="Adobe Calson Pro Bold"/>
              </a:rPr>
              <a:t>6</a:t>
            </a:r>
            <a:r>
              <a:rPr lang="en-US" sz="2400" b="1" dirty="0" smtClean="0">
                <a:solidFill>
                  <a:srgbClr val="C00000"/>
                </a:solidFill>
                <a:latin typeface="Adobe Calson Pro Bold"/>
              </a:rPr>
              <a:t>. </a:t>
            </a:r>
            <a:r>
              <a:rPr lang="en-US" sz="2400" dirty="0">
                <a:latin typeface="Adobe Calson Pro Bold"/>
              </a:rPr>
              <a:t>As a result of the orientation, do you fully understand the contents of the employee</a:t>
            </a:r>
          </a:p>
          <a:p>
            <a:r>
              <a:rPr lang="en-GB" sz="2400" dirty="0">
                <a:latin typeface="Adobe Calson Pro Bold"/>
              </a:rPr>
              <a:t>handbook? Yes No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0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7</a:t>
            </a:r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. </a:t>
            </a:r>
            <a:r>
              <a:rPr lang="en-US" sz="2400" dirty="0">
                <a:latin typeface="Adobe Calson Pro Bold"/>
              </a:rPr>
              <a:t>On a scale of one to five, with one representing the most effective and five </a:t>
            </a:r>
            <a:r>
              <a:rPr lang="en-US" sz="2400" dirty="0" smtClean="0">
                <a:latin typeface="Adobe Calson Pro Bold"/>
              </a:rPr>
              <a:t>signifying the </a:t>
            </a:r>
            <a:r>
              <a:rPr lang="en-US" sz="2400" dirty="0">
                <a:latin typeface="Adobe Calson Pro Bold"/>
              </a:rPr>
              <a:t>least effective, rate each presenter in terms of the presenter’s ability to</a:t>
            </a:r>
          </a:p>
          <a:p>
            <a:r>
              <a:rPr lang="en-US" sz="2400" dirty="0">
                <a:latin typeface="Adobe Calson Pro Bold"/>
              </a:rPr>
              <a:t>convey the subject </a:t>
            </a:r>
            <a:r>
              <a:rPr lang="en-US" sz="2400" dirty="0" smtClean="0">
                <a:latin typeface="Adobe Calson Pro Bold"/>
              </a:rPr>
              <a:t>matter, sustain </a:t>
            </a:r>
            <a:r>
              <a:rPr lang="en-US" sz="2400" dirty="0">
                <a:latin typeface="Adobe Calson Pro Bold"/>
              </a:rPr>
              <a:t>your </a:t>
            </a:r>
            <a:r>
              <a:rPr lang="en-US" sz="2400" dirty="0" smtClean="0">
                <a:latin typeface="Adobe Calson Pro Bold"/>
              </a:rPr>
              <a:t>interest.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69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These introductions should include</a:t>
            </a:r>
          </a:p>
          <a:p>
            <a:r>
              <a:rPr lang="en-US" sz="2600" dirty="0">
                <a:latin typeface="Adobe Calson Pro Bold"/>
              </a:rPr>
              <a:t>individuals from the same department as well as employees in other units. If there</a:t>
            </a:r>
          </a:p>
          <a:p>
            <a:r>
              <a:rPr lang="en-US" sz="2600" dirty="0">
                <a:latin typeface="Adobe Calson Pro Bold"/>
              </a:rPr>
              <a:t>are more than a half dozen introductions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18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8</a:t>
            </a:r>
            <a:r>
              <a:rPr lang="en-US" sz="2600" b="1" i="1" dirty="0" smtClean="0">
                <a:latin typeface="Adobe Calson Pro Bold"/>
              </a:rPr>
              <a:t>. </a:t>
            </a:r>
            <a:r>
              <a:rPr lang="en-US" sz="2600" dirty="0">
                <a:latin typeface="Adobe Calson Pro Bold"/>
              </a:rPr>
              <a:t>On a scale of one to five, with one representing the most helpful and five signifying</a:t>
            </a:r>
          </a:p>
          <a:p>
            <a:r>
              <a:rPr lang="en-US" sz="2600" dirty="0">
                <a:latin typeface="Adobe Calson Pro Bold"/>
              </a:rPr>
              <a:t>the least helpful, rate the usefulness of the tour. 1 2 3 4 5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98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9</a:t>
            </a:r>
            <a:r>
              <a:rPr lang="en-US" sz="2600" b="1" i="1" dirty="0" smtClean="0">
                <a:latin typeface="Adobe Calson Pro Bold"/>
              </a:rPr>
              <a:t>. </a:t>
            </a:r>
            <a:r>
              <a:rPr lang="en-US" sz="2600" dirty="0">
                <a:latin typeface="Adobe Calson Pro Bold"/>
              </a:rPr>
              <a:t>On a scale of one to five, with one representing the highest and five signifying</a:t>
            </a:r>
          </a:p>
          <a:p>
            <a:r>
              <a:rPr lang="en-US" sz="2600" dirty="0">
                <a:latin typeface="Adobe Calson Pro Bold"/>
              </a:rPr>
              <a:t>the lowest, describe your level of interest in the orientation overall.</a:t>
            </a:r>
          </a:p>
          <a:p>
            <a:r>
              <a:rPr lang="en-GB" sz="2600" dirty="0">
                <a:latin typeface="Adobe Calson Pro Bold"/>
              </a:rPr>
              <a:t>1 2 3 4 5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41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10</a:t>
            </a:r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. </a:t>
            </a:r>
            <a:r>
              <a:rPr lang="en-US" sz="2600" dirty="0">
                <a:latin typeface="Adobe Calson Pro Bold"/>
              </a:rPr>
              <a:t>What suggestions do you have for improving the organizational orientation program?</a:t>
            </a:r>
          </a:p>
          <a:p>
            <a:r>
              <a:rPr lang="en-GB" sz="2600" dirty="0">
                <a:latin typeface="Adobe Calson Pro Bold"/>
              </a:rPr>
              <a:t>Please be specific.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5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11</a:t>
            </a:r>
            <a:r>
              <a:rPr lang="en-US" sz="2600" b="1" i="1" dirty="0" smtClean="0">
                <a:latin typeface="Adobe Calson Pro Bold"/>
              </a:rPr>
              <a:t>. </a:t>
            </a:r>
            <a:r>
              <a:rPr lang="en-US" sz="2600" dirty="0">
                <a:latin typeface="Adobe Calson Pro Bold"/>
              </a:rPr>
              <a:t>Please provide a summarizing statement reflecting your overall evaluation of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GB" sz="2600" dirty="0" smtClean="0">
                <a:latin typeface="Adobe Calson Pro Bold"/>
              </a:rPr>
              <a:t>orientation </a:t>
            </a:r>
            <a:r>
              <a:rPr lang="en-GB" sz="2600" dirty="0">
                <a:latin typeface="Adobe Calson Pro Bold"/>
              </a:rPr>
              <a:t>program.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51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Ask presenters for their feedback as well. In addition to responding to the </a:t>
            </a:r>
            <a:r>
              <a:rPr lang="en-US" sz="2600" dirty="0" smtClean="0">
                <a:latin typeface="Adobe Calson Pro Bold"/>
              </a:rPr>
              <a:t>same questions </a:t>
            </a:r>
            <a:r>
              <a:rPr lang="en-US" sz="2600" dirty="0">
                <a:latin typeface="Adobe Calson Pro Bold"/>
              </a:rPr>
              <a:t>asked of participants, query presenters about: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69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overall structure of the program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GB" sz="2600" b="1" i="1" dirty="0" smtClean="0"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The </a:t>
            </a:r>
            <a:r>
              <a:rPr lang="en-GB" sz="2600" dirty="0">
                <a:latin typeface="Adobe Calson Pro Bold"/>
              </a:rPr>
              <a:t>balance of information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GB" sz="2600" dirty="0" smtClean="0">
                <a:latin typeface="Adobe Calson Pro Bold"/>
              </a:rPr>
              <a:t> The </a:t>
            </a:r>
            <a:r>
              <a:rPr lang="en-GB" sz="2600" dirty="0">
                <a:latin typeface="Adobe Calson Pro Bold"/>
              </a:rPr>
              <a:t>completeness of information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8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The </a:t>
            </a:r>
            <a:r>
              <a:rPr lang="en-GB" sz="2600" dirty="0">
                <a:latin typeface="Adobe Calson Pro Bold"/>
              </a:rPr>
              <a:t>clarity of information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The </a:t>
            </a:r>
            <a:r>
              <a:rPr lang="en-GB" sz="2600" dirty="0">
                <a:latin typeface="Adobe Calson Pro Bold"/>
              </a:rPr>
              <a:t>relevance of information</a:t>
            </a: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6-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tone of the program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50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18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31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68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Formal Orientation Program </a:t>
            </a:r>
          </a:p>
          <a:p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If the number permit, it is worthwhile having a formal orientation program in which new employees can participate.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80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Such programs can include a presentation from </a:t>
            </a:r>
            <a:r>
              <a:rPr lang="en-GB" sz="24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senior management </a:t>
            </a:r>
            <a:r>
              <a:rPr lang="en-GB" sz="24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public relation materials such as corporate videos and presentation from recent entrants about their experience working in the organization. 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0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3191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Prepare </a:t>
            </a:r>
            <a:r>
              <a:rPr lang="en-US" sz="2600" dirty="0">
                <a:latin typeface="Adobe Calson Pro Bold"/>
              </a:rPr>
              <a:t>a sheet in advance with </a:t>
            </a:r>
            <a:r>
              <a:rPr lang="en-US" sz="2600" dirty="0" smtClean="0">
                <a:latin typeface="Adobe Calson Pro Bold"/>
              </a:rPr>
              <a:t>everyone’s name</a:t>
            </a:r>
            <a:r>
              <a:rPr lang="en-US" sz="2600" dirty="0">
                <a:latin typeface="Adobe Calson Pro Bold"/>
              </a:rPr>
              <a:t>, title, office location, telephone number, e-mail address, and fax extensions</a:t>
            </a:r>
            <a:r>
              <a:rPr lang="en-US" sz="2600" dirty="0" smtClean="0">
                <a:latin typeface="Adobe Calson Pro Bold"/>
              </a:rPr>
              <a:t>.</a:t>
            </a:r>
            <a:endParaRPr lang="en-US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47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Major benefits of this approach are the sharing of the experience, the reduction of 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individual anxiety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5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……….the </a:t>
            </a:r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opportunity to raise matters of concern and the representation of the organization’s human face by personal contact with senior managers.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6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8601"/>
            <a:ext cx="3127248" cy="4688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Informal Orientation </a:t>
            </a:r>
            <a:endParaRPr lang="en-GB" sz="2600" b="1" dirty="0" smtClean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GB" sz="24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Some </a:t>
            </a:r>
            <a:r>
              <a:rPr lang="en-GB" sz="24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organization prefers a less formal approach to employee orientation, believing it makes for a more relaxed and personalized introduction to colleagues, the job, and the organization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2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approach often uses mentors or sponsors who act as diverse and role model for the new employees.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81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Such mentors are extremely important because they impact organizational culture through dress associations and actions, as well as by what they 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say.</a:t>
            </a:r>
            <a:endParaRPr lang="en-GB" sz="2600" dirty="0">
              <a:effectLst/>
              <a:latin typeface="Adobe Cals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41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272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Orientation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Packages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It can be expensive and difficult to conduct orientation in large organizations with many operating locations, to overcome these </a:t>
            </a:r>
            <a:r>
              <a:rPr lang="en-GB" sz="24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problems. 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35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77256" y="1783080"/>
            <a:ext cx="3044952" cy="412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Follow-up</a:t>
            </a:r>
          </a:p>
          <a:p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Follow-up interviews with new employees are an essential part of well-planned orientation program interviews with employee 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supervisor….</a:t>
            </a:r>
            <a:endParaRPr lang="en-GB" sz="2600" dirty="0">
              <a:latin typeface="Adobe Cals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77256" y="1947672"/>
            <a:ext cx="2962656" cy="391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…….and </a:t>
            </a:r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the representative of the HR department ensure that any unanswered question and misunderstandings are 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clarified.</a:t>
            </a:r>
            <a:endParaRPr lang="en-GB" sz="2600" dirty="0">
              <a:latin typeface="Adobe Cals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962656" cy="3067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Such </a:t>
            </a:r>
            <a:r>
              <a:rPr lang="en-GB" sz="2600" dirty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interviews also provide a good basis on which to evaluate the effectiveness of the orientation program</a:t>
            </a:r>
            <a:r>
              <a:rPr lang="en-GB" sz="2600" dirty="0" smtClean="0">
                <a:latin typeface="Adobe Cals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95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3099816"/>
            <a:ext cx="2962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Beyond the Fundamentals of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mployee Orientation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39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This </a:t>
            </a:r>
            <a:r>
              <a:rPr lang="en-US" sz="2600" dirty="0">
                <a:latin typeface="Adobe Calson Pro Bold"/>
              </a:rPr>
              <a:t>way the new hire won’t feel pressure to </a:t>
            </a:r>
            <a:r>
              <a:rPr lang="en-US" sz="2600" dirty="0" smtClean="0">
                <a:latin typeface="Adobe Calson Pro Bold"/>
              </a:rPr>
              <a:t>memorize everyone’s </a:t>
            </a:r>
            <a:r>
              <a:rPr lang="en-US" sz="2600" dirty="0">
                <a:latin typeface="Adobe Calson Pro Bold"/>
              </a:rPr>
              <a:t>name upon introduction.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84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Recently, a client asked me to help redesign his </a:t>
            </a:r>
            <a:r>
              <a:rPr lang="en-US" sz="2400" dirty="0" smtClean="0">
                <a:latin typeface="Adobe Calson Pro Bold"/>
              </a:rPr>
              <a:t>organizational orientation program</a:t>
            </a:r>
            <a:r>
              <a:rPr lang="en-US" sz="2400" dirty="0">
                <a:latin typeface="Adobe Calson Pro Bold"/>
              </a:rPr>
              <a:t>. I agreed. As part of the process, I spoke with many employees about </a:t>
            </a:r>
            <a:r>
              <a:rPr lang="en-US" sz="2400" dirty="0" smtClean="0">
                <a:latin typeface="Adobe Calson Pro Bold"/>
              </a:rPr>
              <a:t>various facets </a:t>
            </a:r>
            <a:r>
              <a:rPr lang="en-US" sz="2400" dirty="0">
                <a:latin typeface="Adobe Calson Pro Bold"/>
              </a:rPr>
              <a:t>of orientation. Among other questions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75812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20453"/>
            <a:ext cx="3127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Among other </a:t>
            </a:r>
            <a:r>
              <a:rPr lang="en-US" sz="2400" dirty="0" smtClean="0">
                <a:latin typeface="Adobe Calson Pro Bold"/>
              </a:rPr>
              <a:t>questions</a:t>
            </a:r>
            <a:r>
              <a:rPr lang="en-GB" sz="2400" dirty="0"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I </a:t>
            </a:r>
            <a:r>
              <a:rPr lang="en-US" sz="2400" dirty="0">
                <a:latin typeface="Adobe Calson Pro Bold"/>
              </a:rPr>
              <a:t>asked, ‘‘For comparative purposes,</a:t>
            </a:r>
          </a:p>
          <a:p>
            <a:r>
              <a:rPr lang="en-US" sz="2400" dirty="0">
                <a:latin typeface="Adobe Calson Pro Bold"/>
              </a:rPr>
              <a:t>can you briefly describe the orientation program at your last place of</a:t>
            </a:r>
          </a:p>
          <a:p>
            <a:r>
              <a:rPr lang="en-US" sz="2400" dirty="0">
                <a:latin typeface="Adobe Calson Pro Bold"/>
              </a:rPr>
              <a:t>employment?’’ Here’s a sampling of some of the answers I received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2605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359152"/>
            <a:ext cx="2962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‘‘</a:t>
            </a:r>
            <a:r>
              <a:rPr lang="en-US" sz="2400" dirty="0">
                <a:latin typeface="Adobe Calson Pro Bold"/>
              </a:rPr>
              <a:t>What orientation? At my last company all we did was sit around for three</a:t>
            </a:r>
          </a:p>
          <a:p>
            <a:r>
              <a:rPr lang="en-US" sz="2400" dirty="0">
                <a:latin typeface="Adobe Calson Pro Bold"/>
              </a:rPr>
              <a:t>hours and fill out a bunch of forms in human resources.’’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2986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600" dirty="0" smtClean="0">
                <a:latin typeface="Adobe Calson Pro Bold"/>
              </a:rPr>
              <a:t> ‘‘</a:t>
            </a:r>
            <a:r>
              <a:rPr lang="en-US" sz="2600" dirty="0">
                <a:latin typeface="Adobe Calson Pro Bold"/>
              </a:rPr>
              <a:t>Orientation lasted a week—I wanted to cry, it was so boring. The only good</a:t>
            </a:r>
          </a:p>
          <a:p>
            <a:r>
              <a:rPr lang="en-GB" sz="2600" dirty="0">
                <a:latin typeface="Adobe Calson Pro Bold"/>
              </a:rPr>
              <a:t>part was the tour.’’</a:t>
            </a:r>
          </a:p>
        </p:txBody>
      </p:sp>
    </p:spTree>
    <p:extLst>
      <p:ext uri="{BB962C8B-B14F-4D97-AF65-F5344CB8AC3E}">
        <p14:creationId xmlns:p14="http://schemas.microsoft.com/office/powerpoint/2010/main" val="222684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‘‘I shadowed an employee from my department for a couple of days. He </a:t>
            </a:r>
            <a:r>
              <a:rPr lang="en-US" sz="2400" dirty="0" smtClean="0">
                <a:latin typeface="Adobe Calson Pro Bold"/>
              </a:rPr>
              <a:t>took me </a:t>
            </a:r>
            <a:r>
              <a:rPr lang="en-US" sz="2400" dirty="0">
                <a:latin typeface="Adobe Calson Pro Bold"/>
              </a:rPr>
              <a:t>on a tour, introduced me to everyone, and took me to lunch. Then </a:t>
            </a:r>
            <a:r>
              <a:rPr lang="en-US" sz="2400" dirty="0" smtClean="0">
                <a:latin typeface="Adobe Calson Pro Bold"/>
              </a:rPr>
              <a:t>there was </a:t>
            </a:r>
            <a:r>
              <a:rPr lang="en-US" sz="2400" dirty="0">
                <a:latin typeface="Adobe Calson Pro Bold"/>
              </a:rPr>
              <a:t>a general orientation for all new hires the following week.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5706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41571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That lasted</a:t>
            </a:r>
          </a:p>
          <a:p>
            <a:r>
              <a:rPr lang="en-US" sz="2400" dirty="0">
                <a:latin typeface="Adobe Calson Pro Bold"/>
              </a:rPr>
              <a:t>three days and I really learned a lot. My only complaint was that my </a:t>
            </a:r>
            <a:r>
              <a:rPr lang="en-US" sz="2400" dirty="0" smtClean="0">
                <a:latin typeface="Adobe Calson Pro Bold"/>
              </a:rPr>
              <a:t>manager was </a:t>
            </a:r>
            <a:r>
              <a:rPr lang="en-US" sz="2400" dirty="0">
                <a:latin typeface="Adobe Calson Pro Bold"/>
              </a:rPr>
              <a:t>virtually invisible throughout the entire process. In fact, I didn’t even</a:t>
            </a:r>
          </a:p>
          <a:p>
            <a:r>
              <a:rPr lang="en-US" sz="2400" dirty="0">
                <a:latin typeface="Adobe Calson Pro Bold"/>
              </a:rPr>
              <a:t>meet with her until the end of my first week on the job.’’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64273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3</a:t>
            </a:r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‘‘</a:t>
            </a:r>
            <a:r>
              <a:rPr lang="en-US" sz="2400" dirty="0">
                <a:latin typeface="Adobe Calson Pro Bold"/>
              </a:rPr>
              <a:t>Orientation at my last company was online; it was cool. I learned at my </a:t>
            </a:r>
            <a:r>
              <a:rPr lang="en-US" sz="2400" dirty="0" smtClean="0">
                <a:latin typeface="Adobe Calson Pro Bold"/>
              </a:rPr>
              <a:t>own pace </a:t>
            </a:r>
            <a:r>
              <a:rPr lang="en-US" sz="2400" dirty="0">
                <a:latin typeface="Adobe Calson Pro Bold"/>
              </a:rPr>
              <a:t>and no one made me participate in dumb, getting-to-know-you types </a:t>
            </a:r>
            <a:r>
              <a:rPr lang="en-US" sz="2400" dirty="0" smtClean="0">
                <a:latin typeface="Adobe Calson Pro Bold"/>
              </a:rPr>
              <a:t>of </a:t>
            </a:r>
            <a:r>
              <a:rPr lang="en-GB" sz="2400" dirty="0" smtClean="0">
                <a:latin typeface="Adobe Calson Pro Bold"/>
              </a:rPr>
              <a:t>activities</a:t>
            </a:r>
            <a:r>
              <a:rPr lang="en-GB" sz="2400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1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735151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Sorry—I guess that’s the techie in me talking. I just prefer learning</a:t>
            </a:r>
          </a:p>
          <a:p>
            <a:r>
              <a:rPr lang="en-GB" sz="2600" dirty="0">
                <a:latin typeface="Adobe Calson Pro Bold"/>
              </a:rPr>
              <a:t>on my own.’’</a:t>
            </a:r>
          </a:p>
        </p:txBody>
      </p:sp>
    </p:spTree>
    <p:extLst>
      <p:ext uri="{BB962C8B-B14F-4D97-AF65-F5344CB8AC3E}">
        <p14:creationId xmlns:p14="http://schemas.microsoft.com/office/powerpoint/2010/main" val="238874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59552" y="1618488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4</a:t>
            </a:r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400" dirty="0" smtClean="0"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‘‘</a:t>
            </a:r>
            <a:r>
              <a:rPr lang="en-US" sz="2400" dirty="0">
                <a:latin typeface="Adobe Calson Pro Bold"/>
              </a:rPr>
              <a:t>I worked at a large corporation where the orientation program you </a:t>
            </a:r>
            <a:r>
              <a:rPr lang="en-US" sz="2400" dirty="0" smtClean="0">
                <a:latin typeface="Adobe Calson Pro Bold"/>
              </a:rPr>
              <a:t>participated in </a:t>
            </a:r>
            <a:r>
              <a:rPr lang="en-US" sz="2400" dirty="0">
                <a:latin typeface="Adobe Calson Pro Bold"/>
              </a:rPr>
              <a:t>depended on your job: Technical employees had their own session,</a:t>
            </a:r>
          </a:p>
          <a:p>
            <a:r>
              <a:rPr lang="en-US" sz="2400" dirty="0">
                <a:latin typeface="Adobe Calson Pro Bold"/>
              </a:rPr>
              <a:t>executives met separately, and so on.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88671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 process made me feel kind of isolated.</a:t>
            </a:r>
          </a:p>
          <a:p>
            <a:r>
              <a:rPr lang="en-US" sz="2600" dirty="0">
                <a:latin typeface="Adobe Calson Pro Bold"/>
              </a:rPr>
              <a:t>I couldn’t help but wonder what the others were learning in their sessions.’’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48059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As you take the new employee around, be careful not to express your opinions</a:t>
            </a:r>
          </a:p>
          <a:p>
            <a:r>
              <a:rPr lang="en-US" sz="2600" dirty="0">
                <a:latin typeface="Adobe Calson Pro Bold"/>
              </a:rPr>
              <a:t>about others. For example, </a:t>
            </a:r>
            <a:r>
              <a:rPr lang="en-US" sz="2600" dirty="0" smtClean="0">
                <a:latin typeface="Adobe Calson Pro Bold"/>
              </a:rPr>
              <a:t>‘‘Saqib, </a:t>
            </a:r>
            <a:r>
              <a:rPr lang="en-US" sz="2600" dirty="0">
                <a:latin typeface="Adobe Calson Pro Bold"/>
              </a:rPr>
              <a:t>the next person you’re going to meet is </a:t>
            </a:r>
            <a:r>
              <a:rPr lang="en-US" sz="2600" dirty="0" smtClean="0">
                <a:latin typeface="Adobe Calson Pro Bold"/>
              </a:rPr>
              <a:t>Imran.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14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29932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Calson Pro Bold"/>
              </a:rPr>
              <a:t>5</a:t>
            </a:r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‘My </a:t>
            </a:r>
            <a:r>
              <a:rPr lang="en-US" sz="2400" dirty="0">
                <a:latin typeface="Adobe Calson Pro Bold"/>
              </a:rPr>
              <a:t>last job was keen on keeping up with the latest trends. With regard </a:t>
            </a:r>
            <a:r>
              <a:rPr lang="en-US" sz="2400" dirty="0" smtClean="0">
                <a:latin typeface="Adobe Calson Pro Bold"/>
              </a:rPr>
              <a:t>to orientation</a:t>
            </a:r>
            <a:r>
              <a:rPr lang="en-US" sz="2400" dirty="0">
                <a:latin typeface="Adobe Calson Pro Bold"/>
              </a:rPr>
              <a:t>, that meant going a step further and implementing an ‘onboarding’</a:t>
            </a:r>
          </a:p>
          <a:p>
            <a:r>
              <a:rPr lang="en-GB" sz="2400" dirty="0">
                <a:latin typeface="Adobe Calson Pro Bold"/>
              </a:rPr>
              <a:t>program.</a:t>
            </a:r>
          </a:p>
        </p:txBody>
      </p:sp>
    </p:spTree>
    <p:extLst>
      <p:ext uri="{BB962C8B-B14F-4D97-AF65-F5344CB8AC3E}">
        <p14:creationId xmlns:p14="http://schemas.microsoft.com/office/powerpoint/2010/main" val="220169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806744"/>
            <a:ext cx="2962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It was intense but very effective. It really enhanced employer/</a:t>
            </a:r>
          </a:p>
          <a:p>
            <a:r>
              <a:rPr lang="en-GB" sz="2400" dirty="0">
                <a:latin typeface="Adobe Calson Pro Bold"/>
              </a:rPr>
              <a:t>employee relations.’’</a:t>
            </a:r>
          </a:p>
        </p:txBody>
      </p:sp>
    </p:spTree>
    <p:extLst>
      <p:ext uri="{BB962C8B-B14F-4D97-AF65-F5344CB8AC3E}">
        <p14:creationId xmlns:p14="http://schemas.microsoft.com/office/powerpoint/2010/main" val="40498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Orientation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This sampling of responses confirmed what I know to be true: Orientation can</a:t>
            </a:r>
          </a:p>
          <a:p>
            <a:r>
              <a:rPr lang="en-US" sz="2600" dirty="0">
                <a:latin typeface="Adobe Calson Pro Bold"/>
              </a:rPr>
              <a:t>embrace and be enhanced by a wide range of techniques and approaches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17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3099816"/>
            <a:ext cx="2962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Beyond the Fundamentals of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mployee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Orientation 2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6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The Partner </a:t>
            </a:r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Program</a:t>
            </a:r>
          </a:p>
          <a:p>
            <a:r>
              <a:rPr lang="en-US" sz="2600" dirty="0">
                <a:latin typeface="Adobe Calson Pro Bold"/>
              </a:rPr>
              <a:t>The </a:t>
            </a:r>
            <a:r>
              <a:rPr lang="en-US" sz="2600" dirty="0" smtClean="0">
                <a:latin typeface="Adobe Calson Pro Bold"/>
              </a:rPr>
              <a:t>partner program</a:t>
            </a:r>
            <a:r>
              <a:rPr lang="en-US" sz="2600" dirty="0">
                <a:latin typeface="Adobe Calson Pro Bold"/>
              </a:rPr>
              <a:t>, also referred to as the buddy system, sponsor system, or </a:t>
            </a:r>
            <a:r>
              <a:rPr lang="en-US" sz="2600" dirty="0" smtClean="0">
                <a:latin typeface="Adobe Calson Pro Bold"/>
              </a:rPr>
              <a:t>shadowing, is </a:t>
            </a:r>
            <a:r>
              <a:rPr lang="en-US" sz="2600" dirty="0">
                <a:latin typeface="Adobe Calson Pro Bold"/>
              </a:rPr>
              <a:t>a one-on-one </a:t>
            </a:r>
            <a:r>
              <a:rPr lang="en-US" sz="2600" dirty="0" smtClean="0">
                <a:latin typeface="Adobe Calson Pro Bold"/>
              </a:rPr>
              <a:t>relationship.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8477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Between </a:t>
            </a:r>
            <a:r>
              <a:rPr lang="en-US" sz="2600" dirty="0">
                <a:latin typeface="Adobe Calson Pro Bold"/>
              </a:rPr>
              <a:t>a new hire and another employee from</a:t>
            </a:r>
          </a:p>
          <a:p>
            <a:r>
              <a:rPr lang="en-US" sz="2600" dirty="0">
                <a:latin typeface="Adobe Calson Pro Bold"/>
              </a:rPr>
              <a:t>the same department, whereby the latter is assigned to answer questions, offer </a:t>
            </a:r>
            <a:r>
              <a:rPr lang="en-US" sz="2600" dirty="0" smtClean="0">
                <a:latin typeface="Adobe Calson Pro Bold"/>
              </a:rPr>
              <a:t>encouragement…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165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…..and </a:t>
            </a:r>
            <a:r>
              <a:rPr lang="en-US" sz="2400" dirty="0">
                <a:latin typeface="Adobe Calson Pro Bold"/>
              </a:rPr>
              <a:t>provide whatever personal assistance may be needed as the new</a:t>
            </a:r>
          </a:p>
          <a:p>
            <a:r>
              <a:rPr lang="en-US" sz="2400" dirty="0">
                <a:latin typeface="Adobe Calson Pro Bold"/>
              </a:rPr>
              <a:t>employee becomes acclimated to his work environment. The buddy helps ease </a:t>
            </a:r>
            <a:r>
              <a:rPr lang="en-US" sz="2400" dirty="0" smtClean="0">
                <a:latin typeface="Adobe Calson Pro Bold"/>
              </a:rPr>
              <a:t>the new </a:t>
            </a:r>
            <a:r>
              <a:rPr lang="en-US" sz="2400" dirty="0">
                <a:latin typeface="Adobe Calson Pro Bold"/>
              </a:rPr>
              <a:t>employee’s transition into the new work </a:t>
            </a:r>
            <a:r>
              <a:rPr lang="en-US" sz="2400" dirty="0" smtClean="0">
                <a:latin typeface="Adobe Calson Pro Bold"/>
              </a:rPr>
              <a:t>environment…..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2316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96173"/>
            <a:ext cx="296265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Adobe Calson Pro Bold"/>
              </a:rPr>
              <a:t>……lessening </a:t>
            </a:r>
            <a:r>
              <a:rPr lang="en-GB" sz="2500" dirty="0">
                <a:latin typeface="Adobe Calson Pro Bold"/>
              </a:rPr>
              <a:t>the stress </a:t>
            </a:r>
            <a:r>
              <a:rPr lang="en-GB" sz="2500" dirty="0" smtClean="0">
                <a:latin typeface="Adobe Calson Pro Bold"/>
              </a:rPr>
              <a:t>of </a:t>
            </a:r>
            <a:r>
              <a:rPr lang="en-US" sz="2500" dirty="0" smtClean="0">
                <a:latin typeface="Adobe Calson Pro Bold"/>
              </a:rPr>
              <a:t>‘‘</a:t>
            </a:r>
            <a:r>
              <a:rPr lang="en-US" sz="2500" dirty="0">
                <a:latin typeface="Adobe Calson Pro Bold"/>
              </a:rPr>
              <a:t>fitting in’’ by providing access to someone who is both familiar and comfortable</a:t>
            </a:r>
          </a:p>
          <a:p>
            <a:r>
              <a:rPr lang="en-US" sz="2500" dirty="0">
                <a:latin typeface="Adobe Calson Pro Bold"/>
              </a:rPr>
              <a:t>with the culture, attitude, and expectations.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9714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096173"/>
            <a:ext cx="296265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While some employees are lucky enough to immediately link up with someone</a:t>
            </a:r>
          </a:p>
          <a:p>
            <a:r>
              <a:rPr lang="en-US" sz="2500" dirty="0">
                <a:latin typeface="Adobe Calson Pro Bold"/>
              </a:rPr>
              <a:t>who’s willing to help them out during their first few days on the job,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35881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55915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Adobe Calson Pro Bold"/>
              </a:rPr>
              <a:t>Most </a:t>
            </a:r>
            <a:r>
              <a:rPr lang="en-GB" sz="2500" dirty="0">
                <a:latin typeface="Adobe Calson Pro Bold"/>
              </a:rPr>
              <a:t>are not.</a:t>
            </a:r>
          </a:p>
          <a:p>
            <a:r>
              <a:rPr lang="en-US" sz="2500" dirty="0">
                <a:latin typeface="Adobe Calson Pro Bold"/>
              </a:rPr>
              <a:t>Outside of organizational and departmental orientation programs that may or may</a:t>
            </a:r>
          </a:p>
          <a:p>
            <a:r>
              <a:rPr lang="en-US" sz="2500" dirty="0">
                <a:latin typeface="Adobe Calson Pro Bold"/>
              </a:rPr>
              <a:t>not be beneficial, new workers are usually left to fend for themselves.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94253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Watch out for him during staff meetings; he’s notorious for stealing ideas and</a:t>
            </a:r>
          </a:p>
          <a:p>
            <a:r>
              <a:rPr lang="en-US" sz="2400" dirty="0">
                <a:latin typeface="Adobe Calson Pro Bold"/>
              </a:rPr>
              <a:t>submitting them as his own.’’ Or, ‘‘When I introduce you to </a:t>
            </a:r>
            <a:r>
              <a:rPr lang="en-US" sz="2400" dirty="0" smtClean="0">
                <a:latin typeface="Adobe Calson Pro Bold"/>
              </a:rPr>
              <a:t>Ali, </a:t>
            </a:r>
            <a:r>
              <a:rPr lang="en-US" sz="2400" dirty="0">
                <a:latin typeface="Adobe Calson Pro Bold"/>
              </a:rPr>
              <a:t>don’t </a:t>
            </a:r>
            <a:r>
              <a:rPr lang="en-US" sz="2400" dirty="0" smtClean="0">
                <a:latin typeface="Adobe Calson Pro Bold"/>
              </a:rPr>
              <a:t>take it </a:t>
            </a:r>
            <a:r>
              <a:rPr lang="en-US" sz="2400" dirty="0">
                <a:latin typeface="Adobe Calson Pro Bold"/>
              </a:rPr>
              <a:t>personally if he acts as if he doesn’t like you.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1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2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700784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A formalized</a:t>
            </a:r>
          </a:p>
          <a:p>
            <a:r>
              <a:rPr lang="en-US" sz="2500" dirty="0">
                <a:latin typeface="Adobe Calson Pro Bold"/>
              </a:rPr>
              <a:t>partner program guarantees that every individual has one person to guide them</a:t>
            </a:r>
          </a:p>
          <a:p>
            <a:r>
              <a:rPr lang="en-US" sz="2500" dirty="0">
                <a:latin typeface="Adobe Calson Pro Bold"/>
              </a:rPr>
              <a:t>through the confusion of functioning in a new work environment.</a:t>
            </a:r>
            <a:endParaRPr lang="en-GB" sz="25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1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3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4960" y="3099816"/>
            <a:ext cx="2962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Beyond the Fundamentals of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E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mployee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Orientation 3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07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4960" y="3105835"/>
            <a:ext cx="2962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Here are just a</a:t>
            </a:r>
          </a:p>
          <a:p>
            <a:pPr algn="ctr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few of the benefits of a partner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program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82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Here are just a</a:t>
            </a:r>
          </a:p>
          <a:p>
            <a:r>
              <a:rPr lang="en-US" sz="2600" dirty="0">
                <a:latin typeface="Adobe Calson Pro Bold"/>
              </a:rPr>
              <a:t>few of the benefits of a partner </a:t>
            </a:r>
            <a:r>
              <a:rPr lang="en-US" sz="2600" dirty="0" smtClean="0">
                <a:latin typeface="Adobe Calson Pro Bold"/>
              </a:rPr>
              <a:t>program</a:t>
            </a:r>
            <a:endParaRPr lang="en-US" sz="2600" dirty="0">
              <a:latin typeface="Adobe Calson Pro Bold"/>
            </a:endParaRP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initial confusion and uncertainty experienced by all new employees is</a:t>
            </a:r>
          </a:p>
          <a:p>
            <a:r>
              <a:rPr lang="en-GB" sz="2600" dirty="0">
                <a:latin typeface="Adobe Calson Pro Bold"/>
              </a:rPr>
              <a:t>greatly reduced.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34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600" b="1" i="1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New </a:t>
            </a:r>
            <a:r>
              <a:rPr lang="en-US" sz="2600" dirty="0">
                <a:latin typeface="Adobe Calson Pro Bold"/>
              </a:rPr>
              <a:t>hires can be assured of receiving comprehensive, straightforward </a:t>
            </a:r>
            <a:r>
              <a:rPr lang="en-US" sz="2600" dirty="0" smtClean="0">
                <a:latin typeface="Adobe Calson Pro Bold"/>
              </a:rPr>
              <a:t>answers to </a:t>
            </a:r>
            <a:r>
              <a:rPr lang="en-US" sz="2600" dirty="0">
                <a:latin typeface="Adobe Calson Pro Bold"/>
              </a:rPr>
              <a:t>important questions about day-to-day matters.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30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770632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600" dirty="0" smtClean="0">
                <a:latin typeface="Adobe Calson Pro Bold"/>
              </a:rPr>
              <a:t> Managers </a:t>
            </a:r>
            <a:r>
              <a:rPr lang="en-US" sz="2600" dirty="0">
                <a:latin typeface="Adobe Calson Pro Bold"/>
              </a:rPr>
              <a:t>have more time to deal with employees on work-related issues</a:t>
            </a:r>
            <a:r>
              <a:rPr lang="en-US" sz="2600" dirty="0" smtClean="0">
                <a:latin typeface="Adobe Calson Pro Bold"/>
              </a:rPr>
              <a:t>.</a:t>
            </a:r>
            <a:endParaRPr lang="en-US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US" sz="2600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New </a:t>
            </a:r>
            <a:r>
              <a:rPr lang="en-US" sz="2600" dirty="0">
                <a:latin typeface="Adobe Calson Pro Bold"/>
              </a:rPr>
              <a:t>employees are likely to develop increased confidence and self-esteem,</a:t>
            </a:r>
          </a:p>
          <a:p>
            <a:r>
              <a:rPr lang="en-GB" sz="2600" dirty="0">
                <a:latin typeface="Adobe Calson Pro Bold"/>
              </a:rPr>
              <a:t>leading to greater productivity.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8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87305"/>
            <a:ext cx="296265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Selecting a Partner</a:t>
            </a:r>
          </a:p>
          <a:p>
            <a:r>
              <a:rPr lang="en-US" sz="2500" dirty="0">
                <a:latin typeface="Adobe Calson Pro Bold"/>
              </a:rPr>
              <a:t>Some employees make better partners than others. Their length of service </a:t>
            </a:r>
            <a:r>
              <a:rPr lang="en-US" sz="2500" dirty="0" smtClean="0">
                <a:latin typeface="Adobe Calson Pro Bold"/>
              </a:rPr>
              <a:t>and knowledge </a:t>
            </a:r>
            <a:r>
              <a:rPr lang="en-US" sz="2500" dirty="0">
                <a:latin typeface="Adobe Calson Pro Bold"/>
              </a:rPr>
              <a:t>of the company and organizational and departmental goals </a:t>
            </a:r>
            <a:r>
              <a:rPr lang="en-US" sz="2500" dirty="0" smtClean="0">
                <a:latin typeface="Adobe Calson Pro Bold"/>
              </a:rPr>
              <a:t>are important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But </a:t>
            </a:r>
            <a:r>
              <a:rPr lang="en-US" sz="2600" dirty="0">
                <a:latin typeface="Adobe Calson Pro Bold"/>
              </a:rPr>
              <a:t>those factors should not be the sole basis for selection. Select a peer who will</a:t>
            </a:r>
          </a:p>
          <a:p>
            <a:r>
              <a:rPr lang="en-GB" sz="2600" dirty="0">
                <a:latin typeface="Adobe Calson Pro Bold"/>
              </a:rPr>
              <a:t>make a lasting impression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54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Someone </a:t>
            </a:r>
            <a:r>
              <a:rPr lang="en-US" sz="2500" dirty="0">
                <a:latin typeface="Adobe Calson Pro Bold"/>
              </a:rPr>
              <a:t>who is personable, patient, and can </a:t>
            </a:r>
            <a:r>
              <a:rPr lang="en-US" sz="2500" dirty="0" smtClean="0">
                <a:latin typeface="Adobe Calson Pro Bold"/>
              </a:rPr>
              <a:t>explain things </a:t>
            </a:r>
            <a:r>
              <a:rPr lang="en-US" sz="2500" dirty="0">
                <a:latin typeface="Adobe Calson Pro Bold"/>
              </a:rPr>
              <a:t>clearly and concisely. Also, select an employee with high personal standards</a:t>
            </a:r>
          </a:p>
          <a:p>
            <a:r>
              <a:rPr lang="en-US" sz="2500" dirty="0">
                <a:latin typeface="Adobe Calson Pro Bold"/>
              </a:rPr>
              <a:t>of performance and a positive attitude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301752"/>
            <a:ext cx="7406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Fundamentals of Employee </a:t>
            </a:r>
            <a:r>
              <a:rPr lang="en-US" sz="30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Orientation 3 </a:t>
            </a:r>
            <a:endParaRPr lang="en-US" sz="30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51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16075</TotalTime>
  <Words>3871</Words>
  <Application>Microsoft Office PowerPoint</Application>
  <PresentationFormat>On-screen Show (4:3)</PresentationFormat>
  <Paragraphs>598</Paragraphs>
  <Slides>145</Slides>
  <Notes>145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815</cp:revision>
  <dcterms:created xsi:type="dcterms:W3CDTF">2006-08-16T00:00:00Z</dcterms:created>
  <dcterms:modified xsi:type="dcterms:W3CDTF">2016-05-07T18:22:17Z</dcterms:modified>
</cp:coreProperties>
</file>