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9"/>
  </p:notesMasterIdLst>
  <p:sldIdLst>
    <p:sldId id="400" r:id="rId2"/>
    <p:sldId id="401" r:id="rId3"/>
    <p:sldId id="402" r:id="rId4"/>
    <p:sldId id="403" r:id="rId5"/>
    <p:sldId id="438" r:id="rId6"/>
    <p:sldId id="406" r:id="rId7"/>
    <p:sldId id="407" r:id="rId8"/>
    <p:sldId id="410" r:id="rId9"/>
    <p:sldId id="408" r:id="rId10"/>
    <p:sldId id="409" r:id="rId11"/>
    <p:sldId id="439" r:id="rId12"/>
    <p:sldId id="411" r:id="rId13"/>
    <p:sldId id="412" r:id="rId14"/>
    <p:sldId id="413" r:id="rId15"/>
    <p:sldId id="415" r:id="rId16"/>
    <p:sldId id="416" r:id="rId17"/>
    <p:sldId id="444" r:id="rId18"/>
    <p:sldId id="418" r:id="rId19"/>
    <p:sldId id="419" r:id="rId20"/>
    <p:sldId id="440" r:id="rId21"/>
    <p:sldId id="421" r:id="rId22"/>
    <p:sldId id="422" r:id="rId23"/>
    <p:sldId id="423" r:id="rId24"/>
    <p:sldId id="424" r:id="rId25"/>
    <p:sldId id="441" r:id="rId26"/>
    <p:sldId id="425" r:id="rId27"/>
    <p:sldId id="426" r:id="rId28"/>
    <p:sldId id="442" r:id="rId29"/>
    <p:sldId id="443" r:id="rId30"/>
    <p:sldId id="428" r:id="rId31"/>
    <p:sldId id="429" r:id="rId32"/>
    <p:sldId id="430" r:id="rId33"/>
    <p:sldId id="445" r:id="rId34"/>
    <p:sldId id="431" r:id="rId35"/>
    <p:sldId id="433" r:id="rId36"/>
    <p:sldId id="434" r:id="rId37"/>
    <p:sldId id="435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6BA42C"/>
    <a:srgbClr val="92D050"/>
    <a:srgbClr val="00A7E2"/>
    <a:srgbClr val="7EC234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316" autoAdjust="0"/>
  </p:normalViewPr>
  <p:slideViewPr>
    <p:cSldViewPr snapToObjects="1">
      <p:cViewPr varScale="1">
        <p:scale>
          <a:sx n="58" d="100"/>
          <a:sy n="58" d="100"/>
        </p:scale>
        <p:origin x="78" y="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3821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454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947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9470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482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562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97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401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6893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463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088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260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9261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9261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6714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704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0317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0317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4079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3131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070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07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8443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577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9520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7271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532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509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3017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765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53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99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99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151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70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35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11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88736" y="3099816"/>
            <a:ext cx="2020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Supply of Inside Candidates</a:t>
            </a:r>
            <a:endParaRPr lang="en-GB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67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29784" y="1593693"/>
            <a:ext cx="2980944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Position Replacement card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A card prepared for each position in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a company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to show possible replacement</a:t>
            </a:r>
          </a:p>
          <a:p>
            <a:r>
              <a:rPr lang="en-GB" sz="2600" dirty="0">
                <a:latin typeface="Adobe Caslon Pro Bold"/>
                <a:cs typeface="Arial" panose="020B0604020202020204" pitchFamily="34" charset="0"/>
              </a:rPr>
              <a:t>candidates and their qualifications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16" y="575819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325793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3242316"/>
            <a:ext cx="271576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345779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48072" y="1700784"/>
            <a:ext cx="304495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Larger firms obviously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can’t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track the qualifications of hundreds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or thousands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of employees manually. </a:t>
            </a:r>
            <a:endParaRPr lang="en-GB" sz="2600" dirty="0">
              <a:latin typeface="Adobe Caslon Pro Bold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252485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8636" y="1783080"/>
            <a:ext cx="3186684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Larger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employers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therefore computerize employee’s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information, using various packaged software systems</a:t>
            </a:r>
            <a:endParaRPr lang="en-GB" sz="2600" dirty="0">
              <a:latin typeface="Adobe Caslon Pro Bold"/>
              <a:cs typeface="Arial" pitchFamily="34" charset="0"/>
            </a:endParaRPr>
          </a:p>
          <a:p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250491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8636" y="1536192"/>
            <a:ext cx="318668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Such </a:t>
            </a:r>
            <a:r>
              <a:rPr lang="en-US" sz="2600" dirty="0" err="1" smtClean="0">
                <a:latin typeface="Adobe Caslon Pro Bold"/>
                <a:cs typeface="Arial" panose="020B0604020202020204" pitchFamily="34" charset="0"/>
              </a:rPr>
              <a:t>softwares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help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management to anticipate the human resource shortages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,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and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facilitate making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HR,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recruitment and training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plans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89386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8636" y="1773674"/>
            <a:ext cx="302209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Increasingly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,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organizations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also link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computerized skills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inventories with their other human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resources information systems</a:t>
            </a: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398443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8636" y="1374231"/>
            <a:ext cx="318668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usual process is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for the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employee,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supervisor &amp; human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resource manager to enter information about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the employees background, qualifications, experience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, and skills via the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system</a:t>
            </a: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243878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16546" y="1207008"/>
            <a:ext cx="324107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</a:t>
            </a:r>
          </a:p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Skills </a:t>
            </a:r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D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ata include items:- </a:t>
            </a:r>
            <a:r>
              <a:rPr lang="en-US" sz="2600" i="1" dirty="0" smtClean="0">
                <a:latin typeface="Adobe Caslon Pro Bold"/>
                <a:cs typeface="Arial" panose="020B0604020202020204" pitchFamily="34" charset="0"/>
              </a:rPr>
              <a:t>Qualification</a:t>
            </a:r>
          </a:p>
          <a:p>
            <a:r>
              <a:rPr lang="en-US" sz="2600" i="1" dirty="0">
                <a:latin typeface="Adobe Caslon Pro Bold"/>
                <a:cs typeface="Arial" panose="020B0604020202020204" pitchFamily="34" charset="0"/>
              </a:rPr>
              <a:t>W</a:t>
            </a:r>
            <a:r>
              <a:rPr lang="en-US" sz="2600" i="1" dirty="0" smtClean="0">
                <a:latin typeface="Adobe Caslon Pro Bold"/>
                <a:cs typeface="Arial" panose="020B0604020202020204" pitchFamily="34" charset="0"/>
              </a:rPr>
              <a:t>ork experience</a:t>
            </a:r>
          </a:p>
          <a:p>
            <a:r>
              <a:rPr lang="en-US" sz="2600" i="1" dirty="0" smtClean="0">
                <a:latin typeface="Adobe Caslon Pro Bold"/>
                <a:cs typeface="Arial" panose="020B0604020202020204" pitchFamily="34" charset="0"/>
              </a:rPr>
              <a:t>Certifications</a:t>
            </a:r>
          </a:p>
          <a:p>
            <a:r>
              <a:rPr lang="en-US" sz="2600" i="1" dirty="0">
                <a:latin typeface="Adobe Caslon Pro Bold"/>
                <a:cs typeface="Arial" panose="020B0604020202020204" pitchFamily="34" charset="0"/>
              </a:rPr>
              <a:t>T</a:t>
            </a:r>
            <a:r>
              <a:rPr lang="en-US" sz="2600" i="1" dirty="0" smtClean="0">
                <a:latin typeface="Adobe Caslon Pro Bold"/>
                <a:cs typeface="Arial" panose="020B0604020202020204" pitchFamily="34" charset="0"/>
              </a:rPr>
              <a:t>argets achieved</a:t>
            </a:r>
          </a:p>
          <a:p>
            <a:r>
              <a:rPr lang="en-US" sz="2600" i="1" dirty="0">
                <a:latin typeface="Adobe Caslon Pro Bold"/>
                <a:cs typeface="Arial" panose="020B0604020202020204" pitchFamily="34" charset="0"/>
              </a:rPr>
              <a:t>P</a:t>
            </a:r>
            <a:r>
              <a:rPr lang="en-US" sz="2600" i="1" dirty="0" smtClean="0">
                <a:latin typeface="Adobe Caslon Pro Bold"/>
                <a:cs typeface="Arial" panose="020B0604020202020204" pitchFamily="34" charset="0"/>
              </a:rPr>
              <a:t>roduct knowledge</a:t>
            </a:r>
          </a:p>
          <a:p>
            <a:r>
              <a:rPr lang="en-US" sz="2600" i="1" dirty="0" smtClean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Level </a:t>
            </a:r>
            <a:r>
              <a:rPr lang="en-US" sz="2600" i="1" dirty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of familiarity with the employer’s product lines or services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etc.</a:t>
            </a:r>
            <a:endParaRPr lang="en-GB" sz="2600" b="1" dirty="0" smtClean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149677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97780" y="1926896"/>
            <a:ext cx="301294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</a:t>
            </a:r>
          </a:p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Skills </a:t>
            </a:r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W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hen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a manager needs a person for a position, he or she uses </a:t>
            </a:r>
            <a:r>
              <a:rPr lang="en-US" sz="2600" b="1" i="1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“key words”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to describe the position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specifications</a:t>
            </a:r>
            <a:endParaRPr lang="en-GB" sz="2600" dirty="0">
              <a:latin typeface="Adobe Caslon Pro Bold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106832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65776" y="1773674"/>
            <a:ext cx="304495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</a:t>
            </a:r>
          </a:p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Skills </a:t>
            </a:r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computerized system then produces a list of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qualified candidates having matching skills based on given key words. </a:t>
            </a:r>
            <a:endParaRPr lang="en-GB" sz="2600" b="1" dirty="0" smtClean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6" y="5897880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23733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72" y="1399657"/>
            <a:ext cx="3127248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Supply of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Inside Candidates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Determining staffing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needs satisfies only half the staffing equation. </a:t>
            </a:r>
            <a:endParaRPr lang="en-US" sz="2400" dirty="0" smtClean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400" i="1" dirty="0" smtClean="0">
                <a:latin typeface="Adobe Caslon Pro Bold"/>
                <a:cs typeface="Arial" panose="020B0604020202020204" pitchFamily="34" charset="0"/>
              </a:rPr>
              <a:t>Estimating </a:t>
            </a:r>
            <a:r>
              <a:rPr lang="en-US" sz="2400" i="1" dirty="0">
                <a:latin typeface="Adobe Caslon Pro Bold"/>
                <a:cs typeface="Arial" panose="020B0604020202020204" pitchFamily="34" charset="0"/>
              </a:rPr>
              <a:t>the likely supply of both inside and outside </a:t>
            </a:r>
            <a:r>
              <a:rPr lang="en-US" sz="2400" i="1" dirty="0" smtClean="0">
                <a:latin typeface="Adobe Caslon Pro Bold"/>
                <a:cs typeface="Arial" panose="020B0604020202020204" pitchFamily="34" charset="0"/>
              </a:rPr>
              <a:t>candidates</a:t>
            </a:r>
            <a:r>
              <a:rPr lang="en-US" sz="2400" i="1" dirty="0"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400" i="1" dirty="0" smtClean="0">
                <a:latin typeface="Adobe Caslon Pro Bold"/>
                <a:cs typeface="Arial" panose="020B0604020202020204" pitchFamily="34" charset="0"/>
              </a:rPr>
              <a:t>is second half of the equation.</a:t>
            </a:r>
            <a:endParaRPr lang="en-US" sz="2400" i="1" dirty="0"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381588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3017520"/>
            <a:ext cx="2715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the Supply of Outside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Candidates</a:t>
            </a: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298834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48072" y="1686693"/>
            <a:ext cx="3179928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the Supply of Outside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Candidates</a:t>
            </a:r>
          </a:p>
          <a:p>
            <a:r>
              <a:rPr lang="en-US" sz="2400" dirty="0">
                <a:latin typeface="Adobe Caslon Pro Bold"/>
                <a:cs typeface="Arial" panose="020B0604020202020204" pitchFamily="34" charset="0"/>
              </a:rPr>
              <a:t>If there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won’t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be enough inside candidates to fill the anticipated openings (or you want to go outside for another reason), you will turn to outside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candidates</a:t>
            </a:r>
            <a:endParaRPr lang="en-US" sz="2400" b="1" dirty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151727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66224" y="1675989"/>
            <a:ext cx="3355984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the Supply of Outside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Candidates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Forecasting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HR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supply depends first on the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manager’s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own sense of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what’s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happening in his or her industry and locale market. 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240557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48072" y="1993803"/>
            <a:ext cx="2994660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the Supply of Outside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Candidates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Then, they will supplement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their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o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bservations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and data with more formal labor market analyses.</a:t>
            </a: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41701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70932" y="1563624"/>
            <a:ext cx="3186684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the Supply of Outside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Candidates</a:t>
            </a:r>
          </a:p>
          <a:p>
            <a:r>
              <a:rPr lang="en-AU" altLang="en-US" sz="2600" dirty="0">
                <a:latin typeface="Adobe Caslon Pro Bold"/>
                <a:cs typeface="Arial" panose="020B0604020202020204" pitchFamily="34" charset="0"/>
              </a:rPr>
              <a:t>Identify </a:t>
            </a:r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PESTEL factors:-</a:t>
            </a:r>
          </a:p>
          <a:p>
            <a:pPr lvl="1"/>
            <a:r>
              <a:rPr lang="en-US" altLang="en-US" sz="2600" b="1" dirty="0">
                <a:latin typeface="Adobe Caslon Pro Bold"/>
                <a:cs typeface="Arial" panose="020B0604020202020204" pitchFamily="34" charset="0"/>
              </a:rPr>
              <a:t>P</a:t>
            </a:r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olitical</a:t>
            </a:r>
          </a:p>
          <a:p>
            <a:pPr lvl="1"/>
            <a:r>
              <a:rPr lang="en-US" altLang="en-US" sz="2600" b="1" dirty="0">
                <a:latin typeface="Adobe Caslon Pro Bold"/>
                <a:cs typeface="Arial" panose="020B0604020202020204" pitchFamily="34" charset="0"/>
              </a:rPr>
              <a:t>E</a:t>
            </a:r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conomic</a:t>
            </a:r>
          </a:p>
          <a:p>
            <a:pPr lvl="1"/>
            <a:r>
              <a:rPr lang="en-US" altLang="en-US" sz="2600" b="1" dirty="0">
                <a:latin typeface="Adobe Caslon Pro Bold"/>
                <a:cs typeface="Arial" panose="020B0604020202020204" pitchFamily="34" charset="0"/>
              </a:rPr>
              <a:t>S</a:t>
            </a:r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ocial</a:t>
            </a:r>
          </a:p>
          <a:p>
            <a:pPr lvl="1"/>
            <a:r>
              <a:rPr lang="en-US" altLang="en-US" sz="2600" b="1" dirty="0">
                <a:latin typeface="Adobe Caslon Pro Bold"/>
                <a:cs typeface="Arial" panose="020B0604020202020204" pitchFamily="34" charset="0"/>
              </a:rPr>
              <a:t>T</a:t>
            </a:r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echnological</a:t>
            </a:r>
          </a:p>
          <a:p>
            <a:pPr lvl="1"/>
            <a:r>
              <a:rPr lang="en-US" altLang="en-US" sz="2600" b="1" dirty="0">
                <a:latin typeface="Adobe Caslon Pro Bold"/>
                <a:cs typeface="Arial" panose="020B0604020202020204" pitchFamily="34" charset="0"/>
              </a:rPr>
              <a:t>E</a:t>
            </a:r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nvironmental</a:t>
            </a:r>
          </a:p>
          <a:p>
            <a:pPr lvl="1"/>
            <a:r>
              <a:rPr lang="en-US" altLang="en-US" sz="2600" b="1" dirty="0">
                <a:latin typeface="Adobe Caslon Pro Bold"/>
                <a:cs typeface="Arial" panose="020B0604020202020204" pitchFamily="34" charset="0"/>
              </a:rPr>
              <a:t>L</a:t>
            </a:r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egal</a:t>
            </a:r>
            <a:endParaRPr lang="en-AU" altLang="en-US" sz="2600" dirty="0">
              <a:latin typeface="Adobe Caslon Pro Bold"/>
              <a:cs typeface="Arial" panose="020B0604020202020204" pitchFamily="34" charset="0"/>
            </a:endParaRPr>
          </a:p>
          <a:p>
            <a:endParaRPr lang="en-US" sz="2400" b="1" dirty="0" smtClean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252634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70932" y="1207008"/>
            <a:ext cx="3186684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the Supply of Outside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Candidates</a:t>
            </a:r>
          </a:p>
          <a:p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Use environmental analysis data:-</a:t>
            </a:r>
          </a:p>
          <a:p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-Census, SBS</a:t>
            </a:r>
          </a:p>
          <a:p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-</a:t>
            </a:r>
            <a:r>
              <a:rPr lang="en-US" altLang="en-US" sz="2600" dirty="0" smtClean="0">
                <a:latin typeface="Adobe Caslon Pro Bold"/>
                <a:cs typeface="Arial" panose="020B0604020202020204" pitchFamily="34" charset="0"/>
              </a:rPr>
              <a:t>Employer’s associations</a:t>
            </a:r>
            <a:endParaRPr lang="en-US" altLang="en-US" sz="2600" dirty="0">
              <a:latin typeface="Adobe Caslon Pro Bold"/>
              <a:cs typeface="Arial" panose="020B0604020202020204" pitchFamily="34" charset="0"/>
            </a:endParaRPr>
          </a:p>
          <a:p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-Trade journals</a:t>
            </a:r>
          </a:p>
          <a:p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-Research media</a:t>
            </a:r>
          </a:p>
          <a:p>
            <a:r>
              <a:rPr lang="en-US" altLang="en-US" sz="2600" dirty="0">
                <a:latin typeface="Adobe Caslon Pro Bold"/>
                <a:cs typeface="Arial" panose="020B0604020202020204" pitchFamily="34" charset="0"/>
              </a:rPr>
              <a:t>-Information on competitors</a:t>
            </a:r>
          </a:p>
          <a:p>
            <a:endParaRPr lang="en-US" sz="2400" b="1" dirty="0" smtClean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74571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25280" y="1289304"/>
            <a:ext cx="31500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Talent Management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and </a:t>
            </a: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Predictive Workforce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Monitoring</a:t>
            </a:r>
          </a:p>
          <a:p>
            <a:r>
              <a:rPr lang="en-US" sz="2400" dirty="0">
                <a:latin typeface="Adobe Caslon Pro Bold"/>
                <a:cs typeface="Arial" panose="020B0604020202020204" pitchFamily="34" charset="0"/>
              </a:rPr>
              <a:t>Applying a talent management philosophy to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HR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planning requires being more proactive.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It requires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paying continuous attention to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HR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planning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issues.</a:t>
            </a:r>
            <a:endParaRPr lang="en-US" sz="2400" b="1" i="1" dirty="0" smtClean="0">
              <a:solidFill>
                <a:srgbClr val="FF0000"/>
              </a:solidFill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156251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38723" y="1042416"/>
            <a:ext cx="3136597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Intel </a:t>
            </a:r>
            <a:r>
              <a:rPr lang="en-GB" sz="25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Corporation</a:t>
            </a:r>
            <a:endParaRPr lang="en-GB" sz="2500" dirty="0"/>
          </a:p>
          <a:p>
            <a:r>
              <a:rPr lang="en-US" sz="2000" i="1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Example</a:t>
            </a:r>
          </a:p>
          <a:p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Intel conducts semiannual </a:t>
            </a:r>
            <a:r>
              <a:rPr lang="en-US" sz="2400" b="1" i="1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Organization Capability Assessments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. The staffing department works with the firms business heads twice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 a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year to assess workforce needs both immediate and up to 2 years in the future</a:t>
            </a:r>
            <a:r>
              <a:rPr lang="en-US" sz="2400" dirty="0" smtClean="0">
                <a:latin typeface="Adobe Caslon Pro Bold"/>
              </a:rPr>
              <a:t>.</a:t>
            </a:r>
            <a:endParaRPr lang="en-GB" sz="2400" dirty="0">
              <a:latin typeface="Adobe Caslon Pro Bold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232" y="5897880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99767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0352" y="268069"/>
            <a:ext cx="81610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Action Plan in HR Planning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2688336"/>
            <a:ext cx="288036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Developing an Action Plan to Match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Projected Labor Supply and Demand</a:t>
            </a:r>
          </a:p>
        </p:txBody>
      </p:sp>
    </p:spTree>
    <p:extLst>
      <p:ext uri="{BB962C8B-B14F-4D97-AF65-F5344CB8AC3E}">
        <p14:creationId xmlns:p14="http://schemas.microsoft.com/office/powerpoint/2010/main" val="22669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0352" y="268069"/>
            <a:ext cx="81610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Action Plan in HR Planning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72" y="1538157"/>
            <a:ext cx="32095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Developing an Action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Plan</a:t>
            </a: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Action plan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can be developed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in order to match projected labor supply and demand. HR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planning should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logically 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conclude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in a workforce action plan.</a:t>
            </a:r>
            <a:endParaRPr lang="en-US" sz="2600" b="1" dirty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60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7663" y="2003840"/>
            <a:ext cx="2963065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Supply of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Inside Candidates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main task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is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determining which current employees might be qualified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for the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projected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job openings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.</a:t>
            </a:r>
            <a:endParaRPr lang="en-GB" sz="2600" dirty="0"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123811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0352" y="268069"/>
            <a:ext cx="81610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Action Plan in HR 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93208" y="1453896"/>
            <a:ext cx="326440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Developing an Action Plan </a:t>
            </a:r>
            <a:endParaRPr lang="en-US" sz="2700" b="1" dirty="0" smtClean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This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lays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out:-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E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mployer’s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projected </a:t>
            </a:r>
            <a:r>
              <a:rPr lang="en-US" sz="2400" b="1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HR supply-demand </a:t>
            </a:r>
            <a:r>
              <a:rPr lang="en-US" sz="2400" b="1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gaps &amp;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Staffing </a:t>
            </a:r>
            <a:r>
              <a:rPr lang="en-US" sz="2400" b="1" i="1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plans </a:t>
            </a:r>
            <a:endParaRPr lang="en-US" sz="2400" b="1" i="1" dirty="0" smtClean="0">
              <a:solidFill>
                <a:srgbClr val="FF0000"/>
              </a:solidFill>
              <a:latin typeface="Adobe Caslon Pro Bold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for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filling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 necessary positions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. </a:t>
            </a:r>
            <a:endParaRPr lang="en-US" sz="2400" dirty="0" smtClean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400" i="1" dirty="0" smtClean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US" sz="2400" b="1" i="1" dirty="0">
                <a:latin typeface="Adobe Caslon Pro Bold"/>
                <a:cs typeface="Arial" panose="020B0604020202020204" pitchFamily="34" charset="0"/>
              </a:rPr>
              <a:t>staffing plan </a:t>
            </a:r>
            <a:r>
              <a:rPr lang="en-US" sz="2400" i="1" dirty="0">
                <a:latin typeface="Adobe Caslon Pro Bold"/>
                <a:cs typeface="Arial" panose="020B0604020202020204" pitchFamily="34" charset="0"/>
              </a:rPr>
              <a:t>should identify the positions to be </a:t>
            </a:r>
            <a:r>
              <a:rPr lang="en-US" sz="2400" i="1" dirty="0" smtClean="0">
                <a:latin typeface="Adobe Caslon Pro Bold"/>
                <a:cs typeface="Arial" panose="020B0604020202020204" pitchFamily="34" charset="0"/>
              </a:rPr>
              <a:t>filled.</a:t>
            </a:r>
            <a:endParaRPr lang="en-GB" sz="2400" i="1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57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0352" y="268069"/>
            <a:ext cx="81610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Action Plan in HR 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97780" y="2304931"/>
            <a:ext cx="3177540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Resources for Developing </a:t>
            </a:r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an </a:t>
            </a:r>
            <a:endParaRPr lang="en-US" sz="2700" b="1" dirty="0" smtClean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Action </a:t>
            </a:r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Plan </a:t>
            </a:r>
            <a:endParaRPr lang="en-US" sz="2700" b="1" dirty="0" smtClean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dobe Caslon Pro Bold"/>
                <a:cs typeface="Arial" panose="020B0604020202020204" pitchFamily="34" charset="0"/>
              </a:rPr>
              <a:t>Action plan will need resources that may need to implement the staffing plan.</a:t>
            </a:r>
          </a:p>
          <a:p>
            <a:endParaRPr lang="en-GB" sz="2400" dirty="0"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26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0352" y="268069"/>
            <a:ext cx="81610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Action Plan in HR 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48072" y="1700784"/>
            <a:ext cx="3264408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Resources for Developing </a:t>
            </a:r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an </a:t>
            </a:r>
            <a:endParaRPr lang="en-US" sz="2700" b="1" dirty="0" smtClean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Action Plan</a:t>
            </a:r>
          </a:p>
          <a:p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Resources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might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include:- </a:t>
            </a:r>
          </a:p>
          <a:p>
            <a:r>
              <a:rPr lang="en-US" sz="2400" i="1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Advertising costs</a:t>
            </a:r>
            <a:endParaRPr lang="en-US" sz="2400" i="1" dirty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  <a:p>
            <a:r>
              <a:rPr lang="en-US" sz="2400" i="1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Employment agency Recruiter </a:t>
            </a:r>
            <a:r>
              <a:rPr lang="en-US" sz="2400" i="1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fees, </a:t>
            </a:r>
            <a:r>
              <a:rPr lang="en-US" sz="2400" i="1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Relocation costs </a:t>
            </a:r>
            <a:r>
              <a:rPr lang="en-US" sz="2400" i="1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T</a:t>
            </a:r>
            <a:r>
              <a:rPr lang="en-US" sz="2400" i="1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ravel expenses </a:t>
            </a:r>
            <a:r>
              <a:rPr lang="en-GB" sz="2400" i="1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I</a:t>
            </a:r>
            <a:r>
              <a:rPr lang="en-GB" sz="2400" i="1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nterview expenses</a:t>
            </a:r>
            <a:endParaRPr lang="en-GB" sz="2400" dirty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36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0352" y="268069"/>
            <a:ext cx="81610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Action Plan in HR 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48072" y="1445824"/>
            <a:ext cx="326440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The Recruitment </a:t>
            </a:r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Y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ield </a:t>
            </a:r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yramid</a:t>
            </a:r>
          </a:p>
          <a:p>
            <a:r>
              <a:rPr lang="en-US" sz="2400" dirty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arithmetic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relationships</a:t>
            </a:r>
          </a:p>
          <a:p>
            <a:r>
              <a:rPr lang="en-US" sz="2400" dirty="0">
                <a:latin typeface="Adobe Caslon Pro Bold"/>
                <a:cs typeface="Arial" panose="020B0604020202020204" pitchFamily="34" charset="0"/>
              </a:rPr>
              <a:t>between </a:t>
            </a:r>
            <a:r>
              <a:rPr lang="en-US" sz="2400" i="1" dirty="0">
                <a:latin typeface="Adobe Caslon Pro Bold"/>
                <a:cs typeface="Arial" panose="020B0604020202020204" pitchFamily="34" charset="0"/>
              </a:rPr>
              <a:t>recruitment leads and invitees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,</a:t>
            </a:r>
          </a:p>
          <a:p>
            <a:r>
              <a:rPr lang="en-US" sz="2400" i="1" dirty="0">
                <a:latin typeface="Adobe Caslon Pro Bold"/>
                <a:cs typeface="Arial" panose="020B0604020202020204" pitchFamily="34" charset="0"/>
              </a:rPr>
              <a:t>invitees and interviews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, </a:t>
            </a:r>
            <a:r>
              <a:rPr lang="en-US" sz="2400" i="1" dirty="0">
                <a:latin typeface="Adobe Caslon Pro Bold"/>
                <a:cs typeface="Arial" panose="020B0604020202020204" pitchFamily="34" charset="0"/>
              </a:rPr>
              <a:t>interviews and offers</a:t>
            </a:r>
          </a:p>
          <a:p>
            <a:r>
              <a:rPr lang="en-US" sz="2400" i="1" dirty="0">
                <a:latin typeface="Adobe Caslon Pro Bold"/>
                <a:cs typeface="Arial" panose="020B0604020202020204" pitchFamily="34" charset="0"/>
              </a:rPr>
              <a:t>made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, and </a:t>
            </a:r>
            <a:r>
              <a:rPr lang="en-US" sz="2400" i="1" dirty="0">
                <a:latin typeface="Adobe Caslon Pro Bold"/>
                <a:cs typeface="Arial" panose="020B0604020202020204" pitchFamily="34" charset="0"/>
              </a:rPr>
              <a:t>offers made and offers accepted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.</a:t>
            </a:r>
            <a:endParaRPr lang="en-US" sz="2400" dirty="0"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969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" y="-5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Action Plan in HR 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48072" y="1087195"/>
            <a:ext cx="309981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The Recruiting Yield Pyramid</a:t>
            </a:r>
          </a:p>
          <a:p>
            <a:r>
              <a:rPr lang="en-GB" sz="2500" dirty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GB" sz="2500" dirty="0" smtClean="0">
                <a:latin typeface="Adobe Caslon Pro Bold"/>
                <a:cs typeface="Arial" panose="020B0604020202020204" pitchFamily="34" charset="0"/>
              </a:rPr>
              <a:t>arithmetic </a:t>
            </a:r>
            <a:r>
              <a:rPr lang="en-GB" sz="2500" dirty="0">
                <a:latin typeface="Adobe Caslon Pro Bold"/>
                <a:cs typeface="Arial" panose="020B0604020202020204" pitchFamily="34" charset="0"/>
              </a:rPr>
              <a:t>relationships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between </a:t>
            </a:r>
            <a:endParaRPr lang="en-US" sz="2500" dirty="0" smtClean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-Recruitment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leads and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invitees</a:t>
            </a:r>
            <a:endParaRPr lang="en-US" sz="2500" dirty="0">
              <a:solidFill>
                <a:srgbClr val="FF0000"/>
              </a:solidFill>
              <a:latin typeface="Adobe Caslon Pro Bold"/>
              <a:cs typeface="Arial" panose="020B0604020202020204" pitchFamily="34" charset="0"/>
            </a:endParaRPr>
          </a:p>
          <a:p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-Invitees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and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interviews</a:t>
            </a:r>
            <a:endParaRPr lang="en-US" sz="2500" dirty="0">
              <a:solidFill>
                <a:srgbClr val="FF0000"/>
              </a:solidFill>
              <a:latin typeface="Adobe Caslon Pro Bold"/>
              <a:cs typeface="Arial" panose="020B0604020202020204" pitchFamily="34" charset="0"/>
            </a:endParaRPr>
          </a:p>
          <a:p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-Interviews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and offers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made</a:t>
            </a:r>
            <a:endParaRPr lang="en-US" sz="2500" dirty="0">
              <a:solidFill>
                <a:srgbClr val="FF0000"/>
              </a:solidFill>
              <a:latin typeface="Adobe Caslon Pro Bold"/>
              <a:cs typeface="Arial" panose="020B0604020202020204" pitchFamily="34" charset="0"/>
            </a:endParaRPr>
          </a:p>
          <a:p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-Offers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made and offers accepted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.</a:t>
            </a:r>
            <a:endParaRPr lang="en-GB" sz="2600" dirty="0"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10896" y="1008810"/>
            <a:ext cx="9149448" cy="5912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45" y="1618488"/>
            <a:ext cx="5880227" cy="371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75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0352" y="268069"/>
            <a:ext cx="81610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Action Plan in HR 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48072" y="1947672"/>
            <a:ext cx="326440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The Recruiting Yield </a:t>
            </a:r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Pyramid</a:t>
            </a:r>
            <a:endParaRPr lang="en-US" sz="2600" dirty="0" smtClean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  <a:p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1-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ratio of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offers made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to actual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new hires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is 2:1</a:t>
            </a:r>
          </a:p>
          <a:p>
            <a:endParaRPr lang="en-US" sz="2600" dirty="0" smtClean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2-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ratio of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candidates interviewed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to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offer made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is 3 to 2 </a:t>
            </a:r>
            <a:endParaRPr lang="en-GB" sz="2600" dirty="0"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52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0352" y="268069"/>
            <a:ext cx="81610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Action Plan in HR 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48072" y="1804452"/>
            <a:ext cx="309524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The Recruiting Yield </a:t>
            </a:r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Pyramid</a:t>
            </a:r>
          </a:p>
          <a:p>
            <a:endParaRPr lang="en-US" sz="2600" dirty="0" smtClean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  <a:p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3-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ratio of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candidates invited for interviews 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to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candidates interviewed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is about 4 to 3</a:t>
            </a:r>
          </a:p>
          <a:p>
            <a:endParaRPr lang="en-GB" sz="24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79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0352" y="268069"/>
            <a:ext cx="81610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Action Plan in HR 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93208" y="1289304"/>
            <a:ext cx="3099816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The Recruiting Yield </a:t>
            </a:r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Pyramid</a:t>
            </a:r>
          </a:p>
          <a:p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4-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Finally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, the firm knows that of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six leads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 that come in from all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its recruiting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sources, it typically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cs typeface="Arial" panose="020B0604020202020204" pitchFamily="34" charset="0"/>
              </a:rPr>
              <a:t>invites only one applicant for an interview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a 6-to-1 ratio.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232" y="5815584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470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93208" y="1783080"/>
            <a:ext cx="326440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Qualifications (or skills) inventories</a:t>
            </a: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Inventories are records listing </a:t>
            </a:r>
            <a:r>
              <a:rPr lang="en-GB" sz="2600" dirty="0" smtClean="0">
                <a:latin typeface="Adobe Caslon Pro Bold"/>
                <a:cs typeface="Arial" panose="020B0604020202020204" pitchFamily="34" charset="0"/>
              </a:rPr>
              <a:t>employees </a:t>
            </a:r>
            <a:r>
              <a:rPr lang="en-GB" sz="2600" dirty="0">
                <a:latin typeface="Adobe Caslon Pro Bold"/>
                <a:cs typeface="Arial" panose="020B0604020202020204" pitchFamily="34" charset="0"/>
              </a:rPr>
              <a:t>unique data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 to be used in determining </a:t>
            </a:r>
            <a:r>
              <a:rPr lang="en-GB" sz="2600" dirty="0">
                <a:latin typeface="Adobe Caslon Pro Bold"/>
                <a:cs typeface="Arial" panose="020B0604020202020204" pitchFamily="34" charset="0"/>
              </a:rPr>
              <a:t>inside candidates for </a:t>
            </a:r>
            <a:r>
              <a:rPr lang="en-GB" sz="2600" dirty="0" smtClean="0">
                <a:latin typeface="Adobe Caslon Pro Bold"/>
                <a:cs typeface="Arial" panose="020B0604020202020204" pitchFamily="34" charset="0"/>
              </a:rPr>
              <a:t>promotion.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282544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93208" y="1675989"/>
            <a:ext cx="3099816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Types of Qualifications </a:t>
            </a:r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(or skills) inventories</a:t>
            </a: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There are two types of inventories:-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600" b="1" i="1" dirty="0" smtClean="0">
                <a:latin typeface="Adobe Caslon Pro Bold"/>
                <a:cs typeface="Arial" panose="020B0604020202020204" pitchFamily="34" charset="0"/>
              </a:rPr>
              <a:t>Manual System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600" b="1" i="1" dirty="0" smtClean="0">
                <a:latin typeface="Adobe Caslon Pro Bold"/>
                <a:cs typeface="Arial" panose="020B0604020202020204" pitchFamily="34" charset="0"/>
              </a:rPr>
              <a:t>Computerized Records</a:t>
            </a:r>
            <a:endParaRPr lang="en-US" sz="2600" b="1" i="1" dirty="0"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104864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91" y="-274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38928" y="1942284"/>
            <a:ext cx="3054096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Manual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System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GB" sz="2600" dirty="0" smtClean="0">
                <a:latin typeface="Adobe Caslon Pro Bold"/>
                <a:cs typeface="Arial" panose="020B0604020202020204" pitchFamily="34" charset="0"/>
              </a:rPr>
              <a:t>Department managers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or owners of smaller firms often use manual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system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to track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employee qualifications and skills. </a:t>
            </a:r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113755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38928" y="1453896"/>
            <a:ext cx="305409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Manual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System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manual system has </a:t>
            </a:r>
            <a:r>
              <a:rPr lang="en-US" sz="2600" b="1" i="1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personnel </a:t>
            </a:r>
            <a:r>
              <a:rPr lang="en-US" sz="2600" b="1" i="1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inventory and </a:t>
            </a:r>
            <a:r>
              <a:rPr lang="en-US" sz="2600" b="1" i="1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development record </a:t>
            </a:r>
            <a:r>
              <a:rPr lang="en-US" sz="2600" b="1" i="1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form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compiles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basic professional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information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of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each employee. </a:t>
            </a:r>
            <a:endParaRPr lang="en-GB" sz="2600" dirty="0">
              <a:latin typeface="Adobe Caslon Pro Bold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387427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16136" y="1700784"/>
            <a:ext cx="3076888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Manual System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The Professional information includes education, company sponsor course taken, career interest,  language, desired assignment and skills.</a:t>
            </a:r>
            <a:endParaRPr lang="en-US" sz="2600" dirty="0">
              <a:latin typeface="Adobe Caslon Pro Bold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24883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93208" y="1758285"/>
            <a:ext cx="3099816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Personnel Replacement Charts</a:t>
            </a:r>
          </a:p>
          <a:p>
            <a:r>
              <a:rPr lang="en-GB" sz="2600" dirty="0">
                <a:latin typeface="Adobe Caslon Pro Bold"/>
                <a:cs typeface="Arial" panose="020B0604020202020204" pitchFamily="34" charset="0"/>
              </a:rPr>
              <a:t>Company records showing present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performance and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promotability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of inside candidates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for the most important positions.</a:t>
            </a:r>
          </a:p>
        </p:txBody>
      </p:sp>
      <p:sp>
        <p:nvSpPr>
          <p:cNvPr id="5" name="Rectangle 4"/>
          <p:cNvSpPr/>
          <p:nvPr/>
        </p:nvSpPr>
        <p:spPr>
          <a:xfrm>
            <a:off x="31401" y="301752"/>
            <a:ext cx="91385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</a:p>
        </p:txBody>
      </p:sp>
    </p:spTree>
    <p:extLst>
      <p:ext uri="{BB962C8B-B14F-4D97-AF65-F5344CB8AC3E}">
        <p14:creationId xmlns:p14="http://schemas.microsoft.com/office/powerpoint/2010/main" val="280185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9296</TotalTime>
  <Words>1042</Words>
  <Application>Microsoft Office PowerPoint</Application>
  <PresentationFormat>On-screen Show (4:3)</PresentationFormat>
  <Paragraphs>187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Adobe Caslon Pro Bold</vt:lpstr>
      <vt:lpstr>Arial</vt:lpstr>
      <vt:lpstr>Britannic Bold</vt:lpstr>
      <vt:lpstr>Calibri</vt:lpstr>
      <vt:lpstr>Cambria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Administrator</cp:lastModifiedBy>
  <cp:revision>506</cp:revision>
  <dcterms:created xsi:type="dcterms:W3CDTF">2006-08-16T00:00:00Z</dcterms:created>
  <dcterms:modified xsi:type="dcterms:W3CDTF">2015-11-17T14:53:42Z</dcterms:modified>
</cp:coreProperties>
</file>