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53"/>
  </p:notesMasterIdLst>
  <p:sldIdLst>
    <p:sldId id="925" r:id="rId2"/>
    <p:sldId id="702" r:id="rId3"/>
    <p:sldId id="703" r:id="rId4"/>
    <p:sldId id="704" r:id="rId5"/>
    <p:sldId id="705" r:id="rId6"/>
    <p:sldId id="862" r:id="rId7"/>
    <p:sldId id="861" r:id="rId8"/>
    <p:sldId id="707" r:id="rId9"/>
    <p:sldId id="708" r:id="rId10"/>
    <p:sldId id="709" r:id="rId11"/>
    <p:sldId id="710" r:id="rId12"/>
    <p:sldId id="711" r:id="rId13"/>
    <p:sldId id="712" r:id="rId14"/>
    <p:sldId id="926" r:id="rId15"/>
    <p:sldId id="713" r:id="rId16"/>
    <p:sldId id="714" r:id="rId17"/>
    <p:sldId id="715" r:id="rId18"/>
    <p:sldId id="716" r:id="rId19"/>
    <p:sldId id="717" r:id="rId20"/>
    <p:sldId id="718" r:id="rId21"/>
    <p:sldId id="719" r:id="rId22"/>
    <p:sldId id="720" r:id="rId23"/>
    <p:sldId id="927" r:id="rId24"/>
    <p:sldId id="721" r:id="rId25"/>
    <p:sldId id="722" r:id="rId26"/>
    <p:sldId id="723" r:id="rId27"/>
    <p:sldId id="724" r:id="rId28"/>
    <p:sldId id="725" r:id="rId29"/>
    <p:sldId id="726" r:id="rId30"/>
    <p:sldId id="727" r:id="rId31"/>
    <p:sldId id="728" r:id="rId32"/>
    <p:sldId id="729" r:id="rId33"/>
    <p:sldId id="730" r:id="rId34"/>
    <p:sldId id="928" r:id="rId35"/>
    <p:sldId id="731" r:id="rId36"/>
    <p:sldId id="732" r:id="rId37"/>
    <p:sldId id="733" r:id="rId38"/>
    <p:sldId id="734" r:id="rId39"/>
    <p:sldId id="735" r:id="rId40"/>
    <p:sldId id="736" r:id="rId41"/>
    <p:sldId id="930" r:id="rId42"/>
    <p:sldId id="929" r:id="rId43"/>
    <p:sldId id="931" r:id="rId44"/>
    <p:sldId id="738" r:id="rId45"/>
    <p:sldId id="739" r:id="rId46"/>
    <p:sldId id="740" r:id="rId47"/>
    <p:sldId id="741" r:id="rId48"/>
    <p:sldId id="863" r:id="rId49"/>
    <p:sldId id="742" r:id="rId50"/>
    <p:sldId id="864" r:id="rId51"/>
    <p:sldId id="743" r:id="rId52"/>
    <p:sldId id="744" r:id="rId53"/>
    <p:sldId id="745" r:id="rId54"/>
    <p:sldId id="746" r:id="rId55"/>
    <p:sldId id="1023" r:id="rId56"/>
    <p:sldId id="932" r:id="rId57"/>
    <p:sldId id="933" r:id="rId58"/>
    <p:sldId id="934" r:id="rId59"/>
    <p:sldId id="935" r:id="rId60"/>
    <p:sldId id="936" r:id="rId61"/>
    <p:sldId id="937" r:id="rId62"/>
    <p:sldId id="938" r:id="rId63"/>
    <p:sldId id="939" r:id="rId64"/>
    <p:sldId id="940" r:id="rId65"/>
    <p:sldId id="941" r:id="rId66"/>
    <p:sldId id="942" r:id="rId67"/>
    <p:sldId id="943" r:id="rId68"/>
    <p:sldId id="944" r:id="rId69"/>
    <p:sldId id="1024" r:id="rId70"/>
    <p:sldId id="945" r:id="rId71"/>
    <p:sldId id="946" r:id="rId72"/>
    <p:sldId id="947" r:id="rId73"/>
    <p:sldId id="948" r:id="rId74"/>
    <p:sldId id="949" r:id="rId75"/>
    <p:sldId id="950" r:id="rId76"/>
    <p:sldId id="951" r:id="rId77"/>
    <p:sldId id="952" r:id="rId78"/>
    <p:sldId id="953" r:id="rId79"/>
    <p:sldId id="954" r:id="rId80"/>
    <p:sldId id="955" r:id="rId81"/>
    <p:sldId id="956" r:id="rId82"/>
    <p:sldId id="1025" r:id="rId83"/>
    <p:sldId id="957" r:id="rId84"/>
    <p:sldId id="958" r:id="rId85"/>
    <p:sldId id="960" r:id="rId86"/>
    <p:sldId id="961" r:id="rId87"/>
    <p:sldId id="962" r:id="rId88"/>
    <p:sldId id="963" r:id="rId89"/>
    <p:sldId id="964" r:id="rId90"/>
    <p:sldId id="1026" r:id="rId91"/>
    <p:sldId id="965" r:id="rId92"/>
    <p:sldId id="966" r:id="rId93"/>
    <p:sldId id="967" r:id="rId94"/>
    <p:sldId id="968" r:id="rId95"/>
    <p:sldId id="969" r:id="rId96"/>
    <p:sldId id="970" r:id="rId97"/>
    <p:sldId id="971" r:id="rId98"/>
    <p:sldId id="972" r:id="rId99"/>
    <p:sldId id="973" r:id="rId100"/>
    <p:sldId id="974" r:id="rId101"/>
    <p:sldId id="975" r:id="rId102"/>
    <p:sldId id="1027" r:id="rId103"/>
    <p:sldId id="976" r:id="rId104"/>
    <p:sldId id="977" r:id="rId105"/>
    <p:sldId id="978" r:id="rId106"/>
    <p:sldId id="979" r:id="rId107"/>
    <p:sldId id="980" r:id="rId108"/>
    <p:sldId id="981" r:id="rId109"/>
    <p:sldId id="982" r:id="rId110"/>
    <p:sldId id="983" r:id="rId111"/>
    <p:sldId id="984" r:id="rId112"/>
    <p:sldId id="985" r:id="rId113"/>
    <p:sldId id="986" r:id="rId114"/>
    <p:sldId id="987" r:id="rId115"/>
    <p:sldId id="988" r:id="rId116"/>
    <p:sldId id="989" r:id="rId117"/>
    <p:sldId id="1028" r:id="rId118"/>
    <p:sldId id="990" r:id="rId119"/>
    <p:sldId id="991" r:id="rId120"/>
    <p:sldId id="992" r:id="rId121"/>
    <p:sldId id="993" r:id="rId122"/>
    <p:sldId id="994" r:id="rId123"/>
    <p:sldId id="995" r:id="rId124"/>
    <p:sldId id="996" r:id="rId125"/>
    <p:sldId id="997" r:id="rId126"/>
    <p:sldId id="998" r:id="rId127"/>
    <p:sldId id="1029" r:id="rId128"/>
    <p:sldId id="999" r:id="rId129"/>
    <p:sldId id="1000" r:id="rId130"/>
    <p:sldId id="1001" r:id="rId131"/>
    <p:sldId id="1002" r:id="rId132"/>
    <p:sldId id="1003" r:id="rId133"/>
    <p:sldId id="1004" r:id="rId134"/>
    <p:sldId id="1005" r:id="rId135"/>
    <p:sldId id="1006" r:id="rId136"/>
    <p:sldId id="1007" r:id="rId137"/>
    <p:sldId id="1008" r:id="rId138"/>
    <p:sldId id="1030" r:id="rId139"/>
    <p:sldId id="1009" r:id="rId140"/>
    <p:sldId id="1010" r:id="rId141"/>
    <p:sldId id="1011" r:id="rId142"/>
    <p:sldId id="1012" r:id="rId143"/>
    <p:sldId id="1013" r:id="rId144"/>
    <p:sldId id="1014" r:id="rId145"/>
    <p:sldId id="1015" r:id="rId146"/>
    <p:sldId id="1016" r:id="rId147"/>
    <p:sldId id="1018" r:id="rId148"/>
    <p:sldId id="1019" r:id="rId149"/>
    <p:sldId id="1020" r:id="rId150"/>
    <p:sldId id="1021" r:id="rId151"/>
    <p:sldId id="1022" r:id="rId1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7EC234"/>
    <a:srgbClr val="6BA42C"/>
    <a:srgbClr val="E20000"/>
    <a:srgbClr val="00A7E2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13" autoAdjust="0"/>
    <p:restoredTop sz="94316" autoAdjust="0"/>
  </p:normalViewPr>
  <p:slideViewPr>
    <p:cSldViewPr snapToObjects="1">
      <p:cViewPr>
        <p:scale>
          <a:sx n="70" d="100"/>
          <a:sy n="70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5895" cy="7589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5/7/2016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342456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225445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50259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093524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0672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4164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301982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417472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380783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940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464293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307406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631135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823400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25050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49740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029449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923637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135374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362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404671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957017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540832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883537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971888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954097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20523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12802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85283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299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378110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919152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475626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646931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299797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65484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896893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52338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035494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1089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064613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335092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42179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638463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15807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176427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226965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4056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743900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4525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7473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686776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8321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1650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97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6741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139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6518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1302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3971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2775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9710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5388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2720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761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0139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906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5827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8263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623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4511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2643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9028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5252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17353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6035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41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35643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59067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59067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13126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97191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98005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66820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99750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3881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7758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43107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42383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5270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06434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91417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71657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15992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3311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305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32282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45890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81720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52920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20193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498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0261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75159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27449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02708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82879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28266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50857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51422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35853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75941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50663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18132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06093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2657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154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296947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5373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7430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22260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3185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453918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0267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642115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750345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8837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630158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21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41580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671605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71274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3332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47078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473768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882703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714446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84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28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As </a:t>
            </a:r>
            <a:r>
              <a:rPr lang="en-US" sz="2600" dirty="0">
                <a:latin typeface="Adobe Calson Pro Bold"/>
              </a:rPr>
              <a:t>such, the orientation process should embellish what the employee learned</a:t>
            </a:r>
          </a:p>
          <a:p>
            <a:r>
              <a:rPr lang="en-GB" sz="2600" dirty="0">
                <a:latin typeface="Adobe Calson Pro Bold"/>
              </a:rPr>
              <a:t>during his interviews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0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9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012531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Limiting the group size encourages an exchange</a:t>
            </a:r>
          </a:p>
          <a:p>
            <a:r>
              <a:rPr lang="en-US" sz="2600" dirty="0">
                <a:latin typeface="Adobe Calson Pro Bold"/>
              </a:rPr>
              <a:t>between the new employees, while allowing for questions to be asked and </a:t>
            </a:r>
            <a:r>
              <a:rPr lang="en-US" sz="2600" dirty="0" smtClean="0">
                <a:latin typeface="Adobe Calson Pro Bold"/>
              </a:rPr>
              <a:t>responded </a:t>
            </a:r>
            <a:r>
              <a:rPr lang="en-GB" sz="2600" dirty="0" smtClean="0">
                <a:latin typeface="Adobe Calson Pro Bold"/>
              </a:rPr>
              <a:t>to</a:t>
            </a:r>
            <a:r>
              <a:rPr lang="en-GB" sz="2600" dirty="0">
                <a:latin typeface="Adobe Calson Pro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220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9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8" y="2594155"/>
            <a:ext cx="303855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However, having too small a group can make the participants feel conspicuous</a:t>
            </a:r>
          </a:p>
          <a:p>
            <a:r>
              <a:rPr lang="en-GB" sz="2600" dirty="0">
                <a:latin typeface="Adobe Calson Pro Bold"/>
              </a:rPr>
              <a:t>and </a:t>
            </a:r>
            <a:r>
              <a:rPr lang="en-GB" sz="2600" dirty="0" smtClean="0">
                <a:latin typeface="Adobe Calson Pro Bold"/>
              </a:rPr>
              <a:t>self-conscious</a:t>
            </a:r>
            <a:r>
              <a:rPr lang="en-GB" sz="2600" dirty="0">
                <a:latin typeface="Adobe Calson Pro Bold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976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10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36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8" y="1759310"/>
            <a:ext cx="296265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Location and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Setting</a:t>
            </a:r>
          </a:p>
          <a:p>
            <a:r>
              <a:rPr lang="en-US" sz="2600" dirty="0">
                <a:latin typeface="Adobe Calson Pro Bold"/>
              </a:rPr>
              <a:t>The site selected for your organizational orientation program should be </a:t>
            </a:r>
            <a:r>
              <a:rPr lang="en-US" sz="2600" dirty="0" smtClean="0">
                <a:latin typeface="Adobe Calson Pro Bold"/>
              </a:rPr>
              <a:t>centrally located </a:t>
            </a:r>
            <a:r>
              <a:rPr lang="en-US" sz="2600" dirty="0">
                <a:latin typeface="Adobe Calson Pro Bold"/>
              </a:rPr>
              <a:t>and convenient for most employees.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4915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594155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It should easily accommodate the </a:t>
            </a:r>
            <a:r>
              <a:rPr lang="en-US" sz="2600" dirty="0" smtClean="0">
                <a:latin typeface="Adobe Calson Pro Bold"/>
              </a:rPr>
              <a:t>number of </a:t>
            </a:r>
            <a:r>
              <a:rPr lang="en-US" sz="2600" dirty="0">
                <a:latin typeface="Adobe Calson Pro Bold"/>
              </a:rPr>
              <a:t>people scheduled to attend, but not be too large.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09163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82740" y="1911100"/>
            <a:ext cx="2962656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>
                <a:latin typeface="Adobe Calson Pro Bold"/>
              </a:rPr>
              <a:t>Tables should be provided,</a:t>
            </a:r>
          </a:p>
          <a:p>
            <a:r>
              <a:rPr lang="en-US" sz="2500" dirty="0">
                <a:latin typeface="Adobe Calson Pro Bold"/>
              </a:rPr>
              <a:t>since literature is likely to be distributed and employees will probably want to jot</a:t>
            </a:r>
          </a:p>
          <a:p>
            <a:r>
              <a:rPr lang="en-US" sz="2500" dirty="0">
                <a:latin typeface="Adobe Calson Pro Bold"/>
              </a:rPr>
              <a:t>down notes during the course of the presentation.</a:t>
            </a:r>
            <a:endParaRPr lang="en-GB" sz="25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67145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986995"/>
            <a:ext cx="29626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Tables and chairs should be arranged</a:t>
            </a:r>
          </a:p>
          <a:p>
            <a:r>
              <a:rPr lang="en-US" sz="2400" dirty="0">
                <a:latin typeface="Adobe Calson Pro Bold"/>
              </a:rPr>
              <a:t>in a casual manner; round tables are preferable over a classroom-style arrangement.</a:t>
            </a:r>
          </a:p>
          <a:p>
            <a:r>
              <a:rPr lang="en-US" sz="2400" dirty="0">
                <a:latin typeface="Adobe Calson Pro Bold"/>
              </a:rPr>
              <a:t>For these reasons, auditoriums should be avoided.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37420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8" y="2433275"/>
            <a:ext cx="2962657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Content</a:t>
            </a:r>
          </a:p>
          <a:p>
            <a:r>
              <a:rPr lang="en-US" sz="2600" dirty="0">
                <a:latin typeface="Adobe Calson Pro Bold"/>
              </a:rPr>
              <a:t>Basically, all topics covered during an organizational orientation fall into one of two</a:t>
            </a:r>
          </a:p>
          <a:p>
            <a:r>
              <a:rPr lang="en-GB" sz="2600" dirty="0">
                <a:latin typeface="Adobe Calson Pro Bold"/>
              </a:rPr>
              <a:t>categories:</a:t>
            </a:r>
          </a:p>
        </p:txBody>
      </p:sp>
    </p:spTree>
    <p:extLst>
      <p:ext uri="{BB962C8B-B14F-4D97-AF65-F5344CB8AC3E}">
        <p14:creationId xmlns:p14="http://schemas.microsoft.com/office/powerpoint/2010/main" val="41481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184956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What </a:t>
            </a:r>
            <a:r>
              <a:rPr lang="en-US" sz="2600" dirty="0">
                <a:latin typeface="Adobe Calson Pro Bold"/>
              </a:rPr>
              <a:t>employees can expect from the </a:t>
            </a:r>
            <a:r>
              <a:rPr lang="en-US" sz="2600" dirty="0" smtClean="0">
                <a:latin typeface="Adobe Calson Pro Bold"/>
              </a:rPr>
              <a:t>organization? </a:t>
            </a:r>
            <a:r>
              <a:rPr lang="en-US" sz="2600" dirty="0">
                <a:latin typeface="Adobe Calson Pro Bold"/>
              </a:rPr>
              <a:t>and </a:t>
            </a:r>
            <a:endParaRPr lang="en-US" sz="2600" dirty="0" smtClean="0">
              <a:latin typeface="Adobe Calson Pro Bold"/>
            </a:endParaRPr>
          </a:p>
          <a:p>
            <a:r>
              <a:rPr lang="en-US" sz="2600" dirty="0">
                <a:latin typeface="Adobe Calson Pro Bold"/>
              </a:rPr>
              <a:t>W</a:t>
            </a:r>
            <a:r>
              <a:rPr lang="en-US" sz="2600" dirty="0" smtClean="0">
                <a:latin typeface="Adobe Calson Pro Bold"/>
              </a:rPr>
              <a:t>hat </a:t>
            </a:r>
            <a:r>
              <a:rPr lang="en-US" sz="2600" dirty="0">
                <a:latin typeface="Adobe Calson Pro Bold"/>
              </a:rPr>
              <a:t>the organization</a:t>
            </a:r>
          </a:p>
          <a:p>
            <a:r>
              <a:rPr lang="en-US" sz="2600" dirty="0">
                <a:latin typeface="Adobe Calson Pro Bold"/>
              </a:rPr>
              <a:t>expects to receive from </a:t>
            </a:r>
            <a:r>
              <a:rPr lang="en-US" sz="2600" dirty="0" smtClean="0">
                <a:latin typeface="Adobe Calson Pro Bold"/>
              </a:rPr>
              <a:t>employees?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66706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82740" y="160752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Beyond these two broad areas, organizations</a:t>
            </a:r>
          </a:p>
          <a:p>
            <a:r>
              <a:rPr lang="en-US" sz="2600" dirty="0">
                <a:latin typeface="Adobe Calson Pro Bold"/>
              </a:rPr>
              <a:t>can choose from a wide selection of additional topics, suitable to their work environment</a:t>
            </a:r>
          </a:p>
          <a:p>
            <a:r>
              <a:rPr lang="en-US" sz="2600" dirty="0">
                <a:latin typeface="Adobe Calson Pro Bold"/>
              </a:rPr>
              <a:t>and relevant to a particular group of participants.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93039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96265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Topics to be expanded upon may include the </a:t>
            </a:r>
            <a:r>
              <a:rPr lang="en-US" sz="2500" dirty="0" smtClean="0">
                <a:latin typeface="Adobe Calson Pro Bold"/>
              </a:rPr>
              <a:t>organization’s mission</a:t>
            </a:r>
            <a:r>
              <a:rPr lang="en-US" sz="2500" dirty="0">
                <a:latin typeface="Adobe Calson Pro Bold"/>
              </a:rPr>
              <a:t>, values, and corporate culture, and how individual goals can coexist with</a:t>
            </a:r>
          </a:p>
          <a:p>
            <a:r>
              <a:rPr lang="en-US" sz="2500" dirty="0">
                <a:latin typeface="Adobe Calson Pro Bold"/>
              </a:rPr>
              <a:t>those of the organization while supporting this culture</a:t>
            </a:r>
            <a:r>
              <a:rPr lang="en-US" sz="2500" dirty="0" smtClean="0">
                <a:latin typeface="Adobe Cals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89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79989" y="2012531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When identifying the specific content of an orientation program, keep in </a:t>
            </a:r>
            <a:r>
              <a:rPr lang="en-US" sz="2600" dirty="0" smtClean="0">
                <a:latin typeface="Adobe Calson Pro Bold"/>
              </a:rPr>
              <a:t>mind that </a:t>
            </a:r>
            <a:r>
              <a:rPr lang="en-US" sz="2600" dirty="0">
                <a:latin typeface="Adobe Calson Pro Bold"/>
              </a:rPr>
              <a:t>employees want, first and foremost, to feel welcome.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03962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82740" y="175931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They’re also interested in</a:t>
            </a:r>
          </a:p>
          <a:p>
            <a:r>
              <a:rPr lang="en-US" sz="2600" dirty="0">
                <a:latin typeface="Adobe Calson Pro Bold"/>
              </a:rPr>
              <a:t>knowing the policies and procedures that affect them, the repercussions for </a:t>
            </a:r>
            <a:r>
              <a:rPr lang="en-US" sz="2600" dirty="0" smtClean="0">
                <a:latin typeface="Adobe Calson Pro Bold"/>
              </a:rPr>
              <a:t>violating policies</a:t>
            </a:r>
            <a:r>
              <a:rPr lang="en-US" sz="2600" dirty="0">
                <a:latin typeface="Adobe Calson Pro Bold"/>
              </a:rPr>
              <a:t>, what the company expects of them,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29558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012531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What </a:t>
            </a:r>
            <a:r>
              <a:rPr lang="en-US" sz="2600" dirty="0">
                <a:latin typeface="Adobe Calson Pro Bold"/>
              </a:rPr>
              <a:t>warrants reward and recognition.</a:t>
            </a:r>
          </a:p>
          <a:p>
            <a:r>
              <a:rPr lang="en-US" sz="2600" dirty="0">
                <a:latin typeface="Adobe Calson Pro Bold"/>
              </a:rPr>
              <a:t>Remember, too, that information retention can be as low as 15 percent on the</a:t>
            </a:r>
          </a:p>
          <a:p>
            <a:r>
              <a:rPr lang="en-GB" sz="2600" dirty="0">
                <a:latin typeface="Adobe Calson Pro Bold"/>
              </a:rPr>
              <a:t>first day of work.</a:t>
            </a:r>
          </a:p>
        </p:txBody>
      </p:sp>
    </p:spTree>
    <p:extLst>
      <p:ext uri="{BB962C8B-B14F-4D97-AF65-F5344CB8AC3E}">
        <p14:creationId xmlns:p14="http://schemas.microsoft.com/office/powerpoint/2010/main" val="6535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82740" y="1607520"/>
            <a:ext cx="31299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That said, it’s not advisable to start off by describing the organization’s </a:t>
            </a:r>
            <a:r>
              <a:rPr lang="en-US" sz="2400" dirty="0" smtClean="0">
                <a:latin typeface="Adobe Calson Pro Bold"/>
              </a:rPr>
              <a:t>history, products /services</a:t>
            </a:r>
            <a:r>
              <a:rPr lang="en-US" sz="2400" dirty="0">
                <a:latin typeface="Adobe Calson Pro Bold"/>
              </a:rPr>
              <a:t>, or organizational structure; also, don’t begin with an </a:t>
            </a:r>
            <a:r>
              <a:rPr lang="en-US" sz="2400" dirty="0" smtClean="0">
                <a:latin typeface="Adobe Calson Pro Bold"/>
              </a:rPr>
              <a:t>explanation of </a:t>
            </a:r>
            <a:r>
              <a:rPr lang="en-US" sz="2400" dirty="0">
                <a:latin typeface="Adobe Calson Pro Bold"/>
              </a:rPr>
              <a:t>how the organization sets itself apart from its chief competitors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95353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0752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The employer who starts off by describing its employee-friendly</a:t>
            </a:r>
          </a:p>
          <a:p>
            <a:r>
              <a:rPr lang="en-US" sz="2600" dirty="0">
                <a:latin typeface="Adobe Calson Pro Bold"/>
              </a:rPr>
              <a:t>programs has the right idea. It’s an attention-grabber and establishes the organization’s</a:t>
            </a:r>
          </a:p>
          <a:p>
            <a:r>
              <a:rPr lang="en-GB" sz="2600" dirty="0">
                <a:latin typeface="Adobe Calson Pro Bold"/>
              </a:rPr>
              <a:t>commitment to its workforce.</a:t>
            </a:r>
          </a:p>
        </p:txBody>
      </p:sp>
    </p:spTree>
    <p:extLst>
      <p:ext uri="{BB962C8B-B14F-4D97-AF65-F5344CB8AC3E}">
        <p14:creationId xmlns:p14="http://schemas.microsoft.com/office/powerpoint/2010/main" val="60386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012531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When it’s time to discuss programs, </a:t>
            </a:r>
            <a:r>
              <a:rPr lang="en-US" sz="2600" dirty="0" smtClean="0">
                <a:latin typeface="Adobe Calson Pro Bold"/>
              </a:rPr>
              <a:t>policies and </a:t>
            </a:r>
            <a:r>
              <a:rPr lang="en-US" sz="2600" dirty="0">
                <a:latin typeface="Adobe Calson Pro Bold"/>
              </a:rPr>
              <a:t>procedures, and the like, focus first on those that benefit </a:t>
            </a:r>
            <a:r>
              <a:rPr lang="en-US" sz="2600" dirty="0" smtClean="0">
                <a:latin typeface="Adobe Calson Pro Bold"/>
              </a:rPr>
              <a:t>employees such as </a:t>
            </a:r>
            <a:r>
              <a:rPr lang="en-GB" sz="2600" dirty="0" smtClean="0">
                <a:latin typeface="Adobe Calson Pro Bold"/>
              </a:rPr>
              <a:t>e-mail </a:t>
            </a:r>
            <a:r>
              <a:rPr lang="en-GB" sz="2600" dirty="0">
                <a:latin typeface="Adobe Calson Pro Bold"/>
              </a:rPr>
              <a:t>and Internet usage</a:t>
            </a:r>
          </a:p>
        </p:txBody>
      </p:sp>
    </p:spTree>
    <p:extLst>
      <p:ext uri="{BB962C8B-B14F-4D97-AF65-F5344CB8AC3E}">
        <p14:creationId xmlns:p14="http://schemas.microsoft.com/office/powerpoint/2010/main" val="139611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10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759310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lson Pro Bold"/>
              </a:rPr>
              <a:t>While </a:t>
            </a:r>
            <a:r>
              <a:rPr lang="en-US" sz="2400" dirty="0">
                <a:latin typeface="Adobe Calson Pro Bold"/>
              </a:rPr>
              <a:t>also describing the ramifications for </a:t>
            </a:r>
            <a:r>
              <a:rPr lang="en-US" sz="2400" dirty="0" smtClean="0">
                <a:latin typeface="Adobe Calson Pro Bold"/>
              </a:rPr>
              <a:t>violations. Ease </a:t>
            </a:r>
            <a:r>
              <a:rPr lang="en-US" sz="2400" dirty="0">
                <a:latin typeface="Adobe Calson Pro Bold"/>
              </a:rPr>
              <a:t>into a discussion of company objectives by talking about how individual goals</a:t>
            </a:r>
          </a:p>
          <a:p>
            <a:r>
              <a:rPr lang="en-US" sz="2400" dirty="0">
                <a:latin typeface="Adobe Calson Pro Bold"/>
              </a:rPr>
              <a:t>can coexist with those of the organization</a:t>
            </a:r>
            <a:endParaRPr lang="en-GB" sz="24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20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11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36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11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0752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Employee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Handbooks</a:t>
            </a:r>
          </a:p>
          <a:p>
            <a:r>
              <a:rPr lang="en-US" sz="2600" dirty="0">
                <a:latin typeface="Adobe Calson Pro Bold"/>
              </a:rPr>
              <a:t>One of the most important documents to be discussed during organizational </a:t>
            </a:r>
            <a:r>
              <a:rPr lang="en-US" sz="2600" dirty="0" smtClean="0">
                <a:latin typeface="Adobe Calson Pro Bold"/>
              </a:rPr>
              <a:t>orientation is </a:t>
            </a:r>
            <a:r>
              <a:rPr lang="en-US" sz="2600" dirty="0">
                <a:latin typeface="Adobe Calson Pro Bold"/>
              </a:rPr>
              <a:t>the employee handbook, for the following reasons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95485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11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379835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1-</a:t>
            </a:r>
            <a:r>
              <a:rPr lang="en-US" sz="2600" b="1" i="1" dirty="0" smtClean="0"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It </a:t>
            </a:r>
            <a:r>
              <a:rPr lang="en-US" sz="2600" dirty="0">
                <a:latin typeface="Adobe Calson Pro Bold"/>
              </a:rPr>
              <a:t>provides a written declaration of a company’s commitment to fair employment</a:t>
            </a:r>
          </a:p>
          <a:p>
            <a:r>
              <a:rPr lang="en-US" sz="2600" dirty="0">
                <a:latin typeface="Adobe Calson Pro Bold"/>
              </a:rPr>
              <a:t>practices and equal employment opportunity with regard to all employees</a:t>
            </a:r>
          </a:p>
          <a:p>
            <a:r>
              <a:rPr lang="en-GB" sz="2600" dirty="0">
                <a:latin typeface="Adobe Calson Pro Bold"/>
              </a:rPr>
              <a:t>in all work-related instances.</a:t>
            </a:r>
          </a:p>
        </p:txBody>
      </p:sp>
    </p:spTree>
    <p:extLst>
      <p:ext uri="{BB962C8B-B14F-4D97-AF65-F5344CB8AC3E}">
        <p14:creationId xmlns:p14="http://schemas.microsoft.com/office/powerpoint/2010/main" val="269994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Orientation programs also help with employee retention. With employee turnover</a:t>
            </a:r>
          </a:p>
          <a:p>
            <a:r>
              <a:rPr lang="en-US" sz="2600" dirty="0">
                <a:latin typeface="Adobe Calson Pro Bold"/>
              </a:rPr>
              <a:t>costing as much as two and a half times an employee’s annual salary</a:t>
            </a:r>
            <a:r>
              <a:rPr lang="en-US" sz="2600" dirty="0" smtClean="0">
                <a:latin typeface="Adobe Calson Pro Bold"/>
              </a:rPr>
              <a:t>,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95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11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778551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2-</a:t>
            </a:r>
            <a:r>
              <a:rPr lang="en-US" sz="2400" dirty="0" smtClean="0">
                <a:latin typeface="Adobe Calson Pro Bold"/>
              </a:rPr>
              <a:t> It </a:t>
            </a:r>
            <a:r>
              <a:rPr lang="en-US" sz="2400" dirty="0">
                <a:latin typeface="Adobe Calson Pro Bold"/>
              </a:rPr>
              <a:t>expresses the basic philosophies of senior management, through both </a:t>
            </a:r>
            <a:r>
              <a:rPr lang="en-US" sz="2400" dirty="0" smtClean="0">
                <a:latin typeface="Adobe Calson Pro Bold"/>
              </a:rPr>
              <a:t>content </a:t>
            </a:r>
            <a:r>
              <a:rPr lang="en-GB" sz="2400" dirty="0" smtClean="0">
                <a:latin typeface="Adobe Calson Pro Bold"/>
              </a:rPr>
              <a:t>and </a:t>
            </a:r>
            <a:r>
              <a:rPr lang="en-GB" sz="2400" dirty="0">
                <a:latin typeface="Adobe Calson Pro Bold"/>
              </a:rPr>
              <a:t>tone.</a:t>
            </a:r>
          </a:p>
          <a:p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3-</a:t>
            </a:r>
            <a:r>
              <a:rPr lang="en-US" sz="24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400" dirty="0" smtClean="0">
                <a:latin typeface="Adobe Calson Pro Bold"/>
              </a:rPr>
              <a:t>It </a:t>
            </a:r>
            <a:r>
              <a:rPr lang="en-US" sz="2400" dirty="0">
                <a:latin typeface="Adobe Calson Pro Bold"/>
              </a:rPr>
              <a:t>serves as a </a:t>
            </a:r>
            <a:r>
              <a:rPr lang="en-US" sz="2400" dirty="0" smtClean="0">
                <a:latin typeface="Adobe Calson Pro Bold"/>
              </a:rPr>
              <a:t>basic communication </a:t>
            </a:r>
            <a:r>
              <a:rPr lang="en-US" sz="2400" dirty="0">
                <a:latin typeface="Adobe Calson Pro Bold"/>
              </a:rPr>
              <a:t>tool pertaining to various areas of work.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65634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11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012531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4-</a:t>
            </a:r>
            <a:r>
              <a:rPr lang="en-US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It </a:t>
            </a:r>
            <a:r>
              <a:rPr lang="en-US" sz="2600" dirty="0">
                <a:latin typeface="Adobe Calson Pro Bold"/>
              </a:rPr>
              <a:t>clarifies an organization’s expectations of its employees.</a:t>
            </a:r>
          </a:p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5-</a:t>
            </a:r>
            <a:r>
              <a:rPr lang="en-US" sz="2600" dirty="0" smtClean="0">
                <a:latin typeface="Adobe Calson Pro Bold"/>
              </a:rPr>
              <a:t> It </a:t>
            </a:r>
            <a:r>
              <a:rPr lang="en-US" sz="2600" dirty="0">
                <a:latin typeface="Adobe Calson Pro Bold"/>
              </a:rPr>
              <a:t>outlines the benefits and privileges of working for an organization.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16080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11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835205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An employee handbook contains many of the topics typically discussed </a:t>
            </a:r>
            <a:r>
              <a:rPr lang="en-US" sz="2600" dirty="0" smtClean="0">
                <a:latin typeface="Adobe Calson Pro Bold"/>
              </a:rPr>
              <a:t>during orientation</a:t>
            </a:r>
            <a:r>
              <a:rPr lang="en-US" sz="2600" dirty="0">
                <a:latin typeface="Adobe Calson Pro Bold"/>
              </a:rPr>
              <a:t>. While all subjects covered should be written so that they’re </a:t>
            </a:r>
            <a:r>
              <a:rPr lang="en-US" sz="2600" dirty="0" smtClean="0">
                <a:latin typeface="Adobe Calson Pro Bold"/>
              </a:rPr>
              <a:t>self explanatory</a:t>
            </a:r>
            <a:r>
              <a:rPr lang="en-US" sz="2600" dirty="0">
                <a:latin typeface="Adobe Calson Pro Bold"/>
              </a:rPr>
              <a:t>,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67275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11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82740" y="1607520"/>
            <a:ext cx="31299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lson Pro Bold"/>
              </a:rPr>
              <a:t>It’s </a:t>
            </a:r>
            <a:r>
              <a:rPr lang="en-US" sz="2400" dirty="0">
                <a:latin typeface="Adobe Calson Pro Bold"/>
              </a:rPr>
              <a:t>advisable to encourage employees to ask questions and seek clarification.</a:t>
            </a:r>
          </a:p>
          <a:p>
            <a:r>
              <a:rPr lang="en-US" sz="2400" dirty="0">
                <a:latin typeface="Adobe Calson Pro Bold"/>
              </a:rPr>
              <a:t>In addition, because of possible legal ramifications, companies must </a:t>
            </a:r>
            <a:r>
              <a:rPr lang="en-US" sz="2400" dirty="0" smtClean="0">
                <a:latin typeface="Adobe Calson Pro Bold"/>
              </a:rPr>
              <a:t>ensure that </a:t>
            </a:r>
            <a:r>
              <a:rPr lang="en-US" sz="2400" dirty="0">
                <a:latin typeface="Adobe Calson Pro Bold"/>
              </a:rPr>
              <a:t>recipients understand the handbook’s contents.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66841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11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835205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Employees should be asked </a:t>
            </a:r>
            <a:r>
              <a:rPr lang="en-US" sz="2600" dirty="0" smtClean="0">
                <a:latin typeface="Adobe Calson Pro Bold"/>
              </a:rPr>
              <a:t>to sign </a:t>
            </a:r>
            <a:r>
              <a:rPr lang="en-US" sz="2600" dirty="0">
                <a:latin typeface="Adobe Calson Pro Bold"/>
              </a:rPr>
              <a:t>a statement that they have received a copy of the company handbook and </a:t>
            </a:r>
            <a:r>
              <a:rPr lang="en-US" sz="2600" dirty="0" smtClean="0">
                <a:latin typeface="Adobe Calson Pro Bold"/>
              </a:rPr>
              <a:t>have read </a:t>
            </a:r>
            <a:r>
              <a:rPr lang="en-US" sz="2600" dirty="0">
                <a:latin typeface="Adobe Calson Pro Bold"/>
              </a:rPr>
              <a:t>and understood its contents.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65314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11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07520"/>
            <a:ext cx="296265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Departmental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Representation</a:t>
            </a:r>
          </a:p>
          <a:p>
            <a:r>
              <a:rPr lang="en-US" sz="2400" dirty="0">
                <a:latin typeface="Adobe Calson Pro Bold"/>
              </a:rPr>
              <a:t>The next area to consider in orientation planning is departmental representation;</a:t>
            </a:r>
          </a:p>
          <a:p>
            <a:r>
              <a:rPr lang="en-US" sz="2400" dirty="0">
                <a:latin typeface="Adobe Calson Pro Bold"/>
              </a:rPr>
              <a:t>that is, who should conduct or be actively involved with the program. </a:t>
            </a:r>
            <a:r>
              <a:rPr lang="en-US" sz="2400" dirty="0" smtClean="0">
                <a:latin typeface="Adobe Calson Pro Bold"/>
              </a:rPr>
              <a:t>Ideally</a:t>
            </a:r>
            <a:r>
              <a:rPr lang="en-US" sz="2400" dirty="0">
                <a:latin typeface="Adobe Calson Pro Bold"/>
              </a:rPr>
              <a:t>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80829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11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778551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The following people should be included </a:t>
            </a:r>
          </a:p>
          <a:p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1-</a:t>
            </a:r>
            <a:r>
              <a:rPr lang="en-US" sz="24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400" dirty="0" smtClean="0">
                <a:latin typeface="Adobe Calson Pro Bold"/>
              </a:rPr>
              <a:t>Members </a:t>
            </a:r>
            <a:r>
              <a:rPr lang="en-US" sz="2400" dirty="0">
                <a:latin typeface="Adobe Calson Pro Bold"/>
              </a:rPr>
              <a:t>of </a:t>
            </a:r>
            <a:r>
              <a:rPr lang="en-US" sz="2400" dirty="0" smtClean="0">
                <a:latin typeface="Adobe Calson Pro Bold"/>
              </a:rPr>
              <a:t>HR</a:t>
            </a:r>
          </a:p>
          <a:p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2-</a:t>
            </a:r>
            <a:r>
              <a:rPr lang="en-US" sz="2400" dirty="0" smtClean="0">
                <a:latin typeface="Adobe Calson Pro Bold"/>
              </a:rPr>
              <a:t> Experts </a:t>
            </a:r>
            <a:r>
              <a:rPr lang="en-US" sz="2400" dirty="0">
                <a:latin typeface="Adobe Calson Pro Bold"/>
              </a:rPr>
              <a:t>in specific </a:t>
            </a:r>
            <a:r>
              <a:rPr lang="en-US" sz="2400" dirty="0" smtClean="0">
                <a:latin typeface="Adobe Calson Pro Bold"/>
              </a:rPr>
              <a:t>topics</a:t>
            </a:r>
            <a:endParaRPr lang="en-US" sz="2400" dirty="0">
              <a:latin typeface="Adobe Calson Pro Bold"/>
            </a:endParaRPr>
          </a:p>
          <a:p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3-</a:t>
            </a:r>
            <a:r>
              <a:rPr lang="en-US" sz="2400" dirty="0" smtClean="0">
                <a:latin typeface="Adobe Calson Pro Bold"/>
              </a:rPr>
              <a:t> Members </a:t>
            </a:r>
            <a:r>
              <a:rPr lang="en-US" sz="2400" dirty="0">
                <a:latin typeface="Adobe Calson Pro Bold"/>
              </a:rPr>
              <a:t>of management representing different departments.</a:t>
            </a:r>
            <a:endParaRPr lang="en-GB" sz="24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154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12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36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12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745945"/>
            <a:ext cx="29626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Someone from HR is usually in charge of the overall program, which entails: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11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12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82740" y="2012531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1-</a:t>
            </a:r>
            <a:r>
              <a:rPr lang="en-GB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GB" sz="2600" dirty="0" smtClean="0">
                <a:latin typeface="Adobe Calson Pro Bold"/>
              </a:rPr>
              <a:t>Planning </a:t>
            </a:r>
            <a:r>
              <a:rPr lang="en-GB" sz="2600" dirty="0">
                <a:latin typeface="Adobe Calson Pro Bold"/>
              </a:rPr>
              <a:t>the content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2-</a:t>
            </a:r>
            <a:r>
              <a:rPr lang="en-GB" sz="2600" dirty="0" smtClean="0">
                <a:latin typeface="Adobe Calson Pro Bold"/>
              </a:rPr>
              <a:t> Scheduling </a:t>
            </a:r>
            <a:r>
              <a:rPr lang="en-GB" sz="2600" dirty="0">
                <a:latin typeface="Adobe Calson Pro Bold"/>
              </a:rPr>
              <a:t>speakers</a:t>
            </a:r>
          </a:p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3- </a:t>
            </a:r>
            <a:r>
              <a:rPr lang="en-US" sz="2600" dirty="0" smtClean="0">
                <a:latin typeface="Adobe Calson Pro Bold"/>
              </a:rPr>
              <a:t>Preparing </a:t>
            </a:r>
            <a:r>
              <a:rPr lang="en-US" sz="2600" dirty="0">
                <a:latin typeface="Adobe Calson Pro Bold"/>
              </a:rPr>
              <a:t>the presentation media and supplemental material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38389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In addition to affirming a person’s decision to join your company and </a:t>
            </a:r>
            <a:r>
              <a:rPr lang="en-US" sz="2400" dirty="0" smtClean="0">
                <a:latin typeface="Adobe Calson Pro Bold"/>
              </a:rPr>
              <a:t>helping with </a:t>
            </a:r>
            <a:r>
              <a:rPr lang="en-US" sz="2400" dirty="0">
                <a:latin typeface="Adobe Calson Pro Bold"/>
              </a:rPr>
              <a:t>employee retention, orientations serve to reduce the possibility of costly </a:t>
            </a:r>
            <a:r>
              <a:rPr lang="en-US" sz="2400" dirty="0" smtClean="0">
                <a:latin typeface="Adobe Calson Pro Bold"/>
              </a:rPr>
              <a:t>litigation </a:t>
            </a:r>
            <a:r>
              <a:rPr lang="en-US" sz="2400" dirty="0">
                <a:latin typeface="Adobe Calson Pro Bold"/>
              </a:rPr>
              <a:t>and unnecessary disciplinary </a:t>
            </a:r>
            <a:r>
              <a:rPr lang="en-US" sz="2400" dirty="0" smtClean="0">
                <a:latin typeface="Adobe Calson Pro Bold"/>
              </a:rPr>
              <a:t>actions.</a:t>
            </a:r>
            <a:endParaRPr lang="en-GB" sz="24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68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12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442365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4-</a:t>
            </a:r>
            <a:r>
              <a:rPr lang="en-GB" sz="2600" dirty="0" smtClean="0">
                <a:latin typeface="Adobe Calson Pro Bold"/>
              </a:rPr>
              <a:t> Reserving </a:t>
            </a:r>
            <a:r>
              <a:rPr lang="en-GB" sz="2600" dirty="0">
                <a:latin typeface="Adobe Calson Pro Bold"/>
              </a:rPr>
              <a:t>space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5-</a:t>
            </a:r>
            <a:r>
              <a:rPr lang="en-GB" sz="2600" dirty="0" smtClean="0">
                <a:latin typeface="Adobe Calson Pro Bold"/>
              </a:rPr>
              <a:t> Scheduling </a:t>
            </a:r>
            <a:r>
              <a:rPr lang="en-GB" sz="2600" dirty="0">
                <a:latin typeface="Adobe Calson Pro Bold"/>
              </a:rPr>
              <a:t>attendees</a:t>
            </a:r>
          </a:p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6-</a:t>
            </a:r>
            <a:r>
              <a:rPr lang="en-US" sz="2600" b="1" i="1" dirty="0" smtClean="0"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Making </a:t>
            </a:r>
            <a:r>
              <a:rPr lang="en-US" sz="2600" dirty="0">
                <a:latin typeface="Adobe Calson Pro Bold"/>
              </a:rPr>
              <a:t>opening and closing remarks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59537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12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3026444"/>
            <a:ext cx="296265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7-</a:t>
            </a:r>
            <a:r>
              <a:rPr lang="en-GB" sz="2600" dirty="0" smtClean="0">
                <a:latin typeface="Adobe Calson Pro Bold"/>
              </a:rPr>
              <a:t> Introducing </a:t>
            </a:r>
            <a:r>
              <a:rPr lang="en-GB" sz="2600" dirty="0">
                <a:latin typeface="Adobe Calson Pro Bold"/>
              </a:rPr>
              <a:t>each speaker</a:t>
            </a:r>
          </a:p>
          <a:p>
            <a:r>
              <a:rPr lang="en-GB" sz="2600" b="1" i="1" dirty="0" smtClean="0">
                <a:solidFill>
                  <a:srgbClr val="C00000"/>
                </a:solidFill>
                <a:latin typeface="Adobe Calson Pro Bold"/>
              </a:rPr>
              <a:t>8-</a:t>
            </a:r>
            <a:r>
              <a:rPr lang="en-GB" sz="2600" dirty="0" smtClean="0">
                <a:latin typeface="Adobe Calson Pro Bold"/>
              </a:rPr>
              <a:t> Conducting </a:t>
            </a:r>
            <a:r>
              <a:rPr lang="en-GB" sz="2600" dirty="0">
                <a:latin typeface="Adobe Calson Pro Bold"/>
              </a:rPr>
              <a:t>tours</a:t>
            </a:r>
          </a:p>
        </p:txBody>
      </p:sp>
    </p:spTree>
    <p:extLst>
      <p:ext uri="{BB962C8B-B14F-4D97-AF65-F5344CB8AC3E}">
        <p14:creationId xmlns:p14="http://schemas.microsoft.com/office/powerpoint/2010/main" val="361965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12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996093"/>
            <a:ext cx="29626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Because of this wide range of responsibilities, the HR representative </a:t>
            </a:r>
            <a:r>
              <a:rPr lang="en-US" sz="2400" dirty="0" smtClean="0">
                <a:latin typeface="Adobe Calson Pro Bold"/>
              </a:rPr>
              <a:t>selected should </a:t>
            </a:r>
            <a:r>
              <a:rPr lang="en-US" sz="2400" dirty="0">
                <a:latin typeface="Adobe Calson Pro Bold"/>
              </a:rPr>
              <a:t>be have in-depth knowledge of the organization and possess effective </a:t>
            </a:r>
            <a:r>
              <a:rPr lang="en-US" sz="2400" dirty="0" smtClean="0">
                <a:latin typeface="Adobe Calson Pro Bold"/>
              </a:rPr>
              <a:t>presentation </a:t>
            </a:r>
            <a:r>
              <a:rPr lang="en-GB" sz="2400" dirty="0" smtClean="0">
                <a:latin typeface="Adobe Calson Pro Bold"/>
              </a:rPr>
              <a:t>skills</a:t>
            </a:r>
            <a:r>
              <a:rPr lang="en-GB" sz="2400" dirty="0">
                <a:latin typeface="Adobe Calson Pro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3229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12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83415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Set up a rotational schedule if you have more than one HR person </a:t>
            </a:r>
            <a:r>
              <a:rPr lang="en-US" sz="2600" dirty="0" smtClean="0">
                <a:latin typeface="Adobe Calson Pro Bold"/>
              </a:rPr>
              <a:t>who meets </a:t>
            </a:r>
            <a:r>
              <a:rPr lang="en-US" sz="2600" dirty="0">
                <a:latin typeface="Adobe Calson Pro Bold"/>
              </a:rPr>
              <a:t>these dual qualifications; this way, they can keep their respective presentations</a:t>
            </a:r>
          </a:p>
          <a:p>
            <a:r>
              <a:rPr lang="en-GB" sz="2600" dirty="0">
                <a:latin typeface="Adobe Calson Pro Bold"/>
              </a:rPr>
              <a:t>fresh.</a:t>
            </a:r>
          </a:p>
        </p:txBody>
      </p:sp>
    </p:spTree>
    <p:extLst>
      <p:ext uri="{BB962C8B-B14F-4D97-AF65-F5344CB8AC3E}">
        <p14:creationId xmlns:p14="http://schemas.microsoft.com/office/powerpoint/2010/main" val="330691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12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07520"/>
            <a:ext cx="31144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Experts in various topics should also be involved in the orientation. Bring in</a:t>
            </a:r>
          </a:p>
          <a:p>
            <a:r>
              <a:rPr lang="en-US" sz="2400" dirty="0">
                <a:latin typeface="Adobe Calson Pro Bold"/>
              </a:rPr>
              <a:t>benefits experts, </a:t>
            </a:r>
            <a:r>
              <a:rPr lang="en-US" sz="2400" dirty="0" smtClean="0">
                <a:latin typeface="Adobe Calson Pro Bold"/>
              </a:rPr>
              <a:t>salary administrators</a:t>
            </a:r>
            <a:r>
              <a:rPr lang="en-US" sz="2400" dirty="0">
                <a:latin typeface="Adobe Calson Pro Bold"/>
              </a:rPr>
              <a:t>, and a member of the training and development</a:t>
            </a:r>
          </a:p>
          <a:p>
            <a:r>
              <a:rPr lang="en-US" sz="2400" dirty="0">
                <a:latin typeface="Adobe Calson Pro Bold"/>
              </a:rPr>
              <a:t>department to discuss growth opportunities.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74556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12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07520"/>
            <a:ext cx="31144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Finally, presentations by senior members from various departments demonstrate</a:t>
            </a:r>
          </a:p>
          <a:p>
            <a:r>
              <a:rPr lang="en-US" sz="2400" dirty="0">
                <a:latin typeface="Adobe Calson Pro Bold"/>
              </a:rPr>
              <a:t>involvement and interest on the part </a:t>
            </a:r>
            <a:endParaRPr lang="en-US" sz="2400" dirty="0" smtClean="0">
              <a:latin typeface="Adobe Calson Pro Bold"/>
            </a:endParaRPr>
          </a:p>
          <a:p>
            <a:r>
              <a:rPr lang="en-US" sz="2400" dirty="0" smtClean="0">
                <a:latin typeface="Adobe Calson Pro Bold"/>
              </a:rPr>
              <a:t>of </a:t>
            </a:r>
            <a:r>
              <a:rPr lang="en-US" sz="2400" dirty="0">
                <a:latin typeface="Adobe Calson Pro Bold"/>
              </a:rPr>
              <a:t>management. In addition to welcoming new</a:t>
            </a:r>
          </a:p>
          <a:p>
            <a:r>
              <a:rPr lang="en-GB" sz="2400" dirty="0">
                <a:latin typeface="Adobe Calson Pro Bold"/>
              </a:rPr>
              <a:t>people into the organization</a:t>
            </a:r>
          </a:p>
        </p:txBody>
      </p:sp>
    </p:spTree>
    <p:extLst>
      <p:ext uri="{BB962C8B-B14F-4D97-AF65-F5344CB8AC3E}">
        <p14:creationId xmlns:p14="http://schemas.microsoft.com/office/powerpoint/2010/main" val="263367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12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012531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Officers </a:t>
            </a:r>
            <a:r>
              <a:rPr lang="en-US" sz="2600" dirty="0">
                <a:latin typeface="Adobe Calson Pro Bold"/>
              </a:rPr>
              <a:t>might briefly describe the primary functions </a:t>
            </a:r>
            <a:r>
              <a:rPr lang="en-US" sz="2600" dirty="0" smtClean="0">
                <a:latin typeface="Adobe Calson Pro Bold"/>
              </a:rPr>
              <a:t>of their </a:t>
            </a:r>
            <a:r>
              <a:rPr lang="en-US" sz="2600" dirty="0">
                <a:latin typeface="Adobe Calson Pro Bold"/>
              </a:rPr>
              <a:t>respective departments and discuss how each unit relates to the organization</a:t>
            </a:r>
          </a:p>
          <a:p>
            <a:r>
              <a:rPr lang="en-GB" sz="2600" dirty="0">
                <a:latin typeface="Adobe Calson Pro Bold"/>
              </a:rPr>
              <a:t>as a whole.</a:t>
            </a:r>
          </a:p>
        </p:txBody>
      </p:sp>
    </p:spTree>
    <p:extLst>
      <p:ext uri="{BB962C8B-B14F-4D97-AF65-F5344CB8AC3E}">
        <p14:creationId xmlns:p14="http://schemas.microsoft.com/office/powerpoint/2010/main" val="188578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12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36905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This information will add to </a:t>
            </a:r>
            <a:r>
              <a:rPr lang="en-US" sz="2400" dirty="0" smtClean="0">
                <a:latin typeface="Adobe Calson Pro Bold"/>
              </a:rPr>
              <a:t>the employee’s </a:t>
            </a:r>
            <a:r>
              <a:rPr lang="en-US" sz="2400" dirty="0">
                <a:latin typeface="Adobe Calson Pro Bold"/>
              </a:rPr>
              <a:t>holistic view of </a:t>
            </a:r>
            <a:r>
              <a:rPr lang="en-US" sz="2400" dirty="0" smtClean="0">
                <a:latin typeface="Adobe Calson Pro Bold"/>
              </a:rPr>
              <a:t>the company</a:t>
            </a:r>
            <a:endParaRPr lang="en-US" sz="2400" dirty="0">
              <a:latin typeface="Adobe Calson Pro Bold"/>
            </a:endParaRPr>
          </a:p>
          <a:p>
            <a:r>
              <a:rPr lang="en-US" sz="2400" dirty="0">
                <a:latin typeface="Adobe Calson Pro Bold"/>
              </a:rPr>
              <a:t>Having minority and women </a:t>
            </a:r>
            <a:r>
              <a:rPr lang="en-US" sz="2400" dirty="0" smtClean="0">
                <a:latin typeface="Adobe Calson Pro Bold"/>
              </a:rPr>
              <a:t>rep. </a:t>
            </a:r>
            <a:r>
              <a:rPr lang="en-US" sz="2400" dirty="0">
                <a:latin typeface="Adobe Calson Pro Bold"/>
              </a:rPr>
              <a:t>from senior management may serve to</a:t>
            </a:r>
          </a:p>
          <a:p>
            <a:r>
              <a:rPr lang="en-US" sz="2400" dirty="0">
                <a:latin typeface="Adobe Calson Pro Bold"/>
              </a:rPr>
              <a:t>promote an organization’s EEO and diversity-driven work environment.</a:t>
            </a:r>
            <a:endParaRPr lang="en-GB" sz="24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938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13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36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 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747774"/>
            <a:ext cx="311444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Format</a:t>
            </a:r>
          </a:p>
          <a:p>
            <a:r>
              <a:rPr lang="en-US" sz="2400" dirty="0">
                <a:latin typeface="Adobe Calson Pro Bold"/>
              </a:rPr>
              <a:t>Orientation information can be imparted in a </a:t>
            </a:r>
            <a:r>
              <a:rPr lang="en-US" sz="2400" dirty="0" smtClean="0">
                <a:latin typeface="Adobe Calson Pro Bold"/>
              </a:rPr>
              <a:t>variety </a:t>
            </a:r>
            <a:r>
              <a:rPr lang="en-US" sz="2400" dirty="0">
                <a:latin typeface="Adobe Calson Pro Bold"/>
              </a:rPr>
              <a:t>of ways. In fact, variety </a:t>
            </a:r>
            <a:r>
              <a:rPr lang="en-US" sz="2400" dirty="0" smtClean="0">
                <a:latin typeface="Adobe Calson Pro Bold"/>
              </a:rPr>
              <a:t>is considered</a:t>
            </a:r>
            <a:endParaRPr lang="en-US" sz="2400" dirty="0">
              <a:latin typeface="Adobe Calson Pro Bold"/>
            </a:endParaRPr>
          </a:p>
          <a:p>
            <a:r>
              <a:rPr lang="en-US" sz="2400" dirty="0">
                <a:latin typeface="Adobe Calson Pro Bold"/>
              </a:rPr>
              <a:t>essential to the success of a program when a great deal of information is</a:t>
            </a:r>
          </a:p>
          <a:p>
            <a:r>
              <a:rPr lang="en-GB" sz="2400" dirty="0">
                <a:latin typeface="Adobe Calson Pro Bold"/>
              </a:rPr>
              <a:t>presented.</a:t>
            </a:r>
          </a:p>
        </p:txBody>
      </p:sp>
    </p:spTree>
    <p:extLst>
      <p:ext uri="{BB962C8B-B14F-4D97-AF65-F5344CB8AC3E}">
        <p14:creationId xmlns:p14="http://schemas.microsoft.com/office/powerpoint/2010/main" val="307641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2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49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840107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It’s especially important to appeal to different learning styles: visual, auditory,</a:t>
            </a:r>
          </a:p>
          <a:p>
            <a:r>
              <a:rPr lang="en-US" sz="2600" dirty="0">
                <a:latin typeface="Adobe Calson Pro Bold"/>
              </a:rPr>
              <a:t>and kinesthetic (i.e., where someone learns through physical involvement).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79134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012531"/>
            <a:ext cx="311444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Presentation</a:t>
            </a:r>
          </a:p>
          <a:p>
            <a:r>
              <a:rPr lang="en-US" sz="2600" dirty="0">
                <a:latin typeface="Adobe Calson Pro Bold"/>
              </a:rPr>
              <a:t>techniques that appeal to people whose primary method of absorbing information</a:t>
            </a:r>
          </a:p>
          <a:p>
            <a:r>
              <a:rPr lang="en-US" sz="2600" dirty="0">
                <a:latin typeface="Adobe Calson Pro Bold"/>
              </a:rPr>
              <a:t>is visual include the use of flip </a:t>
            </a:r>
            <a:r>
              <a:rPr lang="en-US" sz="2600" dirty="0" smtClean="0">
                <a:latin typeface="Adobe Calson Pro Bold"/>
              </a:rPr>
              <a:t>charts 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93181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82739" y="1591787"/>
            <a:ext cx="3111695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For those who are primarily auditory in how they learn, provide brief </a:t>
            </a:r>
            <a:r>
              <a:rPr lang="en-US" sz="2600" dirty="0" smtClean="0">
                <a:latin typeface="Adobe Calson Pro Bold"/>
              </a:rPr>
              <a:t>lectures, soft </a:t>
            </a:r>
            <a:r>
              <a:rPr lang="en-US" sz="2600" dirty="0">
                <a:latin typeface="Adobe Calson Pro Bold"/>
              </a:rPr>
              <a:t>instrumental music during any </a:t>
            </a:r>
            <a:r>
              <a:rPr lang="en-US" sz="2600" dirty="0" smtClean="0">
                <a:latin typeface="Adobe Calson Pro Bold"/>
              </a:rPr>
              <a:t>group discussions</a:t>
            </a:r>
            <a:r>
              <a:rPr lang="en-US" sz="2600" dirty="0">
                <a:latin typeface="Adobe Calson Pro Bold"/>
              </a:rPr>
              <a:t>, and sound effects to</a:t>
            </a:r>
          </a:p>
          <a:p>
            <a:r>
              <a:rPr lang="en-GB" sz="2600" dirty="0">
                <a:latin typeface="Adobe Calson Pro Bold"/>
              </a:rPr>
              <a:t>highlight certain points.</a:t>
            </a:r>
          </a:p>
        </p:txBody>
      </p:sp>
    </p:spTree>
    <p:extLst>
      <p:ext uri="{BB962C8B-B14F-4D97-AF65-F5344CB8AC3E}">
        <p14:creationId xmlns:p14="http://schemas.microsoft.com/office/powerpoint/2010/main" val="402954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759310"/>
            <a:ext cx="311444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Also, be certain to speak clearly and vary vocal speed </a:t>
            </a:r>
            <a:r>
              <a:rPr lang="en-US" sz="2400" dirty="0" smtClean="0">
                <a:latin typeface="Adobe Calson Pro Bold"/>
              </a:rPr>
              <a:t>and volume</a:t>
            </a:r>
            <a:r>
              <a:rPr lang="en-US" sz="2400" dirty="0">
                <a:latin typeface="Adobe Calson Pro Bold"/>
              </a:rPr>
              <a:t>. Orientation participants who learn best through a kinesthetic style will </a:t>
            </a:r>
            <a:r>
              <a:rPr lang="en-US" sz="2400" dirty="0" smtClean="0">
                <a:latin typeface="Adobe Calson Pro Bold"/>
              </a:rPr>
              <a:t>prefer small </a:t>
            </a:r>
            <a:r>
              <a:rPr lang="en-US" sz="2400" dirty="0">
                <a:latin typeface="Adobe Calson Pro Bold"/>
              </a:rPr>
              <a:t>group or paired discussions, demonstrations, and tours.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79263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Timing and </a:t>
            </a:r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Duration</a:t>
            </a:r>
          </a:p>
          <a:p>
            <a:r>
              <a:rPr lang="en-US" sz="2600" dirty="0">
                <a:latin typeface="Adobe Calson Pro Bold"/>
              </a:rPr>
              <a:t>Employees should be encouraged to begin orientation as soon as possible, usually</a:t>
            </a:r>
          </a:p>
          <a:p>
            <a:r>
              <a:rPr lang="en-US" sz="2600" dirty="0">
                <a:latin typeface="Adobe Calson Pro Bold"/>
              </a:rPr>
              <a:t>on the first day of work.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75574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012531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Employees are not yet caught up in the details of their </a:t>
            </a:r>
            <a:r>
              <a:rPr lang="en-US" sz="2600" dirty="0" smtClean="0">
                <a:latin typeface="Adobe Calson Pro Bold"/>
              </a:rPr>
              <a:t>jobs and </a:t>
            </a:r>
            <a:r>
              <a:rPr lang="en-US" sz="2600" dirty="0">
                <a:latin typeface="Adobe Calson Pro Bold"/>
              </a:rPr>
              <a:t>there’s little chance of their receiving inaccurate information from other sources.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96859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759310"/>
            <a:ext cx="311444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A thorough coverage of all key topics will take several days. Ideally, consider</a:t>
            </a:r>
          </a:p>
          <a:p>
            <a:r>
              <a:rPr lang="en-US" sz="2400" dirty="0" smtClean="0">
                <a:latin typeface="Adobe Calson Pro Bold"/>
              </a:rPr>
              <a:t>Breaking discussions </a:t>
            </a:r>
            <a:r>
              <a:rPr lang="en-US" sz="2400" dirty="0">
                <a:latin typeface="Adobe Calson Pro Bold"/>
              </a:rPr>
              <a:t>up over a series of half days; better yet, conduct several two- </a:t>
            </a:r>
            <a:r>
              <a:rPr lang="en-US" sz="2400" dirty="0" smtClean="0">
                <a:latin typeface="Adobe Calson Pro Bold"/>
              </a:rPr>
              <a:t>to </a:t>
            </a:r>
            <a:r>
              <a:rPr lang="en-GB" sz="2400" dirty="0" smtClean="0">
                <a:latin typeface="Adobe Calson Pro Bold"/>
              </a:rPr>
              <a:t>three-hour </a:t>
            </a:r>
            <a:r>
              <a:rPr lang="en-GB" sz="2400" dirty="0">
                <a:latin typeface="Adobe Calson Pro Bold"/>
              </a:rPr>
              <a:t>modularized sessions.</a:t>
            </a:r>
          </a:p>
        </p:txBody>
      </p:sp>
    </p:spTree>
    <p:extLst>
      <p:ext uri="{BB962C8B-B14F-4D97-AF65-F5344CB8AC3E}">
        <p14:creationId xmlns:p14="http://schemas.microsoft.com/office/powerpoint/2010/main" val="148336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8" y="1778551"/>
            <a:ext cx="303855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dobe Calson Pro Bold"/>
              </a:rPr>
              <a:t>Take a progressive </a:t>
            </a:r>
            <a:r>
              <a:rPr lang="en-GB" sz="2400" dirty="0" smtClean="0">
                <a:latin typeface="Adobe Calson Pro Bold"/>
              </a:rPr>
              <a:t>approach, </a:t>
            </a:r>
            <a:r>
              <a:rPr lang="en-US" sz="2400" dirty="0" smtClean="0">
                <a:latin typeface="Adobe Calson Pro Bold"/>
              </a:rPr>
              <a:t>going </a:t>
            </a:r>
            <a:r>
              <a:rPr lang="en-US" sz="2400" dirty="0">
                <a:latin typeface="Adobe Calson Pro Bold"/>
              </a:rPr>
              <a:t>from general to detailed information to ensure greater </a:t>
            </a:r>
            <a:r>
              <a:rPr lang="en-US" sz="2400" dirty="0" smtClean="0">
                <a:latin typeface="Adobe Calson Pro Bold"/>
              </a:rPr>
              <a:t>retention. In </a:t>
            </a:r>
            <a:r>
              <a:rPr lang="en-US" sz="2400" dirty="0">
                <a:latin typeface="Adobe Calson Pro Bold"/>
              </a:rPr>
              <a:t>direct contrast with this modularized approach is the total immersion or ‘‘boot</a:t>
            </a:r>
          </a:p>
          <a:p>
            <a:r>
              <a:rPr lang="en-GB" sz="2400" dirty="0">
                <a:latin typeface="Adobe Calson Pro Bold"/>
              </a:rPr>
              <a:t>camp’’ format.</a:t>
            </a:r>
          </a:p>
        </p:txBody>
      </p:sp>
    </p:spTree>
    <p:extLst>
      <p:ext uri="{BB962C8B-B14F-4D97-AF65-F5344CB8AC3E}">
        <p14:creationId xmlns:p14="http://schemas.microsoft.com/office/powerpoint/2010/main" val="250013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840107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Proponents of this approach admit that there are parallels to armed</a:t>
            </a:r>
          </a:p>
          <a:p>
            <a:r>
              <a:rPr lang="en-US" sz="2600" dirty="0">
                <a:latin typeface="Adobe Calson Pro Bold"/>
              </a:rPr>
              <a:t>services basic training in terms of how new hires are indoctrinated in the ways of the</a:t>
            </a:r>
          </a:p>
          <a:p>
            <a:r>
              <a:rPr lang="en-GB" sz="2600" dirty="0">
                <a:latin typeface="Adobe Calson Pro Bold"/>
              </a:rPr>
              <a:t>organization.</a:t>
            </a:r>
          </a:p>
        </p:txBody>
      </p:sp>
    </p:spTree>
    <p:extLst>
      <p:ext uri="{BB962C8B-B14F-4D97-AF65-F5344CB8AC3E}">
        <p14:creationId xmlns:p14="http://schemas.microsoft.com/office/powerpoint/2010/main" val="180580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357380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The program can run anywhere from three days to a month or longer,</a:t>
            </a:r>
          </a:p>
          <a:p>
            <a:r>
              <a:rPr lang="en-US" sz="2600" dirty="0">
                <a:latin typeface="Adobe Calson Pro Bold"/>
              </a:rPr>
              <a:t>depending on the composition of the group. 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91926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10306"/>
            <a:ext cx="31272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Benefits of Orientation Programs to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Employers</a:t>
            </a:r>
          </a:p>
          <a:p>
            <a:r>
              <a:rPr lang="en-US" sz="2400" dirty="0">
                <a:latin typeface="Adobe Calson Pro Bold"/>
              </a:rPr>
              <a:t>Many employers don’t realize the multitude of ways in which they can benefit from</a:t>
            </a:r>
          </a:p>
          <a:p>
            <a:r>
              <a:rPr lang="en-US" sz="2400" dirty="0">
                <a:latin typeface="Adobe Calson Pro Bold"/>
              </a:rPr>
              <a:t>well prepared and implemented employee orientation programs.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61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260851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The </a:t>
            </a:r>
            <a:r>
              <a:rPr lang="en-US" sz="2600" dirty="0">
                <a:latin typeface="Adobe Calson Pro Bold"/>
              </a:rPr>
              <a:t>emphasis is on breaking </a:t>
            </a:r>
            <a:r>
              <a:rPr lang="en-US" sz="2600" dirty="0" smtClean="0">
                <a:latin typeface="Adobe Calson Pro Bold"/>
              </a:rPr>
              <a:t>employees of </a:t>
            </a:r>
            <a:r>
              <a:rPr lang="en-US" sz="2600" dirty="0">
                <a:latin typeface="Adobe Calson Pro Bold"/>
              </a:rPr>
              <a:t>what are considered to be bad work habits and showing them how the company</a:t>
            </a:r>
          </a:p>
          <a:p>
            <a:r>
              <a:rPr lang="en-GB" sz="2600" dirty="0">
                <a:latin typeface="Adobe Calson Pro Bold"/>
              </a:rPr>
              <a:t>does business.</a:t>
            </a:r>
          </a:p>
        </p:txBody>
      </p:sp>
    </p:spTree>
    <p:extLst>
      <p:ext uri="{BB962C8B-B14F-4D97-AF65-F5344CB8AC3E}">
        <p14:creationId xmlns:p14="http://schemas.microsoft.com/office/powerpoint/2010/main" val="51075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13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759310"/>
            <a:ext cx="296265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There are also team-building exercises, such as running obstacle</a:t>
            </a:r>
          </a:p>
          <a:p>
            <a:r>
              <a:rPr lang="en-US" sz="2500" dirty="0">
                <a:latin typeface="Adobe Calson Pro Bold"/>
              </a:rPr>
              <a:t>courses and relay races. At the end, there is usually a test reflecting material presented</a:t>
            </a:r>
          </a:p>
          <a:p>
            <a:r>
              <a:rPr lang="en-US" sz="2500" dirty="0">
                <a:latin typeface="Adobe Calson Pro Bold"/>
              </a:rPr>
              <a:t>over the course of the program.</a:t>
            </a:r>
            <a:endParaRPr lang="en-GB" sz="25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61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dobe Calson Pro Bold"/>
              </a:rPr>
              <a:t>To begin with, </a:t>
            </a:r>
            <a:r>
              <a:rPr lang="en-GB" sz="2400" dirty="0" smtClean="0">
                <a:latin typeface="Adobe Calson Pro Bold"/>
              </a:rPr>
              <a:t>orientation </a:t>
            </a:r>
            <a:r>
              <a:rPr lang="en-US" sz="2400" dirty="0" smtClean="0">
                <a:latin typeface="Adobe Calson Pro Bold"/>
              </a:rPr>
              <a:t>sets </a:t>
            </a:r>
            <a:r>
              <a:rPr lang="en-US" sz="2400" dirty="0">
                <a:latin typeface="Adobe Calson Pro Bold"/>
              </a:rPr>
              <a:t>the tone for overall </a:t>
            </a:r>
            <a:r>
              <a:rPr lang="en-US" sz="2400" dirty="0" smtClean="0">
                <a:latin typeface="Adobe Calson Pro Bold"/>
              </a:rPr>
              <a:t>effective employer/ employee </a:t>
            </a:r>
            <a:r>
              <a:rPr lang="en-US" sz="2400" dirty="0">
                <a:latin typeface="Adobe Calson Pro Bold"/>
              </a:rPr>
              <a:t>relations. Savvy employers</a:t>
            </a:r>
          </a:p>
          <a:p>
            <a:r>
              <a:rPr lang="en-US" sz="2400" dirty="0">
                <a:latin typeface="Adobe Calson Pro Bold"/>
              </a:rPr>
              <a:t>view this forum as an opportunity to convey their strong </a:t>
            </a:r>
            <a:r>
              <a:rPr lang="en-US" sz="2400" dirty="0" smtClean="0">
                <a:latin typeface="Adobe Calson Pro Bold"/>
              </a:rPr>
              <a:t>commitment</a:t>
            </a:r>
            <a:endParaRPr lang="en-GB" sz="22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25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304495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…..to </a:t>
            </a:r>
            <a:r>
              <a:rPr lang="en-US" sz="2600" dirty="0">
                <a:latin typeface="Adobe Calson Pro Bold"/>
              </a:rPr>
              <a:t>the</a:t>
            </a:r>
          </a:p>
          <a:p>
            <a:r>
              <a:rPr lang="en-US" sz="2600" dirty="0">
                <a:latin typeface="Adobe Calson Pro Bold"/>
              </a:rPr>
              <a:t>well-being and development of the company workforce.</a:t>
            </a:r>
            <a:endParaRPr lang="en-GB" sz="2600" dirty="0">
              <a:latin typeface="Adobe Calson Pro Bold"/>
            </a:endParaRPr>
          </a:p>
          <a:p>
            <a:r>
              <a:rPr lang="en-US" sz="2600" dirty="0">
                <a:latin typeface="Adobe Calson Pro Bold"/>
              </a:rPr>
              <a:t>In return, new hires </a:t>
            </a:r>
            <a:r>
              <a:rPr lang="en-US" sz="2600" dirty="0" smtClean="0">
                <a:latin typeface="Adobe Calson Pro Bold"/>
              </a:rPr>
              <a:t>are motivated </a:t>
            </a:r>
            <a:r>
              <a:rPr lang="en-US" sz="2600" dirty="0">
                <a:latin typeface="Adobe Calson Pro Bold"/>
              </a:rPr>
              <a:t>to reciprocate by contributing maximally.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36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Demonstrate your dedication</a:t>
            </a:r>
          </a:p>
          <a:p>
            <a:r>
              <a:rPr lang="en-US" sz="2600" dirty="0">
                <a:latin typeface="Adobe Calson Pro Bold"/>
              </a:rPr>
              <a:t>to the development of the workforce by describing some of the employee-friendly</a:t>
            </a:r>
          </a:p>
          <a:p>
            <a:r>
              <a:rPr lang="en-GB" sz="2600" dirty="0">
                <a:latin typeface="Adobe Calson Pro Bold"/>
              </a:rPr>
              <a:t>programs in place.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66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Select examples that go beyond what employees are likely to</a:t>
            </a:r>
          </a:p>
          <a:p>
            <a:r>
              <a:rPr lang="en-US" sz="2600" dirty="0" smtClean="0">
                <a:latin typeface="Adobe Calson Pro Bold"/>
              </a:rPr>
              <a:t>expect, like basic medical coverage, to demonstrate how great it is to work for your</a:t>
            </a:r>
          </a:p>
          <a:p>
            <a:r>
              <a:rPr lang="en-GB" sz="2600" dirty="0" smtClean="0">
                <a:latin typeface="Adobe Calson Pro Bold"/>
              </a:rPr>
              <a:t>organization.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92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5" y="2039969"/>
            <a:ext cx="296265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Objectives</a:t>
            </a:r>
          </a:p>
          <a:p>
            <a:r>
              <a:rPr lang="en-US" sz="2600" dirty="0">
                <a:latin typeface="Adobe Calson Pro Bold"/>
              </a:rPr>
              <a:t>Let’s </a:t>
            </a:r>
            <a:r>
              <a:rPr lang="en-US" sz="2600" dirty="0" smtClean="0">
                <a:latin typeface="Adobe Calson Pro Bold"/>
              </a:rPr>
              <a:t>have a look </a:t>
            </a:r>
            <a:r>
              <a:rPr lang="en-US" sz="2600" dirty="0">
                <a:latin typeface="Adobe Calson Pro Bold"/>
              </a:rPr>
              <a:t>on a conversation between </a:t>
            </a:r>
            <a:r>
              <a:rPr lang="en-US" sz="2600" dirty="0" smtClean="0">
                <a:latin typeface="Adobe Calson Pro Bold"/>
              </a:rPr>
              <a:t>Ali, </a:t>
            </a:r>
            <a:r>
              <a:rPr lang="en-US" sz="2600" dirty="0">
                <a:latin typeface="Adobe Calson Pro Bold"/>
              </a:rPr>
              <a:t>Hardcore Industries’</a:t>
            </a:r>
          </a:p>
          <a:p>
            <a:r>
              <a:rPr lang="en-US" sz="2600" dirty="0">
                <a:latin typeface="Adobe Calson Pro Bold"/>
              </a:rPr>
              <a:t>newest industrial engineer, and his wife, </a:t>
            </a:r>
            <a:r>
              <a:rPr lang="en-US" sz="2600" dirty="0" smtClean="0">
                <a:latin typeface="Adobe Calson Pro Bold"/>
              </a:rPr>
              <a:t>Sarah.</a:t>
            </a:r>
            <a:endParaRPr lang="en-GB" sz="2600" dirty="0">
              <a:latin typeface="Adobe Cals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01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While it’s not advisable to start off by describing company rules </a:t>
            </a:r>
            <a:r>
              <a:rPr lang="en-US" sz="2500" dirty="0" smtClean="0">
                <a:latin typeface="Adobe Calson Pro Bold"/>
              </a:rPr>
              <a:t>new </a:t>
            </a:r>
            <a:r>
              <a:rPr lang="en-US" sz="2500" dirty="0">
                <a:latin typeface="Adobe Calson Pro Bold"/>
              </a:rPr>
              <a:t>employees </a:t>
            </a:r>
            <a:r>
              <a:rPr lang="en-US" sz="2500" dirty="0" smtClean="0">
                <a:latin typeface="Adobe Calson Pro Bold"/>
              </a:rPr>
              <a:t>certainly need </a:t>
            </a:r>
            <a:r>
              <a:rPr lang="en-US" sz="2500" dirty="0">
                <a:latin typeface="Adobe Calson Pro Bold"/>
              </a:rPr>
              <a:t>to know what’s expected of them, as well as what happens if they fail to </a:t>
            </a:r>
            <a:r>
              <a:rPr lang="en-US" sz="2500" dirty="0" smtClean="0">
                <a:latin typeface="Adobe Calson Pro Bold"/>
              </a:rPr>
              <a:t>comply </a:t>
            </a:r>
            <a:r>
              <a:rPr lang="en-GB" sz="2500" dirty="0" smtClean="0">
                <a:latin typeface="Adobe Calson Pro Bold"/>
              </a:rPr>
              <a:t>with these expectations</a:t>
            </a:r>
            <a:r>
              <a:rPr lang="en-GB" sz="2500" dirty="0">
                <a:latin typeface="Adobe Cals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16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But there are ways of discussing these matters that are </a:t>
            </a:r>
            <a:r>
              <a:rPr lang="en-US" sz="2500" dirty="0" smtClean="0">
                <a:latin typeface="Adobe Calson Pro Bold"/>
              </a:rPr>
              <a:t>more palatable </a:t>
            </a:r>
            <a:r>
              <a:rPr lang="en-US" sz="2500" dirty="0">
                <a:latin typeface="Adobe Calson Pro Bold"/>
              </a:rPr>
              <a:t>than others. For instance, define the topic as ‘‘policies and procedures,’’ </a:t>
            </a:r>
            <a:r>
              <a:rPr lang="en-US" sz="2500" dirty="0" smtClean="0">
                <a:latin typeface="Adobe Calson Pro Bold"/>
              </a:rPr>
              <a:t>not </a:t>
            </a:r>
            <a:r>
              <a:rPr lang="en-GB" sz="2500" dirty="0" smtClean="0">
                <a:latin typeface="Adobe Calson Pro Bold"/>
              </a:rPr>
              <a:t>‘‘</a:t>
            </a:r>
            <a:r>
              <a:rPr lang="en-GB" sz="2500" dirty="0">
                <a:latin typeface="Adobe Calson Pro Bold"/>
              </a:rPr>
              <a:t>rules and regulations.’’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34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Introducing company expectations in this manner benefits employers by establishing</a:t>
            </a:r>
          </a:p>
          <a:p>
            <a:r>
              <a:rPr lang="en-US" sz="2600" dirty="0">
                <a:latin typeface="Adobe Calson Pro Bold"/>
              </a:rPr>
              <a:t>an atmosphere of mutual respect—a cornerstone for productivity.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38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3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55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Orientation programs can also help shorten a new employee’s learning </a:t>
            </a:r>
            <a:r>
              <a:rPr lang="en-US" sz="2600" dirty="0" smtClean="0">
                <a:latin typeface="Adobe Calson Pro Bold"/>
              </a:rPr>
              <a:t>curve. Learning </a:t>
            </a:r>
            <a:r>
              <a:rPr lang="en-US" sz="2600" dirty="0">
                <a:latin typeface="Adobe Calson Pro Bold"/>
              </a:rPr>
              <a:t>entails a great deal more than how to do one’s job.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08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>
                <a:latin typeface="Adobe Calson Pro Bold"/>
              </a:rPr>
              <a:t>Departmental orientations</a:t>
            </a:r>
          </a:p>
          <a:p>
            <a:r>
              <a:rPr lang="en-US" sz="2500" dirty="0">
                <a:latin typeface="Adobe Calson Pro Bold"/>
              </a:rPr>
              <a:t>help employees become indoctrinated in the workings of their unit, learning</a:t>
            </a:r>
          </a:p>
          <a:p>
            <a:r>
              <a:rPr lang="en-US" sz="2500" dirty="0">
                <a:latin typeface="Adobe Calson Pro Bold"/>
              </a:rPr>
              <a:t>how it interrelates with other functions in the company.</a:t>
            </a:r>
            <a:endParaRPr lang="en-GB" sz="25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76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Departmental orientation also begins the process of promoting open communication</a:t>
            </a:r>
          </a:p>
          <a:p>
            <a:r>
              <a:rPr lang="en-US" sz="2600" dirty="0">
                <a:latin typeface="Adobe Calson Pro Bold"/>
              </a:rPr>
              <a:t>between a manager and her staff.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37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Being prepared for your new hire’s </a:t>
            </a:r>
            <a:r>
              <a:rPr lang="en-US" sz="2600" dirty="0" smtClean="0">
                <a:latin typeface="Adobe Calson Pro Bold"/>
              </a:rPr>
              <a:t>arrival, having </a:t>
            </a:r>
            <a:r>
              <a:rPr lang="en-US" sz="2600" dirty="0">
                <a:latin typeface="Adobe Calson Pro Bold"/>
              </a:rPr>
              <a:t>an agenda prepared for her first day, and being available for questions sets </a:t>
            </a:r>
            <a:r>
              <a:rPr lang="en-US" sz="2600" dirty="0" smtClean="0">
                <a:latin typeface="Adobe Calson Pro Bold"/>
              </a:rPr>
              <a:t>a positive </a:t>
            </a:r>
            <a:r>
              <a:rPr lang="en-US" sz="2600" dirty="0">
                <a:latin typeface="Adobe Calson Pro Bold"/>
              </a:rPr>
              <a:t>tone suggestive of open communication.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47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Contrast that description with</a:t>
            </a:r>
          </a:p>
          <a:p>
            <a:r>
              <a:rPr lang="en-US" sz="2600" dirty="0">
                <a:latin typeface="Adobe Calson Pro Bold"/>
              </a:rPr>
              <a:t>what happened to one employee, who we’ll call </a:t>
            </a:r>
            <a:r>
              <a:rPr lang="en-US" sz="2600" dirty="0" smtClean="0">
                <a:latin typeface="Adobe Calson Pro Bold"/>
              </a:rPr>
              <a:t>Saqib. </a:t>
            </a:r>
            <a:r>
              <a:rPr lang="en-US" sz="2600" dirty="0">
                <a:latin typeface="Adobe Calson Pro Bold"/>
              </a:rPr>
              <a:t>Told to report to his manager’s</a:t>
            </a:r>
          </a:p>
          <a:p>
            <a:r>
              <a:rPr lang="en-US" sz="2600" dirty="0">
                <a:latin typeface="Adobe Calson Pro Bold"/>
              </a:rPr>
              <a:t>office on Monday morning at 9:00 A.M.,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41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2215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He </a:t>
            </a:r>
            <a:r>
              <a:rPr lang="en-US" sz="2600" dirty="0">
                <a:latin typeface="Adobe Calson Pro Bold"/>
              </a:rPr>
              <a:t>arrives promptly and is asked by the</a:t>
            </a:r>
          </a:p>
          <a:p>
            <a:r>
              <a:rPr lang="en-US" sz="2600" dirty="0">
                <a:latin typeface="Adobe Calson Pro Bold"/>
              </a:rPr>
              <a:t>receptionist to please have a seat. He sits and waits. After fifteen minutes pass, he</a:t>
            </a:r>
          </a:p>
          <a:p>
            <a:r>
              <a:rPr lang="en-GB" sz="2600" dirty="0">
                <a:latin typeface="Adobe Calson Pro Bold"/>
              </a:rPr>
              <a:t>again approaches the </a:t>
            </a:r>
            <a:r>
              <a:rPr lang="en-GB" sz="2600" dirty="0" smtClean="0">
                <a:latin typeface="Adobe Calson Pro Bold"/>
              </a:rPr>
              <a:t>receptionist.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21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770632"/>
            <a:ext cx="296265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It’s the evening of </a:t>
            </a:r>
            <a:r>
              <a:rPr lang="en-US" sz="2600" dirty="0" smtClean="0">
                <a:latin typeface="Adobe Calson Pro Bold"/>
              </a:rPr>
              <a:t>Ali’s </a:t>
            </a:r>
            <a:r>
              <a:rPr lang="en-US" sz="2600" dirty="0">
                <a:latin typeface="Adobe Calson Pro Bold"/>
              </a:rPr>
              <a:t>first </a:t>
            </a:r>
            <a:r>
              <a:rPr lang="en-US" sz="2600" dirty="0" smtClean="0">
                <a:latin typeface="Adobe Calson Pro Bold"/>
              </a:rPr>
              <a:t>day </a:t>
            </a:r>
            <a:r>
              <a:rPr lang="en-US" sz="2600" dirty="0">
                <a:latin typeface="Adobe Calson Pro Bold"/>
              </a:rPr>
              <a:t>of work and </a:t>
            </a:r>
            <a:r>
              <a:rPr lang="en-US" sz="2600" dirty="0" smtClean="0">
                <a:latin typeface="Adobe Calson Pro Bold"/>
              </a:rPr>
              <a:t>Sarah </a:t>
            </a:r>
            <a:r>
              <a:rPr lang="en-US" sz="2600" dirty="0">
                <a:latin typeface="Adobe Calson Pro Bold"/>
              </a:rPr>
              <a:t>is anxious to hear how things went.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7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Who </a:t>
            </a:r>
            <a:r>
              <a:rPr lang="en-US" sz="2600" dirty="0">
                <a:latin typeface="Adobe Calson Pro Bold"/>
              </a:rPr>
              <a:t>says, ‘‘She knows you’re here; it’ll just </a:t>
            </a:r>
            <a:r>
              <a:rPr lang="en-US" sz="2600" dirty="0" smtClean="0">
                <a:latin typeface="Adobe Calson Pro Bold"/>
              </a:rPr>
              <a:t>be another </a:t>
            </a:r>
            <a:r>
              <a:rPr lang="en-US" sz="2600" dirty="0">
                <a:latin typeface="Adobe Calson Pro Bold"/>
              </a:rPr>
              <a:t>minute.’’ Fifteen minutes stretch into forty-five. </a:t>
            </a:r>
            <a:r>
              <a:rPr lang="en-US" sz="2600" dirty="0" smtClean="0">
                <a:latin typeface="Adobe Calson Pro Bold"/>
              </a:rPr>
              <a:t>Saqib </a:t>
            </a:r>
            <a:r>
              <a:rPr lang="en-US" sz="2600" dirty="0">
                <a:latin typeface="Adobe Calson Pro Bold"/>
              </a:rPr>
              <a:t>feels uneasy and is </a:t>
            </a:r>
            <a:r>
              <a:rPr lang="en-US" sz="2600" dirty="0" smtClean="0">
                <a:latin typeface="Adobe Calson Pro Bold"/>
              </a:rPr>
              <a:t>left to </a:t>
            </a:r>
            <a:r>
              <a:rPr lang="en-US" sz="2600" dirty="0">
                <a:latin typeface="Adobe Calson Pro Bold"/>
              </a:rPr>
              <a:t>wonder if he’s made a mistake accepting this job.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51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778124"/>
            <a:ext cx="296265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Finally</a:t>
            </a:r>
            <a:r>
              <a:rPr lang="en-US" sz="2600" dirty="0">
                <a:latin typeface="Adobe Calson Pro Bold"/>
              </a:rPr>
              <a:t>, his manager emerges</a:t>
            </a:r>
          </a:p>
          <a:p>
            <a:r>
              <a:rPr lang="en-US" sz="2600" dirty="0">
                <a:latin typeface="Adobe Calson Pro Bold"/>
              </a:rPr>
              <a:t>from her office, carrying a folder and a key.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45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6421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Saqib </a:t>
            </a:r>
            <a:r>
              <a:rPr lang="en-US" sz="2600" dirty="0">
                <a:latin typeface="Adobe Calson Pro Bold"/>
              </a:rPr>
              <a:t>stands up, ready to follow her, </a:t>
            </a:r>
            <a:r>
              <a:rPr lang="en-US" sz="2600" dirty="0" smtClean="0">
                <a:latin typeface="Adobe Calson Pro Bold"/>
              </a:rPr>
              <a:t>when she </a:t>
            </a:r>
            <a:r>
              <a:rPr lang="en-US" sz="2600" dirty="0">
                <a:latin typeface="Adobe Calson Pro Bold"/>
              </a:rPr>
              <a:t>says, ‘‘Sorry—I’m already running behind this morning. Here’s a folder </a:t>
            </a:r>
            <a:r>
              <a:rPr lang="en-US" sz="2600" dirty="0" smtClean="0">
                <a:latin typeface="Adobe Calson Pro Bold"/>
              </a:rPr>
              <a:t>with </a:t>
            </a:r>
            <a:r>
              <a:rPr lang="en-GB" sz="2600" dirty="0" smtClean="0">
                <a:latin typeface="Adobe Calson Pro Bold"/>
              </a:rPr>
              <a:t>some departmental </a:t>
            </a:r>
            <a:r>
              <a:rPr lang="en-GB" sz="2600" dirty="0">
                <a:latin typeface="Adobe Calson Pro Bold"/>
              </a:rPr>
              <a:t>procedures.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66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You can go through them and if you have any questions,</a:t>
            </a:r>
          </a:p>
          <a:p>
            <a:r>
              <a:rPr lang="en-US" sz="2600" dirty="0" smtClean="0">
                <a:latin typeface="Adobe Calson Pro Bold"/>
              </a:rPr>
              <a:t>ask </a:t>
            </a:r>
            <a:r>
              <a:rPr lang="en-US" sz="2600" dirty="0" err="1" smtClean="0">
                <a:latin typeface="Adobe Calson Pro Bold"/>
              </a:rPr>
              <a:t>Saira</a:t>
            </a:r>
            <a:r>
              <a:rPr lang="en-US" sz="2600" dirty="0" smtClean="0">
                <a:latin typeface="Adobe Calson Pro Bold"/>
              </a:rPr>
              <a:t>.’’ ‘‘Who’s </a:t>
            </a:r>
            <a:r>
              <a:rPr lang="en-US" sz="2600" dirty="0" err="1" smtClean="0">
                <a:latin typeface="Adobe Calson Pro Bold"/>
              </a:rPr>
              <a:t>Saira</a:t>
            </a:r>
            <a:r>
              <a:rPr lang="en-US" sz="2600" dirty="0" smtClean="0">
                <a:latin typeface="Adobe Calson Pro Bold"/>
              </a:rPr>
              <a:t>?’’ asks Saqib. ‘‘She’s the other analyst in our department.</a:t>
            </a:r>
          </a:p>
          <a:p>
            <a:r>
              <a:rPr lang="en-US" sz="2600" dirty="0" smtClean="0">
                <a:latin typeface="Adobe Calson Pro Bold"/>
              </a:rPr>
              <a:t>I’ll try to catch up with you later.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69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4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0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Benefits of Orientation Programs to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Employees</a:t>
            </a:r>
          </a:p>
          <a:p>
            <a:r>
              <a:rPr lang="en-US" sz="2600" dirty="0">
                <a:latin typeface="Adobe Calson Pro Bold"/>
              </a:rPr>
              <a:t>Employees tend to look at the benefits of orientation programs somewhat differently</a:t>
            </a:r>
          </a:p>
          <a:p>
            <a:r>
              <a:rPr lang="en-GB" sz="2600" dirty="0">
                <a:latin typeface="Adobe Calson Pro Bold"/>
              </a:rPr>
              <a:t>than employers</a:t>
            </a:r>
            <a:r>
              <a:rPr lang="en-GB" dirty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13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Whereas employers take a long-term, holistic view of the </a:t>
            </a:r>
            <a:r>
              <a:rPr lang="en-US" sz="2400" dirty="0" smtClean="0">
                <a:latin typeface="Adobe Calson Pro Bold"/>
              </a:rPr>
              <a:t>process, employees </a:t>
            </a:r>
            <a:r>
              <a:rPr lang="en-US" sz="2400" dirty="0">
                <a:latin typeface="Adobe Calson Pro Bold"/>
              </a:rPr>
              <a:t>want, first and foremost, to feel welcome. Contrast these two scenarios:</a:t>
            </a:r>
          </a:p>
          <a:p>
            <a:r>
              <a:rPr lang="en-US" sz="2400" dirty="0">
                <a:latin typeface="Adobe Calson Pro Bold"/>
              </a:rPr>
              <a:t>Our first employee is greeted cheerfully and escorted to her </a:t>
            </a:r>
            <a:r>
              <a:rPr lang="en-US" sz="2400" dirty="0" smtClean="0">
                <a:latin typeface="Adobe Calson Pro Bold"/>
              </a:rPr>
              <a:t>office.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98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20453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Adobe Calson Pro Bold"/>
              </a:rPr>
              <a:t>Where </a:t>
            </a:r>
            <a:r>
              <a:rPr lang="en-GB" sz="2400" dirty="0">
                <a:latin typeface="Adobe Calson Pro Bold"/>
              </a:rPr>
              <a:t>she finds a</a:t>
            </a:r>
          </a:p>
          <a:p>
            <a:r>
              <a:rPr lang="en-US" sz="2400" dirty="0" smtClean="0">
                <a:latin typeface="Adobe Calson Pro Bold"/>
              </a:rPr>
              <a:t>Name plate </a:t>
            </a:r>
            <a:r>
              <a:rPr lang="en-US" sz="2400" dirty="0">
                <a:latin typeface="Adobe Calson Pro Bold"/>
              </a:rPr>
              <a:t>on the door, a vase of lovely flowers on the desk, her drawers filled </a:t>
            </a:r>
            <a:r>
              <a:rPr lang="en-US" sz="2400" dirty="0" smtClean="0">
                <a:latin typeface="Adobe Calson Pro Bold"/>
              </a:rPr>
              <a:t>with supplies</a:t>
            </a:r>
            <a:r>
              <a:rPr lang="en-US" sz="2400" dirty="0">
                <a:latin typeface="Adobe Calson Pro Bold"/>
              </a:rPr>
              <a:t>, and an agenda of that day’s activities, including organizational </a:t>
            </a:r>
            <a:r>
              <a:rPr lang="en-US" sz="2400" dirty="0" smtClean="0">
                <a:latin typeface="Adobe Calson Pro Bold"/>
              </a:rPr>
              <a:t>orientation in </a:t>
            </a:r>
            <a:r>
              <a:rPr lang="en-US" sz="2400" dirty="0">
                <a:latin typeface="Adobe Calson Pro Bold"/>
              </a:rPr>
              <a:t>the </a:t>
            </a:r>
            <a:r>
              <a:rPr lang="en-US" sz="2400" dirty="0" smtClean="0">
                <a:latin typeface="Adobe Calson Pro Bold"/>
              </a:rPr>
              <a:t>morning</a:t>
            </a:r>
            <a:r>
              <a:rPr lang="en-US" sz="2400" dirty="0">
                <a:latin typeface="Adobe Calson Pro Bold"/>
              </a:rPr>
              <a:t>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94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Our second employee arrives only to discover that HR has forgotten to </a:t>
            </a:r>
            <a:r>
              <a:rPr lang="en-US" sz="2400" dirty="0" smtClean="0">
                <a:latin typeface="Adobe Calson Pro Bold"/>
              </a:rPr>
              <a:t>notify the department </a:t>
            </a:r>
            <a:r>
              <a:rPr lang="en-US" sz="2400" dirty="0">
                <a:latin typeface="Adobe Calson Pro Bold"/>
              </a:rPr>
              <a:t>that he was starting that morning. His office is still being used for</a:t>
            </a:r>
          </a:p>
          <a:p>
            <a:r>
              <a:rPr lang="en-US" sz="2400" dirty="0">
                <a:latin typeface="Adobe Calson Pro Bold"/>
              </a:rPr>
              <a:t>storage, so there’s no place for him to sit.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0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96173"/>
            <a:ext cx="296265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His manager is out of town and no one</a:t>
            </a:r>
          </a:p>
          <a:p>
            <a:r>
              <a:rPr lang="en-US" sz="2500" dirty="0">
                <a:latin typeface="Adobe Calson Pro Bold"/>
              </a:rPr>
              <a:t>knows quite what to do with him. He’s sent to HR for orientation, which, it </a:t>
            </a:r>
            <a:r>
              <a:rPr lang="en-US" sz="2500" dirty="0" smtClean="0">
                <a:latin typeface="Adobe Calson Pro Bold"/>
              </a:rPr>
              <a:t>turns out</a:t>
            </a:r>
            <a:r>
              <a:rPr lang="en-US" sz="2500" dirty="0">
                <a:latin typeface="Adobe Calson Pro Bold"/>
              </a:rPr>
              <a:t>, consists of filling out benefits forms</a:t>
            </a:r>
            <a:r>
              <a:rPr lang="en-US" sz="2500" dirty="0" smtClean="0">
                <a:latin typeface="Adobe Calson Pro Bold"/>
              </a:rPr>
              <a:t>. </a:t>
            </a:r>
            <a:endParaRPr lang="en-GB" sz="25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97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84956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‘‘So how was your first </a:t>
            </a:r>
            <a:r>
              <a:rPr lang="en-US" sz="2600" dirty="0" smtClean="0">
                <a:latin typeface="Adobe Calson Pro Bold"/>
              </a:rPr>
              <a:t>day at </a:t>
            </a:r>
            <a:r>
              <a:rPr lang="en-US" sz="2600" dirty="0">
                <a:latin typeface="Adobe Calson Pro Bold"/>
              </a:rPr>
              <a:t>Hardcore?’’ she asks. </a:t>
            </a:r>
            <a:r>
              <a:rPr lang="en-US" sz="2600" dirty="0" smtClean="0">
                <a:latin typeface="Adobe Calson Pro Bold"/>
              </a:rPr>
              <a:t>Ali </a:t>
            </a:r>
            <a:r>
              <a:rPr lang="en-US" sz="2600" dirty="0">
                <a:latin typeface="Adobe Calson Pro Bold"/>
              </a:rPr>
              <a:t>answers without hesitation: ‘‘I couldn’t have </a:t>
            </a:r>
            <a:r>
              <a:rPr lang="en-US" sz="2600" dirty="0" smtClean="0">
                <a:latin typeface="Adobe Calson Pro Bold"/>
              </a:rPr>
              <a:t>asked </a:t>
            </a:r>
            <a:r>
              <a:rPr lang="en-GB" sz="2600" dirty="0" smtClean="0">
                <a:latin typeface="Adobe Calson Pro Bold"/>
              </a:rPr>
              <a:t>for </a:t>
            </a:r>
            <a:r>
              <a:rPr lang="en-GB" sz="2600" dirty="0">
                <a:latin typeface="Adobe Calson Pro Bold"/>
              </a:rPr>
              <a:t>a better day.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15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606040"/>
            <a:ext cx="296265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Making employees feel welcome can be accomplished with little effort, as </a:t>
            </a:r>
            <a:r>
              <a:rPr lang="en-US" sz="2500" dirty="0" smtClean="0">
                <a:latin typeface="Adobe Calson Pro Bold"/>
              </a:rPr>
              <a:t>evidenced by </a:t>
            </a:r>
            <a:r>
              <a:rPr lang="en-US" sz="2500" dirty="0">
                <a:latin typeface="Adobe Calson Pro Bold"/>
              </a:rPr>
              <a:t>the first scenario. </a:t>
            </a:r>
            <a:endParaRPr lang="en-GB" sz="25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8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6856"/>
            <a:ext cx="29626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Adobe Calson Pro Bold"/>
              </a:rPr>
              <a:t>Prepare </a:t>
            </a:r>
            <a:r>
              <a:rPr lang="en-US" sz="2500" dirty="0">
                <a:latin typeface="Adobe Calson Pro Bold"/>
              </a:rPr>
              <a:t>to welcome new hires by providing </a:t>
            </a:r>
            <a:r>
              <a:rPr lang="en-US" sz="2500" dirty="0" smtClean="0">
                <a:latin typeface="Adobe Calson Pro Bold"/>
              </a:rPr>
              <a:t>information about </a:t>
            </a:r>
            <a:r>
              <a:rPr lang="en-US" sz="2500" dirty="0">
                <a:latin typeface="Adobe Calson Pro Bold"/>
              </a:rPr>
              <a:t>those factors that will affect employees personally.</a:t>
            </a:r>
            <a:endParaRPr lang="en-GB" sz="25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207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5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78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Think about the details </a:t>
            </a:r>
            <a:r>
              <a:rPr lang="en-US" sz="2600" dirty="0" smtClean="0">
                <a:latin typeface="Adobe Calson Pro Bold"/>
              </a:rPr>
              <a:t>of a </a:t>
            </a:r>
            <a:r>
              <a:rPr lang="en-US" sz="2600" dirty="0">
                <a:latin typeface="Adobe Calson Pro Bold"/>
              </a:rPr>
              <a:t>typical day and consider all that you know innately. The list of items that </a:t>
            </a:r>
            <a:r>
              <a:rPr lang="en-US" sz="2600" dirty="0" smtClean="0">
                <a:latin typeface="Adobe Calson Pro Bold"/>
              </a:rPr>
              <a:t>most employees </a:t>
            </a:r>
            <a:r>
              <a:rPr lang="en-US" sz="2600" dirty="0">
                <a:latin typeface="Adobe Calson Pro Bold"/>
              </a:rPr>
              <a:t>want to know about include:</a:t>
            </a:r>
            <a:endParaRPr lang="en-GB" sz="2600" dirty="0">
              <a:latin typeface="Adobe Cals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76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Clothing </a:t>
            </a:r>
          </a:p>
          <a:p>
            <a:r>
              <a:rPr lang="en-US" sz="2600" dirty="0" smtClean="0">
                <a:latin typeface="Adobe Calson Pro Bold"/>
              </a:rPr>
              <a:t>What </a:t>
            </a:r>
            <a:r>
              <a:rPr lang="en-US" sz="2600" dirty="0">
                <a:latin typeface="Adobe Calson Pro Bold"/>
              </a:rPr>
              <a:t>attire is appropriate? Do we have casual-dress Friday? </a:t>
            </a:r>
            <a:r>
              <a:rPr lang="en-US" sz="2600" dirty="0" smtClean="0">
                <a:latin typeface="Adobe Calson Pro Bold"/>
              </a:rPr>
              <a:t>What’s considered </a:t>
            </a:r>
            <a:r>
              <a:rPr lang="en-US" sz="2600" dirty="0">
                <a:latin typeface="Adobe Calson Pro Bold"/>
              </a:rPr>
              <a:t>appropriate to wear on that day? What if there’s an important meeting</a:t>
            </a:r>
          </a:p>
          <a:p>
            <a:r>
              <a:rPr lang="en-US" sz="2600" dirty="0">
                <a:latin typeface="Adobe Calson Pro Bold"/>
              </a:rPr>
              <a:t>on a Friday—is attire still casual?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98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3127248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Parking</a:t>
            </a:r>
          </a:p>
          <a:p>
            <a:r>
              <a:rPr lang="en-US" sz="2400" dirty="0" smtClean="0">
                <a:latin typeface="Adobe Calson Pro Bold"/>
              </a:rPr>
              <a:t>Where </a:t>
            </a:r>
            <a:r>
              <a:rPr lang="en-US" sz="2400" dirty="0">
                <a:latin typeface="Adobe Calson Pro Bold"/>
              </a:rPr>
              <a:t>am I supposed to park? Do I have an assigned space? Are </a:t>
            </a:r>
            <a:r>
              <a:rPr lang="en-US" sz="2400" dirty="0" smtClean="0">
                <a:latin typeface="Adobe Calson Pro Bold"/>
              </a:rPr>
              <a:t>there certain </a:t>
            </a:r>
            <a:r>
              <a:rPr lang="en-US" sz="2400" dirty="0">
                <a:latin typeface="Adobe Calson Pro Bold"/>
              </a:rPr>
              <a:t>spaces where I shouldn’t park? Which lots fill up first? How long does </a:t>
            </a:r>
            <a:r>
              <a:rPr lang="en-US" sz="2400" dirty="0" smtClean="0">
                <a:latin typeface="Adobe Calson Pro Bold"/>
              </a:rPr>
              <a:t>it generally </a:t>
            </a:r>
            <a:r>
              <a:rPr lang="en-US" sz="2400" dirty="0">
                <a:latin typeface="Adobe Calson Pro Bold"/>
              </a:rPr>
              <a:t>take to get out of the parking lot at quitting time?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59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8193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Office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Location</a:t>
            </a:r>
            <a:endParaRPr lang="en-US" i="1" dirty="0" smtClean="0">
              <a:latin typeface="IowanOldStyleBT-Italic"/>
            </a:endParaRPr>
          </a:p>
          <a:p>
            <a:r>
              <a:rPr lang="en-US" sz="2600" dirty="0" smtClean="0">
                <a:latin typeface="Adobe Calson Pro Bold"/>
              </a:rPr>
              <a:t>What’s </a:t>
            </a:r>
            <a:r>
              <a:rPr lang="en-US" sz="2600" dirty="0">
                <a:latin typeface="Adobe Calson Pro Bold"/>
              </a:rPr>
              <a:t>the best way to get to my office? Am I better off taking the</a:t>
            </a:r>
          </a:p>
          <a:p>
            <a:r>
              <a:rPr lang="en-GB" sz="2600" dirty="0">
                <a:latin typeface="Adobe Calson Pro Bold"/>
              </a:rPr>
              <a:t>stairs?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37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Supplies and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Equipment</a:t>
            </a:r>
          </a:p>
          <a:p>
            <a:r>
              <a:rPr lang="en-US" sz="2600" dirty="0" smtClean="0">
                <a:latin typeface="Adobe Calson Pro Bold"/>
              </a:rPr>
              <a:t>Where </a:t>
            </a:r>
            <a:r>
              <a:rPr lang="en-US" sz="2600" dirty="0">
                <a:latin typeface="Adobe Calson Pro Bold"/>
              </a:rPr>
              <a:t>do I go for supplies? Are there forms to fill out </a:t>
            </a:r>
            <a:r>
              <a:rPr lang="en-US" sz="2600" dirty="0" smtClean="0">
                <a:latin typeface="Adobe Calson Pro Bold"/>
              </a:rPr>
              <a:t>for special </a:t>
            </a:r>
            <a:r>
              <a:rPr lang="en-US" sz="2600" dirty="0">
                <a:latin typeface="Adobe Calson Pro Bold"/>
              </a:rPr>
              <a:t>supplies? </a:t>
            </a:r>
            <a:endParaRPr lang="en-US" sz="2600" dirty="0" smtClean="0">
              <a:latin typeface="Adobe Calson Pro Bold"/>
            </a:endParaRPr>
          </a:p>
          <a:p>
            <a:r>
              <a:rPr lang="en-US" sz="2600" dirty="0" smtClean="0">
                <a:latin typeface="Adobe Calson Pro Bold"/>
              </a:rPr>
              <a:t>Where’s </a:t>
            </a:r>
            <a:r>
              <a:rPr lang="en-US" sz="2600" dirty="0">
                <a:latin typeface="Adobe Calson Pro Bold"/>
              </a:rPr>
              <a:t>the copy machine? Do I do my own copying?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05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7980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What about </a:t>
            </a:r>
            <a:r>
              <a:rPr lang="en-US" sz="2600" dirty="0">
                <a:latin typeface="Adobe Calson Pro Bold"/>
              </a:rPr>
              <a:t>the fax machine? What’s the number for the fax machine? Am I supposed</a:t>
            </a:r>
          </a:p>
          <a:p>
            <a:r>
              <a:rPr lang="en-US" sz="2600" dirty="0">
                <a:latin typeface="Adobe Calson Pro Bold"/>
              </a:rPr>
              <a:t>to keep a log of all faxes sent and received?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27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Phones</a:t>
            </a:r>
          </a:p>
          <a:p>
            <a:r>
              <a:rPr lang="en-US" sz="2600" dirty="0" smtClean="0">
                <a:latin typeface="Adobe Calson Pro Bold"/>
              </a:rPr>
              <a:t>How </a:t>
            </a:r>
            <a:r>
              <a:rPr lang="en-US" sz="2600" dirty="0">
                <a:latin typeface="Adobe Calson Pro Bold"/>
              </a:rPr>
              <a:t>does the phone system work? What should I say when </a:t>
            </a:r>
            <a:r>
              <a:rPr lang="en-US" sz="2600" dirty="0" smtClean="0">
                <a:latin typeface="Adobe Calson Pro Bold"/>
              </a:rPr>
              <a:t>answering the </a:t>
            </a:r>
            <a:r>
              <a:rPr lang="en-US" sz="2600" dirty="0">
                <a:latin typeface="Adobe Calson Pro Bold"/>
              </a:rPr>
              <a:t>phone? Where can I find phone numbers for key staff members? What’s </a:t>
            </a:r>
            <a:r>
              <a:rPr lang="en-US" sz="2600" dirty="0" smtClean="0">
                <a:latin typeface="Adobe Calson Pro Bold"/>
              </a:rPr>
              <a:t>my </a:t>
            </a:r>
            <a:r>
              <a:rPr lang="en-GB" sz="2600" dirty="0" smtClean="0">
                <a:latin typeface="Adobe Calson Pro Bold"/>
              </a:rPr>
              <a:t>phone </a:t>
            </a:r>
            <a:r>
              <a:rPr lang="en-GB" sz="2600" dirty="0">
                <a:latin typeface="Adobe Calson Pro Bold"/>
              </a:rPr>
              <a:t>number?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6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I had the first part of my orientation in the morning and learned </a:t>
            </a:r>
            <a:r>
              <a:rPr lang="en-US" sz="2400" dirty="0" smtClean="0">
                <a:latin typeface="Adobe Calson Pro Bold"/>
              </a:rPr>
              <a:t>a great </a:t>
            </a:r>
            <a:r>
              <a:rPr lang="en-US" sz="2400" dirty="0">
                <a:latin typeface="Adobe Calson Pro Bold"/>
              </a:rPr>
              <a:t>deal about the company, without feeling overwhelmed. Then I met everyone </a:t>
            </a:r>
            <a:r>
              <a:rPr lang="en-US" sz="2400" dirty="0" smtClean="0">
                <a:latin typeface="Adobe Calson Pro Bold"/>
              </a:rPr>
              <a:t>in my </a:t>
            </a:r>
            <a:r>
              <a:rPr lang="en-US" sz="2400" dirty="0">
                <a:latin typeface="Adobe Calson Pro Bold"/>
              </a:rPr>
              <a:t>department and had lunch with my manager, </a:t>
            </a:r>
            <a:r>
              <a:rPr lang="en-US" sz="2400" dirty="0" err="1" smtClean="0">
                <a:latin typeface="Adobe Calson Pro Bold"/>
              </a:rPr>
              <a:t>Samia</a:t>
            </a:r>
            <a:r>
              <a:rPr lang="en-US" sz="2400" dirty="0" smtClean="0">
                <a:latin typeface="Adobe Calson Pro Bold"/>
              </a:rPr>
              <a:t>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44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Computers </a:t>
            </a:r>
          </a:p>
          <a:p>
            <a:r>
              <a:rPr lang="en-US" sz="2600" dirty="0" smtClean="0">
                <a:latin typeface="Adobe Calson Pro Bold"/>
              </a:rPr>
              <a:t>How </a:t>
            </a:r>
            <a:r>
              <a:rPr lang="en-US" sz="2600" dirty="0">
                <a:latin typeface="Adobe Calson Pro Bold"/>
              </a:rPr>
              <a:t>do specific programs work? How do I access the intranet?</a:t>
            </a:r>
          </a:p>
          <a:p>
            <a:r>
              <a:rPr lang="en-US" sz="2600" dirty="0">
                <a:latin typeface="Adobe Calson Pro Bold"/>
              </a:rPr>
              <a:t>Who should I contact if I have questions about using my computer?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84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58340"/>
            <a:ext cx="2962656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Adobe Calson Pro Bold"/>
              </a:rPr>
              <a:t>Is e-mail the </a:t>
            </a:r>
            <a:r>
              <a:rPr lang="en-US" sz="2500" dirty="0">
                <a:latin typeface="Adobe Calson Pro Bold"/>
              </a:rPr>
              <a:t>preferred method of communication? What’s my e-mail address? Where </a:t>
            </a:r>
            <a:r>
              <a:rPr lang="en-US" sz="2500" dirty="0" smtClean="0">
                <a:latin typeface="Adobe Calson Pro Bold"/>
              </a:rPr>
              <a:t>can I </a:t>
            </a:r>
            <a:r>
              <a:rPr lang="en-US" sz="2500" dirty="0">
                <a:latin typeface="Adobe Calson Pro Bold"/>
              </a:rPr>
              <a:t>find a list of e-mail addresses for </a:t>
            </a:r>
            <a:r>
              <a:rPr lang="en-US" sz="2500" dirty="0" smtClean="0">
                <a:latin typeface="Adobe Calson Pro Bold"/>
              </a:rPr>
              <a:t>my department?</a:t>
            </a:r>
          </a:p>
          <a:p>
            <a:r>
              <a:rPr lang="en-US" sz="2500" dirty="0" smtClean="0">
                <a:latin typeface="Adobe Calson Pro Bold"/>
              </a:rPr>
              <a:t>What </a:t>
            </a:r>
            <a:r>
              <a:rPr lang="en-US" sz="2500" dirty="0">
                <a:latin typeface="Adobe Calson Pro Bold"/>
              </a:rPr>
              <a:t>about the rest of </a:t>
            </a:r>
            <a:r>
              <a:rPr lang="en-US" sz="2500" dirty="0" smtClean="0">
                <a:latin typeface="Adobe Calson Pro Bold"/>
              </a:rPr>
              <a:t>the </a:t>
            </a:r>
            <a:r>
              <a:rPr lang="en-GB" sz="2500" dirty="0" smtClean="0">
                <a:latin typeface="Adobe Calson Pro Bold"/>
              </a:rPr>
              <a:t>company</a:t>
            </a:r>
            <a:r>
              <a:rPr lang="en-GB" sz="2500" dirty="0">
                <a:latin typeface="Adobe Calson Pro Bold"/>
              </a:rPr>
              <a:t>?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61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962656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Food </a:t>
            </a:r>
          </a:p>
          <a:p>
            <a:r>
              <a:rPr lang="en-US" sz="2500" dirty="0" smtClean="0">
                <a:latin typeface="Adobe Calson Pro Bold"/>
              </a:rPr>
              <a:t>Where </a:t>
            </a:r>
            <a:r>
              <a:rPr lang="en-US" sz="2500" dirty="0">
                <a:latin typeface="Adobe Calson Pro Bold"/>
              </a:rPr>
              <a:t>can I go to eat? If I eat in the company cafeteria, is there a proper</a:t>
            </a:r>
          </a:p>
          <a:p>
            <a:r>
              <a:rPr lang="en-US" sz="2500" dirty="0">
                <a:latin typeface="Adobe Calson Pro Bold"/>
              </a:rPr>
              <a:t>‘‘etiquette,’’ such as who typically eats with whom and at which tables? What</a:t>
            </a:r>
          </a:p>
          <a:p>
            <a:r>
              <a:rPr lang="en-US" sz="2500" dirty="0">
                <a:latin typeface="Adobe Calson Pro Bold"/>
              </a:rPr>
              <a:t>about restaurants in the area?</a:t>
            </a:r>
            <a:endParaRPr lang="en-GB" sz="25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34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Personal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Hygiene </a:t>
            </a:r>
          </a:p>
          <a:p>
            <a:r>
              <a:rPr lang="en-US" sz="2500" dirty="0" smtClean="0">
                <a:latin typeface="Adobe Calson Pro Bold"/>
              </a:rPr>
              <a:t>Where </a:t>
            </a:r>
            <a:r>
              <a:rPr lang="en-US" sz="2500" dirty="0">
                <a:latin typeface="Adobe Calson Pro Bold"/>
              </a:rPr>
              <a:t>are the rest rooms? What about an employee </a:t>
            </a:r>
            <a:r>
              <a:rPr lang="en-US" sz="2500" dirty="0" smtClean="0">
                <a:latin typeface="Adobe Calson Pro Bold"/>
              </a:rPr>
              <a:t>lounge? What </a:t>
            </a:r>
            <a:r>
              <a:rPr lang="en-US" sz="2500" dirty="0">
                <a:latin typeface="Adobe Calson Pro Bold"/>
              </a:rPr>
              <a:t>are the ‘‘rules’’ concerning use of the lounge?</a:t>
            </a:r>
            <a:endParaRPr lang="en-GB" sz="25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24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Salutations </a:t>
            </a:r>
          </a:p>
          <a:p>
            <a:r>
              <a:rPr lang="en-US" sz="2600" dirty="0" smtClean="0">
                <a:latin typeface="Adobe Calson Pro Bold"/>
              </a:rPr>
              <a:t>How </a:t>
            </a:r>
            <a:r>
              <a:rPr lang="en-US" sz="2600" dirty="0">
                <a:latin typeface="Adobe Calson Pro Bold"/>
              </a:rPr>
              <a:t>am I to address coworkers? Managers? Members of senior management?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81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6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90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12664" y="3443037"/>
            <a:ext cx="29626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Preparation: Before the employee Start </a:t>
            </a:r>
            <a:endParaRPr lang="en-GB" sz="2800" b="1" dirty="0" smtClean="0">
              <a:solidFill>
                <a:srgbClr val="C00000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5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Preparations for the arrival of a new employee can vary </a:t>
            </a:r>
            <a:r>
              <a:rPr lang="en-US" sz="2600" dirty="0" smtClean="0">
                <a:latin typeface="Adobe Calson Pro Bold"/>
              </a:rPr>
              <a:t>considerably, </a:t>
            </a:r>
            <a:r>
              <a:rPr lang="en-US" sz="2600" dirty="0">
                <a:latin typeface="Adobe Calson Pro Bold"/>
              </a:rPr>
              <a:t>some new employees receive a warm greeting and flowers</a:t>
            </a:r>
          </a:p>
          <a:p>
            <a:r>
              <a:rPr lang="en-US" sz="2600" dirty="0">
                <a:latin typeface="Adobe Calson Pro Bold"/>
              </a:rPr>
              <a:t>or, in the worst-case scenario, absolutely </a:t>
            </a:r>
            <a:r>
              <a:rPr lang="en-US" sz="2600" dirty="0" smtClean="0">
                <a:latin typeface="Adobe Calson Pro Bold"/>
              </a:rPr>
              <a:t>nothing.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52794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207008"/>
            <a:ext cx="296265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Adobe Calson Pro Bold"/>
              </a:rPr>
              <a:t>Because HR forgot that the person</a:t>
            </a:r>
          </a:p>
          <a:p>
            <a:r>
              <a:rPr lang="en-US" sz="2500" dirty="0" smtClean="0">
                <a:latin typeface="Adobe Calson Pro Bold"/>
              </a:rPr>
              <a:t>was scheduled to begin work. Some companies go to extreme measures. For example, one employer stated that he could never understand why people throw parties </a:t>
            </a:r>
            <a:r>
              <a:rPr lang="en-GB" sz="2500" dirty="0" smtClean="0">
                <a:latin typeface="Adobe Calson Pro Bold"/>
              </a:rPr>
              <a:t>when employees leave.</a:t>
            </a:r>
            <a:endParaRPr lang="en-GB" sz="25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68312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219456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He thought it made more sense to have a ‘‘welcome aboard’’</a:t>
            </a:r>
          </a:p>
          <a:p>
            <a:r>
              <a:rPr lang="en-US" sz="2600" dirty="0">
                <a:latin typeface="Adobe Calson Pro Bold"/>
              </a:rPr>
              <a:t>party. Now that he’s a manager, that’s just what he does. 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91620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She took me on a</a:t>
            </a:r>
          </a:p>
          <a:p>
            <a:r>
              <a:rPr lang="en-US" sz="2600" dirty="0">
                <a:latin typeface="Adobe Calson Pro Bold"/>
              </a:rPr>
              <a:t>tour of operations and I started to get a feel for how my department interacts with</a:t>
            </a:r>
          </a:p>
          <a:p>
            <a:r>
              <a:rPr lang="en-US" sz="2600" dirty="0">
                <a:latin typeface="Adobe Calson Pro Bold"/>
              </a:rPr>
              <a:t>other functions in the company.’’ ‘‘Wow,’’ says </a:t>
            </a:r>
            <a:r>
              <a:rPr lang="en-US" sz="2600" dirty="0" smtClean="0">
                <a:latin typeface="Adobe Calson Pro Bold"/>
              </a:rPr>
              <a:t>Sarah.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8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415713"/>
            <a:ext cx="312724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dobe Calson Pro Bold"/>
              </a:rPr>
              <a:t>Every time someone </a:t>
            </a:r>
            <a:r>
              <a:rPr lang="en-GB" sz="2400" dirty="0" smtClean="0">
                <a:latin typeface="Adobe Calson Pro Bold"/>
              </a:rPr>
              <a:t>new </a:t>
            </a:r>
            <a:r>
              <a:rPr lang="en-US" sz="2400" dirty="0" smtClean="0">
                <a:latin typeface="Adobe Calson Pro Bold"/>
              </a:rPr>
              <a:t>joins </a:t>
            </a:r>
            <a:r>
              <a:rPr lang="en-US" sz="2400" dirty="0">
                <a:latin typeface="Adobe Calson Pro Bold"/>
              </a:rPr>
              <a:t>his department of about twenty employees there’s </a:t>
            </a:r>
            <a:r>
              <a:rPr lang="en-US" sz="2400" dirty="0" smtClean="0">
                <a:latin typeface="Adobe Calson Pro Bold"/>
              </a:rPr>
              <a:t>a celebration complete </a:t>
            </a:r>
            <a:r>
              <a:rPr lang="en-US" sz="2400" dirty="0">
                <a:latin typeface="Adobe Calson Pro Bold"/>
              </a:rPr>
              <a:t>with</a:t>
            </a:r>
          </a:p>
          <a:p>
            <a:r>
              <a:rPr lang="en-US" sz="2400" dirty="0">
                <a:latin typeface="Adobe Calson Pro Bold"/>
              </a:rPr>
              <a:t>balloons, </a:t>
            </a:r>
            <a:r>
              <a:rPr lang="en-US" sz="2400" dirty="0" smtClean="0">
                <a:latin typeface="Adobe Calson Pro Bold"/>
              </a:rPr>
              <a:t>noise makers</a:t>
            </a:r>
            <a:r>
              <a:rPr lang="en-US" sz="2400" dirty="0">
                <a:latin typeface="Adobe Calson Pro Bold"/>
              </a:rPr>
              <a:t>, and cake. The entire event lasts only about fifteen </a:t>
            </a:r>
            <a:r>
              <a:rPr lang="en-US" sz="2400" dirty="0" smtClean="0">
                <a:latin typeface="Adobe Calson Pro Bold"/>
              </a:rPr>
              <a:t>minutes, but </a:t>
            </a:r>
            <a:r>
              <a:rPr lang="en-US" sz="2400" dirty="0">
                <a:latin typeface="Adobe Calson Pro Bold"/>
              </a:rPr>
              <a:t>it makes a huge impact on the new hire.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62739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7256" y="1618488"/>
            <a:ext cx="3044952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She gets to meet everyone on an </a:t>
            </a:r>
            <a:r>
              <a:rPr lang="en-US" sz="2600" dirty="0" smtClean="0">
                <a:latin typeface="Adobe Calson Pro Bold"/>
              </a:rPr>
              <a:t>informal basis </a:t>
            </a:r>
            <a:r>
              <a:rPr lang="en-US" sz="2600" dirty="0">
                <a:latin typeface="Adobe Calson Pro Bold"/>
              </a:rPr>
              <a:t>and feels </a:t>
            </a:r>
            <a:r>
              <a:rPr lang="en-US" sz="2600" dirty="0" smtClean="0">
                <a:latin typeface="Adobe Calson Pro Bold"/>
              </a:rPr>
              <a:t>truly welcome</a:t>
            </a:r>
            <a:r>
              <a:rPr lang="en-US" sz="2600" dirty="0">
                <a:latin typeface="Adobe Calson Pro Bold"/>
              </a:rPr>
              <a:t>. The staff likes it as well: It’s a brief break </a:t>
            </a:r>
            <a:r>
              <a:rPr lang="en-US" sz="2600" dirty="0" smtClean="0">
                <a:latin typeface="Adobe Calson Pro Bold"/>
              </a:rPr>
              <a:t>from </a:t>
            </a:r>
            <a:r>
              <a:rPr lang="en-US" sz="2600" dirty="0">
                <a:latin typeface="Adobe Calson Pro Bold"/>
              </a:rPr>
              <a:t>work, and they also get to meet the newest member of their </a:t>
            </a:r>
            <a:r>
              <a:rPr lang="en-US" sz="2600" dirty="0" smtClean="0">
                <a:latin typeface="Adobe Calson Pro Bold"/>
              </a:rPr>
              <a:t>team.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99850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012531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old"/>
              </a:rPr>
              <a:t>Employees working</a:t>
            </a:r>
            <a:r>
              <a:rPr lang="en-GB" sz="2600" dirty="0"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in </a:t>
            </a:r>
            <a:r>
              <a:rPr lang="en-US" sz="2600" dirty="0">
                <a:latin typeface="Adobe Calson Pro Bold"/>
              </a:rPr>
              <a:t>other departments at this company, reportedly jealous, are trying to </a:t>
            </a:r>
            <a:r>
              <a:rPr lang="en-US" sz="2600" dirty="0" smtClean="0">
                <a:latin typeface="Adobe Calson Pro Bold"/>
              </a:rPr>
              <a:t>convince HR </a:t>
            </a:r>
            <a:r>
              <a:rPr lang="en-US" sz="2600" dirty="0">
                <a:latin typeface="Adobe Calson Pro Bold"/>
              </a:rPr>
              <a:t>to draft a ‘‘new hire party’’ policy.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80673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67682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It’s up to you to plan how elaborate an arrival you want, as long as you accomplish</a:t>
            </a:r>
          </a:p>
          <a:p>
            <a:r>
              <a:rPr lang="en-US" sz="2600" dirty="0">
                <a:latin typeface="Adobe Calson Pro Bold"/>
              </a:rPr>
              <a:t>some basic preparatory steps. Begin with a welcome letter to the new hire.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4750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07520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The contents should be brief, with no reference to job responsibilities, instructions</a:t>
            </a:r>
          </a:p>
          <a:p>
            <a:r>
              <a:rPr lang="en-US" sz="2400" dirty="0">
                <a:latin typeface="Adobe Calson Pro Bold"/>
              </a:rPr>
              <a:t>regarding tests, or enclosed forms to be completed. It is, plain and simple, a </a:t>
            </a:r>
            <a:r>
              <a:rPr lang="en-US" sz="2400" dirty="0" smtClean="0">
                <a:latin typeface="Adobe Calson Pro Bold"/>
              </a:rPr>
              <a:t>letter welcoming </a:t>
            </a:r>
            <a:r>
              <a:rPr lang="en-US" sz="2400" dirty="0">
                <a:latin typeface="Adobe Calson Pro Bold"/>
              </a:rPr>
              <a:t>the person to the organization</a:t>
            </a:r>
            <a:r>
              <a:rPr lang="en-US" dirty="0">
                <a:latin typeface="IowanOldStyleBT-Roman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49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840107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At about the same time as HR sends this welcome letter, the new hire’s manager</a:t>
            </a:r>
          </a:p>
          <a:p>
            <a:r>
              <a:rPr lang="en-US" sz="2600" dirty="0">
                <a:latin typeface="Adobe Calson Pro Bold"/>
              </a:rPr>
              <a:t>should distribute an internal memo or e-mail to members of the department.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56935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83415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old"/>
              </a:rPr>
              <a:t>The </a:t>
            </a:r>
            <a:r>
              <a:rPr lang="en-US" sz="2600" dirty="0" smtClean="0">
                <a:latin typeface="Adobe Calson Pro Bold"/>
              </a:rPr>
              <a:t>purpose </a:t>
            </a:r>
            <a:r>
              <a:rPr lang="en-US" sz="2600" dirty="0">
                <a:latin typeface="Adobe Calson Pro Bold"/>
              </a:rPr>
              <a:t>of </a:t>
            </a:r>
            <a:r>
              <a:rPr lang="en-US" sz="2600" dirty="0" smtClean="0">
                <a:latin typeface="Adobe Calson Pro Bold"/>
              </a:rPr>
              <a:t>this correspondence </a:t>
            </a:r>
            <a:r>
              <a:rPr lang="en-US" sz="2600" dirty="0">
                <a:latin typeface="Adobe Calson Pro Bold"/>
              </a:rPr>
              <a:t>is to inform existing staff of the new employee’s</a:t>
            </a:r>
          </a:p>
          <a:p>
            <a:r>
              <a:rPr lang="en-US" sz="2600" dirty="0">
                <a:latin typeface="Adobe Calson Pro Bold"/>
              </a:rPr>
              <a:t>starting date, his responsibilities, and a brief statement about his background.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93258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 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0752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Thus far, preparation has consisted of sending a letter to the new hire and communicating</a:t>
            </a:r>
          </a:p>
          <a:p>
            <a:r>
              <a:rPr lang="en-US" sz="2600" dirty="0">
                <a:latin typeface="Adobe Calson Pro Bold"/>
              </a:rPr>
              <a:t>news of the new hire to existing staff about one week before his </a:t>
            </a:r>
            <a:r>
              <a:rPr lang="en-US" sz="2600" dirty="0" smtClean="0">
                <a:latin typeface="Adobe Calson Pro Bold"/>
              </a:rPr>
              <a:t>start </a:t>
            </a:r>
            <a:r>
              <a:rPr lang="en-GB" sz="2600" dirty="0" smtClean="0">
                <a:latin typeface="Adobe Calson Pro Bold"/>
              </a:rPr>
              <a:t>date</a:t>
            </a:r>
            <a:r>
              <a:rPr lang="en-GB" sz="2600" dirty="0">
                <a:latin typeface="Adobe Calson Pro Bol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8951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6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835205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HR </a:t>
            </a:r>
            <a:r>
              <a:rPr lang="en-US" sz="2600" dirty="0">
                <a:latin typeface="Adobe Calson Pro Bold"/>
              </a:rPr>
              <a:t>should also determine when </a:t>
            </a:r>
            <a:r>
              <a:rPr lang="en-US" sz="2600" dirty="0" smtClean="0">
                <a:latin typeface="Adobe Calson Pro Bold"/>
              </a:rPr>
              <a:t>the new </a:t>
            </a:r>
            <a:r>
              <a:rPr lang="en-US" sz="2600" dirty="0">
                <a:latin typeface="Adobe Calson Pro Bold"/>
              </a:rPr>
              <a:t>employee will be scheduled to participate in the organizational orientation,</a:t>
            </a:r>
          </a:p>
          <a:p>
            <a:r>
              <a:rPr lang="en-US" sz="2600" dirty="0">
                <a:latin typeface="Adobe Calson Pro Bold"/>
              </a:rPr>
              <a:t>communicating this information to his manager.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023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7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90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‘‘It sounds like an ideal introduction</a:t>
            </a:r>
          </a:p>
          <a:p>
            <a:r>
              <a:rPr lang="en-US" sz="2600" dirty="0">
                <a:latin typeface="Adobe Calson Pro Bold"/>
              </a:rPr>
              <a:t>to a new job.’’ ‘‘It was,’’ replies </a:t>
            </a:r>
            <a:r>
              <a:rPr lang="en-US" sz="2600" dirty="0" smtClean="0">
                <a:latin typeface="Adobe Calson Pro Bold"/>
              </a:rPr>
              <a:t>Ali. </a:t>
            </a:r>
            <a:r>
              <a:rPr lang="en-US" sz="2600" dirty="0">
                <a:latin typeface="Adobe Calson Pro Bold"/>
              </a:rPr>
              <a:t>‘‘Best of all, I felt welcomed—like I</a:t>
            </a:r>
          </a:p>
          <a:p>
            <a:r>
              <a:rPr lang="en-GB" sz="2600" dirty="0">
                <a:latin typeface="Adobe Calson Pro Bold"/>
              </a:rPr>
              <a:t>belonged there.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29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7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379835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Meanwhile, the manager has an </a:t>
            </a:r>
            <a:r>
              <a:rPr lang="en-US" sz="2400" dirty="0" smtClean="0">
                <a:latin typeface="Adobe Calson Pro Bold"/>
              </a:rPr>
              <a:t>important preparatory </a:t>
            </a:r>
            <a:r>
              <a:rPr lang="en-US" sz="2400" dirty="0">
                <a:latin typeface="Adobe Calson Pro Bold"/>
              </a:rPr>
              <a:t>task to perform: </a:t>
            </a:r>
            <a:r>
              <a:rPr lang="en-US" sz="2400" dirty="0" smtClean="0">
                <a:latin typeface="Adobe Calson Pro Bold"/>
              </a:rPr>
              <a:t>She needs </a:t>
            </a:r>
            <a:r>
              <a:rPr lang="en-US" sz="2400" dirty="0">
                <a:latin typeface="Adobe Calson Pro Bold"/>
              </a:rPr>
              <a:t>to make ready the employee’s workstation or office for his arrival. At </a:t>
            </a:r>
            <a:r>
              <a:rPr lang="en-US" sz="2400" dirty="0" smtClean="0">
                <a:latin typeface="Adobe Calson Pro Bold"/>
              </a:rPr>
              <a:t>minimum, you </a:t>
            </a:r>
            <a:r>
              <a:rPr lang="en-US" sz="2400" dirty="0">
                <a:latin typeface="Adobe Calson Pro Bold"/>
              </a:rPr>
              <a:t>want to supply the new employee </a:t>
            </a:r>
            <a:r>
              <a:rPr lang="en-US" sz="2400" dirty="0" smtClean="0">
                <a:latin typeface="Adobe Calson Pro Bold"/>
              </a:rPr>
              <a:t>with followings: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22868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7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06127"/>
            <a:ext cx="2962656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Essential Supplies. </a:t>
            </a:r>
            <a:endParaRPr lang="en-US" sz="28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lson Pro Bold"/>
              </a:rPr>
              <a:t>If </a:t>
            </a:r>
            <a:r>
              <a:rPr lang="en-US" sz="2600" dirty="0">
                <a:latin typeface="Adobe Calson Pro Bold"/>
              </a:rPr>
              <a:t>the manager is uncertain about what supplies to </a:t>
            </a:r>
            <a:r>
              <a:rPr lang="en-US" sz="2600" dirty="0" smtClean="0">
                <a:latin typeface="Adobe Calson Pro Bold"/>
              </a:rPr>
              <a:t>provide, then </a:t>
            </a:r>
            <a:r>
              <a:rPr lang="en-US" sz="2600" dirty="0">
                <a:latin typeface="Adobe Calson Pro Bold"/>
              </a:rPr>
              <a:t>let her look around the work area of someone performing a similar job.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61656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7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419363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Have someone stock the new hire’s work area with supplies and information</a:t>
            </a:r>
          </a:p>
          <a:p>
            <a:r>
              <a:rPr lang="en-US" sz="2600" dirty="0">
                <a:latin typeface="Adobe Calson Pro Bold"/>
              </a:rPr>
              <a:t>relating to his computer, including a list of e-mail </a:t>
            </a:r>
            <a:r>
              <a:rPr lang="en-US" sz="2600" dirty="0" smtClean="0">
                <a:latin typeface="Adobe Calson Pro Bold"/>
              </a:rPr>
              <a:t>addresses and </a:t>
            </a:r>
            <a:r>
              <a:rPr lang="en-US" sz="2600" dirty="0">
                <a:latin typeface="Adobe Calson Pro Bold"/>
              </a:rPr>
              <a:t>instructions for accessing the company intranet.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91329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7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594155"/>
            <a:ext cx="296265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Map/Floor Plan. </a:t>
            </a:r>
            <a:endParaRPr lang="en-US" sz="28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lson Pro Bold"/>
              </a:rPr>
              <a:t>Provide </a:t>
            </a:r>
            <a:r>
              <a:rPr lang="en-US" sz="2600" dirty="0">
                <a:latin typeface="Adobe Calson Pro Bold"/>
              </a:rPr>
              <a:t>a map and/or floor plan to help the employee </a:t>
            </a:r>
            <a:r>
              <a:rPr lang="en-US" sz="2600" dirty="0" smtClean="0">
                <a:latin typeface="Adobe Calson Pro Bold"/>
              </a:rPr>
              <a:t>navigate during </a:t>
            </a:r>
            <a:r>
              <a:rPr lang="en-US" sz="2600" dirty="0">
                <a:latin typeface="Adobe Calson Pro Bold"/>
              </a:rPr>
              <a:t>the first few days.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55760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7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82740" y="1531625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lson Pro Bold"/>
              </a:rPr>
              <a:t>Be sure to highlight certain locations, </a:t>
            </a:r>
            <a:r>
              <a:rPr lang="en-US" sz="2500" dirty="0" smtClean="0">
                <a:latin typeface="Adobe Calson Pro Bold"/>
              </a:rPr>
              <a:t>including emergency</a:t>
            </a:r>
            <a:r>
              <a:rPr lang="en-US" sz="2500" dirty="0">
                <a:latin typeface="Adobe Calson Pro Bold"/>
              </a:rPr>
              <a:t> </a:t>
            </a:r>
            <a:r>
              <a:rPr lang="en-US" sz="2500" dirty="0" smtClean="0">
                <a:latin typeface="Adobe Calson Pro Bold"/>
              </a:rPr>
              <a:t>exits</a:t>
            </a:r>
            <a:r>
              <a:rPr lang="en-US" sz="2500" dirty="0">
                <a:latin typeface="Adobe Calson Pro Bold"/>
              </a:rPr>
              <a:t>, rest rooms, the employee lounge, medical office, child- </a:t>
            </a:r>
            <a:r>
              <a:rPr lang="en-US" sz="2500" dirty="0" smtClean="0">
                <a:latin typeface="Adobe Calson Pro Bold"/>
              </a:rPr>
              <a:t>and eldercare</a:t>
            </a:r>
            <a:endParaRPr lang="en-US" sz="2500" dirty="0">
              <a:latin typeface="Adobe Calson Pro Bold"/>
            </a:endParaRPr>
          </a:p>
          <a:p>
            <a:r>
              <a:rPr lang="en-US" sz="2500" dirty="0">
                <a:latin typeface="Adobe Calson Pro Bold"/>
              </a:rPr>
              <a:t>facilities, vending machines, and the cafeteria.</a:t>
            </a:r>
            <a:endParaRPr lang="en-GB" sz="25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0168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7 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379835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Organizational and Departmental 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Charts </a:t>
            </a:r>
          </a:p>
          <a:p>
            <a:r>
              <a:rPr lang="en-US" sz="2400" dirty="0" smtClean="0">
                <a:latin typeface="Adobe Calson Pro Bold"/>
              </a:rPr>
              <a:t>While </a:t>
            </a:r>
            <a:r>
              <a:rPr lang="en-US" sz="2400" dirty="0">
                <a:latin typeface="Adobe Calson Pro Bold"/>
              </a:rPr>
              <a:t>these will probably be </a:t>
            </a:r>
            <a:r>
              <a:rPr lang="en-US" sz="2400" dirty="0" smtClean="0">
                <a:latin typeface="Adobe Calson Pro Bold"/>
              </a:rPr>
              <a:t>reviewed during </a:t>
            </a:r>
            <a:r>
              <a:rPr lang="en-US" sz="2400" dirty="0">
                <a:latin typeface="Adobe Calson Pro Bold"/>
              </a:rPr>
              <a:t>orientation, it’s a good idea to provide the new hire with an </a:t>
            </a:r>
            <a:r>
              <a:rPr lang="en-US" sz="2200" dirty="0" smtClean="0">
                <a:latin typeface="Adobe Calson Pro Bold"/>
              </a:rPr>
              <a:t>overview </a:t>
            </a:r>
            <a:r>
              <a:rPr lang="en-US" sz="2400" dirty="0" smtClean="0">
                <a:latin typeface="Adobe Calson Pro Bold"/>
              </a:rPr>
              <a:t>of reporting </a:t>
            </a:r>
            <a:r>
              <a:rPr lang="en-US" sz="2400" dirty="0">
                <a:latin typeface="Adobe Calson Pro Bold"/>
              </a:rPr>
              <a:t>relationships throughout the organization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59402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7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840107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It </a:t>
            </a:r>
            <a:r>
              <a:rPr lang="en-US" sz="2600" dirty="0">
                <a:latin typeface="Adobe Calson Pro Bold"/>
              </a:rPr>
              <a:t>would be helpful if he could see</a:t>
            </a:r>
          </a:p>
          <a:p>
            <a:r>
              <a:rPr lang="en-US" sz="2600" dirty="0">
                <a:latin typeface="Adobe Calson Pro Bold"/>
              </a:rPr>
              <a:t>faces to go along with names. You never know when he might be in the </a:t>
            </a:r>
            <a:r>
              <a:rPr lang="en-US" sz="2600" dirty="0" smtClean="0">
                <a:latin typeface="Adobe Calson Pro Bold"/>
              </a:rPr>
              <a:t>elevator, standing </a:t>
            </a:r>
            <a:r>
              <a:rPr lang="en-US" sz="2600" dirty="0">
                <a:latin typeface="Adobe Calson Pro Bold"/>
              </a:rPr>
              <a:t>alongside the company’s president.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60839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7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419363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Reading Materials. </a:t>
            </a:r>
            <a:endParaRPr lang="en-US" sz="24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400" dirty="0" smtClean="0">
                <a:latin typeface="Adobe Calson Pro Bold"/>
              </a:rPr>
              <a:t>Supply </a:t>
            </a:r>
            <a:r>
              <a:rPr lang="en-US" sz="2400" dirty="0">
                <a:latin typeface="Adobe Calson Pro Bold"/>
              </a:rPr>
              <a:t>the new hire with company literature and any </a:t>
            </a:r>
            <a:r>
              <a:rPr lang="en-US" sz="2400" dirty="0" smtClean="0">
                <a:latin typeface="Adobe Calson Pro Bold"/>
              </a:rPr>
              <a:t>required departmental </a:t>
            </a:r>
            <a:r>
              <a:rPr lang="en-US" sz="2400" dirty="0">
                <a:latin typeface="Adobe Calson Pro Bold"/>
              </a:rPr>
              <a:t>documents, such as a procedures manual, as well as recommended</a:t>
            </a:r>
          </a:p>
          <a:p>
            <a:r>
              <a:rPr lang="en-US" sz="2400" dirty="0">
                <a:latin typeface="Adobe Calson Pro Bold"/>
              </a:rPr>
              <a:t>readings that may enhance his ability to do his job.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81022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7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528134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>
                <a:latin typeface="Adobe Calson Pro Bold"/>
              </a:rPr>
              <a:t>In addition, prepare a </a:t>
            </a:r>
            <a:r>
              <a:rPr lang="en-GB" sz="2500" dirty="0" smtClean="0">
                <a:latin typeface="Adobe Calson Pro Bold"/>
              </a:rPr>
              <a:t>glossary </a:t>
            </a:r>
            <a:r>
              <a:rPr lang="en-US" sz="2500" dirty="0" smtClean="0">
                <a:latin typeface="Adobe Calson Pro Bold"/>
              </a:rPr>
              <a:t>of </a:t>
            </a:r>
            <a:r>
              <a:rPr lang="en-US" sz="2500" dirty="0">
                <a:latin typeface="Adobe Calson Pro Bold"/>
              </a:rPr>
              <a:t>industry- or company-specific terminology and acronyms. Be sure to </a:t>
            </a:r>
            <a:r>
              <a:rPr lang="en-US" sz="2500" dirty="0" smtClean="0">
                <a:latin typeface="Adobe Calson Pro Bold"/>
              </a:rPr>
              <a:t>remove any </a:t>
            </a:r>
            <a:r>
              <a:rPr lang="en-US" sz="2500" dirty="0">
                <a:latin typeface="Adobe Calson Pro Bold"/>
              </a:rPr>
              <a:t>files that belonged to the new hire’s predecessor if not relevant to his work.</a:t>
            </a:r>
            <a:endParaRPr lang="en-GB" sz="25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63868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7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605700"/>
            <a:ext cx="29626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Access Materials.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lson Pro Bold"/>
              </a:rPr>
              <a:t>Provide </a:t>
            </a:r>
            <a:r>
              <a:rPr lang="en-US" sz="2600" dirty="0">
                <a:latin typeface="Adobe Calson Pro Bold"/>
              </a:rPr>
              <a:t>any keys or access passes, along with security </a:t>
            </a:r>
            <a:r>
              <a:rPr lang="en-US" sz="2600" dirty="0" smtClean="0">
                <a:latin typeface="Adobe Calson Pro Bold"/>
              </a:rPr>
              <a:t>codes needed </a:t>
            </a:r>
            <a:r>
              <a:rPr lang="en-US" sz="2600" dirty="0">
                <a:latin typeface="Adobe Calson Pro Bold"/>
              </a:rPr>
              <a:t>to enter the building</a:t>
            </a:r>
            <a:r>
              <a:rPr lang="en-US" dirty="0">
                <a:latin typeface="IowanOldStyleBT-Roman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39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There’s no doubt in my mind that this was a smart move for me; </a:t>
            </a:r>
            <a:r>
              <a:rPr lang="en-US" sz="2400" dirty="0" smtClean="0">
                <a:latin typeface="Adobe Calson Pro Bold"/>
              </a:rPr>
              <a:t>I feel </a:t>
            </a:r>
            <a:r>
              <a:rPr lang="en-US" sz="2400" dirty="0">
                <a:latin typeface="Adobe Calson Pro Bold"/>
              </a:rPr>
              <a:t>as if I have a real future at Hardcore</a:t>
            </a:r>
            <a:r>
              <a:rPr lang="en-US" sz="2400" dirty="0" smtClean="0">
                <a:latin typeface="Adobe Calson Pro Bold"/>
              </a:rPr>
              <a:t>.’’ If </a:t>
            </a:r>
            <a:r>
              <a:rPr lang="en-US" sz="2400" dirty="0">
                <a:latin typeface="Adobe Calson Pro Bold"/>
              </a:rPr>
              <a:t>you could listen to employees talk about their first day of work at your </a:t>
            </a:r>
            <a:r>
              <a:rPr lang="en-US" sz="2400" dirty="0" smtClean="0">
                <a:latin typeface="Adobe Calson Pro Bold"/>
              </a:rPr>
              <a:t>company, that’s </a:t>
            </a:r>
            <a:r>
              <a:rPr lang="en-US" sz="2400" dirty="0">
                <a:latin typeface="Adobe Calson Pro Bold"/>
              </a:rPr>
              <a:t>the kind of conversation you’d want to hear.</a:t>
            </a:r>
            <a:endParaRPr lang="en-GB" sz="24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94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7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07520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</a:rPr>
              <a:t>Food/Beverage Locations.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600" dirty="0" smtClean="0">
                <a:latin typeface="Adobe Calson Pro Bold"/>
              </a:rPr>
              <a:t>If </a:t>
            </a:r>
            <a:r>
              <a:rPr lang="en-US" sz="2600" dirty="0">
                <a:latin typeface="Adobe Calson Pro Bold"/>
              </a:rPr>
              <a:t>you have a company cafeteria, provide its hours of operation</a:t>
            </a:r>
          </a:p>
          <a:p>
            <a:r>
              <a:rPr lang="en-US" sz="2600" dirty="0">
                <a:latin typeface="Adobe Calson Pro Bold"/>
              </a:rPr>
              <a:t>and a menu or list of typical offerings, along with their prices.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86140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7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8" y="2366470"/>
            <a:ext cx="3038551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Indicate, too,</a:t>
            </a:r>
          </a:p>
          <a:p>
            <a:r>
              <a:rPr lang="en-US" sz="2600" dirty="0">
                <a:latin typeface="Adobe Calson Pro Bold"/>
              </a:rPr>
              <a:t>where he can grab a cup of coffee in the morning, along with a list of </a:t>
            </a:r>
            <a:r>
              <a:rPr lang="en-US" sz="2600" dirty="0" smtClean="0">
                <a:latin typeface="Adobe Calson Pro Bold"/>
              </a:rPr>
              <a:t>favorite </a:t>
            </a:r>
            <a:r>
              <a:rPr lang="en-GB" sz="2600" dirty="0" smtClean="0">
                <a:latin typeface="Adobe Calson Pro Bold"/>
              </a:rPr>
              <a:t>restaurants </a:t>
            </a:r>
            <a:r>
              <a:rPr lang="en-GB" sz="2600" dirty="0">
                <a:latin typeface="Adobe Calson Pro Bold"/>
              </a:rPr>
              <a:t>in the area.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071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8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45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8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872983"/>
            <a:ext cx="296265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Organizational </a:t>
            </a:r>
            <a:r>
              <a:rPr lang="en-GB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Orientation</a:t>
            </a:r>
          </a:p>
          <a:p>
            <a:r>
              <a:rPr lang="en-US" sz="2500" dirty="0" smtClean="0">
                <a:latin typeface="Adobe Calson Pro Bold"/>
              </a:rPr>
              <a:t>Organizational orientation is a process not an event to be accomplished in a day or even a week. Indeed, consultant</a:t>
            </a:r>
            <a:endParaRPr lang="en-GB" sz="2500" b="1" dirty="0">
              <a:solidFill>
                <a:srgbClr val="C00000"/>
              </a:solidFill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97560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8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36905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dobe Calson Pro Bold"/>
              </a:rPr>
              <a:t>That said, careful </a:t>
            </a:r>
            <a:r>
              <a:rPr lang="en-GB" sz="2400" dirty="0" smtClean="0">
                <a:latin typeface="Adobe Calson Pro Bold"/>
              </a:rPr>
              <a:t>thought </a:t>
            </a:r>
            <a:r>
              <a:rPr lang="en-US" sz="2400" dirty="0" smtClean="0">
                <a:latin typeface="Adobe Calson Pro Bold"/>
              </a:rPr>
              <a:t>should </a:t>
            </a:r>
            <a:r>
              <a:rPr lang="en-US" sz="2400" dirty="0">
                <a:latin typeface="Adobe Calson Pro Bold"/>
              </a:rPr>
              <a:t>go into what’s covered during </a:t>
            </a:r>
            <a:r>
              <a:rPr lang="en-US" sz="2400" dirty="0" smtClean="0">
                <a:latin typeface="Adobe Calson Pro Bold"/>
              </a:rPr>
              <a:t>an employee’s </a:t>
            </a:r>
            <a:r>
              <a:rPr lang="en-US" sz="2400" dirty="0">
                <a:latin typeface="Adobe Calson Pro Bold"/>
              </a:rPr>
              <a:t>formal introduction into her</a:t>
            </a:r>
          </a:p>
          <a:p>
            <a:r>
              <a:rPr lang="en-US" sz="2400" dirty="0">
                <a:latin typeface="Adobe Calson Pro Bold"/>
              </a:rPr>
              <a:t>new work environment, how the information is presented, and how much time </a:t>
            </a:r>
            <a:r>
              <a:rPr lang="en-US" sz="2400" dirty="0" smtClean="0">
                <a:latin typeface="Adobe Calson Pro Bold"/>
              </a:rPr>
              <a:t>to </a:t>
            </a:r>
            <a:r>
              <a:rPr lang="en-GB" sz="2400" dirty="0" smtClean="0">
                <a:latin typeface="Adobe Calson Pro Bold"/>
              </a:rPr>
              <a:t>devote </a:t>
            </a:r>
            <a:r>
              <a:rPr lang="en-GB" sz="2400" dirty="0">
                <a:latin typeface="Adobe Calson Pro Bold"/>
              </a:rPr>
              <a:t>to its coverage.</a:t>
            </a:r>
          </a:p>
        </p:txBody>
      </p:sp>
    </p:spTree>
    <p:extLst>
      <p:ext uri="{BB962C8B-B14F-4D97-AF65-F5344CB8AC3E}">
        <p14:creationId xmlns:p14="http://schemas.microsoft.com/office/powerpoint/2010/main" val="285478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8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996093"/>
            <a:ext cx="29626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lson Pro Bold"/>
              </a:rPr>
              <a:t>It’s </a:t>
            </a:r>
            <a:r>
              <a:rPr lang="en-US" sz="2400" dirty="0">
                <a:latin typeface="Adobe Calson Pro Bold"/>
              </a:rPr>
              <a:t>safe to say that a well-planned organizational</a:t>
            </a:r>
          </a:p>
          <a:p>
            <a:r>
              <a:rPr lang="en-US" sz="2400" dirty="0">
                <a:latin typeface="Adobe Calson Pro Bold"/>
              </a:rPr>
              <a:t>orientation should make new employees feel welcome and knowledgeable </a:t>
            </a:r>
            <a:r>
              <a:rPr lang="en-US" sz="2400" dirty="0" smtClean="0">
                <a:latin typeface="Adobe Calson Pro Bold"/>
              </a:rPr>
              <a:t>about </a:t>
            </a:r>
            <a:r>
              <a:rPr lang="en-GB" sz="2400" dirty="0" smtClean="0">
                <a:latin typeface="Adobe Calson Pro Bold"/>
              </a:rPr>
              <a:t>their </a:t>
            </a:r>
            <a:r>
              <a:rPr lang="en-GB" sz="2400" dirty="0">
                <a:latin typeface="Adobe Calson Pro Bold"/>
              </a:rPr>
              <a:t>new organization.</a:t>
            </a:r>
          </a:p>
        </p:txBody>
      </p:sp>
    </p:spTree>
    <p:extLst>
      <p:ext uri="{BB962C8B-B14F-4D97-AF65-F5344CB8AC3E}">
        <p14:creationId xmlns:p14="http://schemas.microsoft.com/office/powerpoint/2010/main" val="223641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8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986995"/>
            <a:ext cx="29626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1-</a:t>
            </a:r>
            <a:r>
              <a:rPr lang="en-US" sz="2400" dirty="0" smtClean="0">
                <a:latin typeface="Adobe Calson Pro Bold"/>
              </a:rPr>
              <a:t> Give </a:t>
            </a:r>
            <a:r>
              <a:rPr lang="en-US" sz="2400" dirty="0">
                <a:latin typeface="Adobe Calson Pro Bold"/>
              </a:rPr>
              <a:t>new employees an overview of the organization’s history, products, </a:t>
            </a:r>
            <a:r>
              <a:rPr lang="en-US" sz="2400" dirty="0" smtClean="0">
                <a:latin typeface="Adobe Calson Pro Bold"/>
              </a:rPr>
              <a:t>and </a:t>
            </a:r>
            <a:r>
              <a:rPr lang="en-GB" sz="2400" dirty="0" smtClean="0">
                <a:latin typeface="Adobe Calson Pro Bold"/>
              </a:rPr>
              <a:t>Services</a:t>
            </a:r>
          </a:p>
          <a:p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2-</a:t>
            </a:r>
            <a:r>
              <a:rPr lang="en-US" sz="24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400" dirty="0" smtClean="0">
                <a:latin typeface="Adobe Calson Pro Bold"/>
              </a:rPr>
              <a:t>Describe </a:t>
            </a:r>
            <a:r>
              <a:rPr lang="en-US" sz="2400" dirty="0">
                <a:latin typeface="Adobe Calson Pro Bold"/>
              </a:rPr>
              <a:t>how the organization sets itself apart from its chief </a:t>
            </a:r>
            <a:r>
              <a:rPr lang="en-US" sz="2400" dirty="0" smtClean="0">
                <a:latin typeface="Adobe Calson Pro Bold"/>
              </a:rPr>
              <a:t>competitors</a:t>
            </a:r>
            <a:endParaRPr lang="en-US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421554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8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778551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i="1" dirty="0" smtClean="0">
                <a:solidFill>
                  <a:srgbClr val="C00000"/>
                </a:solidFill>
                <a:latin typeface="Adobe Calson Pro Bold"/>
              </a:rPr>
              <a:t>3-</a:t>
            </a:r>
            <a:r>
              <a:rPr lang="en-GB" sz="24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GB" sz="2400" dirty="0" smtClean="0">
                <a:latin typeface="Adobe Calson Pro Bold"/>
              </a:rPr>
              <a:t>Explain </a:t>
            </a:r>
            <a:r>
              <a:rPr lang="en-GB" sz="2400" dirty="0">
                <a:latin typeface="Adobe Calson Pro Bold"/>
              </a:rPr>
              <a:t>the organizational structure</a:t>
            </a:r>
          </a:p>
          <a:p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4-</a:t>
            </a:r>
            <a:r>
              <a:rPr lang="en-US" sz="24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400" dirty="0" smtClean="0">
                <a:latin typeface="Adobe Calson Pro Bold"/>
              </a:rPr>
              <a:t>Describe </a:t>
            </a:r>
            <a:r>
              <a:rPr lang="en-US" sz="2400" dirty="0">
                <a:latin typeface="Adobe Calson Pro Bold"/>
              </a:rPr>
              <a:t>the organization’s philosophy, mission, and goals</a:t>
            </a:r>
          </a:p>
          <a:p>
            <a:r>
              <a:rPr lang="en-US" sz="2400" b="1" i="1" dirty="0" smtClean="0">
                <a:solidFill>
                  <a:srgbClr val="C00000"/>
                </a:solidFill>
                <a:latin typeface="Adobe Calson Pro Bold"/>
              </a:rPr>
              <a:t>5-</a:t>
            </a:r>
            <a:r>
              <a:rPr lang="en-US" sz="2400" dirty="0" smtClean="0">
                <a:latin typeface="Adobe Calson Pro Bold"/>
              </a:rPr>
              <a:t> Explain </a:t>
            </a:r>
            <a:r>
              <a:rPr lang="en-US" sz="2400" dirty="0">
                <a:latin typeface="Adobe Calson Pro Bold"/>
              </a:rPr>
              <a:t>how vital each employee is in helping to achieve company goals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74615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8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379835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C00000"/>
                </a:solidFill>
                <a:latin typeface="Adobe Calson Pro Bold"/>
              </a:rPr>
              <a:t>6</a:t>
            </a:r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-</a:t>
            </a:r>
            <a:r>
              <a:rPr lang="en-US" sz="2600" b="1" i="1" dirty="0" smtClean="0"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Discuss </a:t>
            </a:r>
            <a:r>
              <a:rPr lang="en-US" sz="2600" dirty="0">
                <a:latin typeface="Adobe Calson Pro Bold"/>
              </a:rPr>
              <a:t>the organization’s </a:t>
            </a:r>
            <a:r>
              <a:rPr lang="en-US" sz="2600" dirty="0" smtClean="0">
                <a:latin typeface="Adobe Calson Pro Bold"/>
              </a:rPr>
              <a:t>culture</a:t>
            </a:r>
          </a:p>
          <a:p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7-</a:t>
            </a:r>
            <a:r>
              <a:rPr lang="en-US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Explain </a:t>
            </a:r>
            <a:r>
              <a:rPr lang="en-US" sz="2600" dirty="0">
                <a:latin typeface="Adobe Calson Pro Bold"/>
              </a:rPr>
              <a:t>career development opportunities, including available training, </a:t>
            </a:r>
            <a:r>
              <a:rPr lang="en-US" sz="2600" dirty="0" smtClean="0">
                <a:latin typeface="Adobe Calson Pro Bold"/>
              </a:rPr>
              <a:t>mentoring programs</a:t>
            </a:r>
            <a:r>
              <a:rPr lang="en-US" sz="2600" dirty="0">
                <a:latin typeface="Adobe Calson Pro Bold"/>
              </a:rPr>
              <a:t>, tuition assistance, and promotional opportunities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82850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8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379835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C00000"/>
                </a:solidFill>
                <a:latin typeface="Adobe Calson Pro Bold"/>
              </a:rPr>
              <a:t>8</a:t>
            </a:r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-</a:t>
            </a:r>
            <a:r>
              <a:rPr lang="en-US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Describe </a:t>
            </a:r>
            <a:r>
              <a:rPr lang="en-US" sz="2600" dirty="0">
                <a:latin typeface="Adobe Calson Pro Bold"/>
              </a:rPr>
              <a:t>the benefits and employee services offered</a:t>
            </a:r>
          </a:p>
          <a:p>
            <a:r>
              <a:rPr lang="en-US" sz="2600" b="1" i="1" dirty="0">
                <a:solidFill>
                  <a:srgbClr val="C00000"/>
                </a:solidFill>
                <a:latin typeface="Adobe Calson Pro Bold"/>
              </a:rPr>
              <a:t>9</a:t>
            </a:r>
            <a:r>
              <a:rPr lang="en-US" sz="2600" b="1" i="1" dirty="0" smtClean="0">
                <a:solidFill>
                  <a:srgbClr val="C00000"/>
                </a:solidFill>
                <a:latin typeface="Adobe Calson Pro Bold"/>
              </a:rPr>
              <a:t>-</a:t>
            </a:r>
            <a:r>
              <a:rPr lang="en-US" sz="2600" dirty="0" smtClean="0">
                <a:solidFill>
                  <a:srgbClr val="C00000"/>
                </a:solidFill>
                <a:latin typeface="Adobe Calson Pro Bold"/>
              </a:rPr>
              <a:t> </a:t>
            </a:r>
            <a:r>
              <a:rPr lang="en-US" sz="2600" dirty="0" smtClean="0">
                <a:latin typeface="Adobe Calson Pro Bold"/>
              </a:rPr>
              <a:t>Identify </a:t>
            </a:r>
            <a:r>
              <a:rPr lang="en-US" sz="2600" dirty="0">
                <a:latin typeface="Adobe Calson Pro Bold"/>
              </a:rPr>
              <a:t>the organization’s commitment to equal employment opportunity,</a:t>
            </a:r>
          </a:p>
          <a:p>
            <a:r>
              <a:rPr lang="en-US" sz="2600" dirty="0">
                <a:latin typeface="Adobe Calson Pro Bold"/>
              </a:rPr>
              <a:t>diversity, </a:t>
            </a:r>
            <a:r>
              <a:rPr lang="en-US" sz="2600" dirty="0" smtClean="0">
                <a:latin typeface="Adobe Calson Pro Bold"/>
              </a:rPr>
              <a:t>non harassment</a:t>
            </a:r>
            <a:r>
              <a:rPr lang="en-US" sz="2600" dirty="0">
                <a:latin typeface="Adobe Calson Pro Bold"/>
              </a:rPr>
              <a:t>, health, and safety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7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3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18083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>
                <a:latin typeface="Adobe Calson Pro Bold"/>
              </a:rPr>
              <a:t>First and foremost, orientation</a:t>
            </a:r>
          </a:p>
          <a:p>
            <a:r>
              <a:rPr lang="en-US" sz="2500" dirty="0">
                <a:latin typeface="Adobe Calson Pro Bold"/>
              </a:rPr>
              <a:t>programs should focus on affirming a person’s decision to join your </a:t>
            </a:r>
            <a:r>
              <a:rPr lang="en-US" sz="2500" dirty="0" smtClean="0">
                <a:latin typeface="Adobe Calson Pro Bold"/>
              </a:rPr>
              <a:t>company. There’s </a:t>
            </a:r>
            <a:r>
              <a:rPr lang="en-US" sz="2500" dirty="0">
                <a:latin typeface="Adobe Calson Pro Bold"/>
              </a:rPr>
              <a:t>nothing worse than making a career move, only to have regrets shortly thereafter</a:t>
            </a:r>
            <a:r>
              <a:rPr lang="en-US" sz="2500" dirty="0" smtClean="0">
                <a:latin typeface="Adobe Calson Pro Bold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74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3264408"/>
            <a:ext cx="2962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Employee Orientation 9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4037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36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9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36905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Participants</a:t>
            </a:r>
          </a:p>
          <a:p>
            <a:r>
              <a:rPr lang="en-US" sz="2400" dirty="0">
                <a:latin typeface="Adobe Calson Pro Bold"/>
              </a:rPr>
              <a:t>There are mixed views as to the best composition of an orientation program. </a:t>
            </a:r>
            <a:r>
              <a:rPr lang="en-US" sz="2400" dirty="0" smtClean="0">
                <a:latin typeface="Adobe Calson Pro Bold"/>
              </a:rPr>
              <a:t>There are </a:t>
            </a:r>
            <a:r>
              <a:rPr lang="en-US" sz="2400" dirty="0">
                <a:latin typeface="Adobe Calson Pro Bold"/>
              </a:rPr>
              <a:t>those who favor the ‘‘one size fits all’’ approach; after all, everyone is working</a:t>
            </a:r>
          </a:p>
          <a:p>
            <a:r>
              <a:rPr lang="en-GB" sz="2400" dirty="0">
                <a:latin typeface="Adobe Calson Pro Bold"/>
              </a:rPr>
              <a:t>for the same </a:t>
            </a:r>
            <a:r>
              <a:rPr lang="en-GB" sz="2400" dirty="0" smtClean="0">
                <a:latin typeface="Adobe Calson Pro Bold"/>
              </a:rPr>
              <a:t>company.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156793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9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8" y="1683415"/>
            <a:ext cx="319034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Others prefer to have one program for </a:t>
            </a:r>
            <a:r>
              <a:rPr lang="en-US" sz="2400" dirty="0" smtClean="0">
                <a:latin typeface="Adobe Calson Pro Bold"/>
              </a:rPr>
              <a:t>managerial employees </a:t>
            </a:r>
            <a:r>
              <a:rPr lang="en-US" sz="2400" dirty="0">
                <a:latin typeface="Adobe Calson Pro Bold"/>
              </a:rPr>
              <a:t>and another for </a:t>
            </a:r>
            <a:r>
              <a:rPr lang="en-US" sz="2400" dirty="0" smtClean="0">
                <a:latin typeface="Adobe Calson Pro Bold"/>
              </a:rPr>
              <a:t>non-managerial employees</a:t>
            </a:r>
            <a:r>
              <a:rPr lang="en-US" sz="2400" dirty="0">
                <a:latin typeface="Adobe Calson Pro Bold"/>
              </a:rPr>
              <a:t>. This is typically done when </a:t>
            </a:r>
            <a:r>
              <a:rPr lang="en-US" sz="2400" dirty="0" smtClean="0">
                <a:latin typeface="Adobe Calson Pro Bold"/>
              </a:rPr>
              <a:t>there is </a:t>
            </a:r>
            <a:r>
              <a:rPr lang="en-US" sz="2400" dirty="0">
                <a:latin typeface="Adobe Calson Pro Bold"/>
              </a:rPr>
              <a:t>a substantial difference in the specific information </a:t>
            </a:r>
            <a:r>
              <a:rPr lang="en-US" sz="2400" dirty="0" smtClean="0">
                <a:latin typeface="Adobe Calson Pro Bold"/>
              </a:rPr>
              <a:t>offered.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04094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9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840107"/>
            <a:ext cx="311444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latin typeface="Adobe Calson Pro Bold"/>
              </a:rPr>
              <a:t>Such </a:t>
            </a:r>
            <a:r>
              <a:rPr lang="en-GB" sz="2600" dirty="0">
                <a:latin typeface="Adobe Calson Pro Bold"/>
              </a:rPr>
              <a:t>as managerial</a:t>
            </a:r>
          </a:p>
          <a:p>
            <a:r>
              <a:rPr lang="en-US" sz="2600" dirty="0">
                <a:latin typeface="Adobe Calson Pro Bold"/>
              </a:rPr>
              <a:t>benefits and policies pertaining to executives. Still other companies </a:t>
            </a:r>
            <a:r>
              <a:rPr lang="en-US" sz="2600" dirty="0" smtClean="0">
                <a:latin typeface="Adobe Calson Pro Bold"/>
              </a:rPr>
              <a:t>separate employees new </a:t>
            </a:r>
            <a:r>
              <a:rPr lang="en-US" sz="2600" dirty="0">
                <a:latin typeface="Adobe Calson Pro Bold"/>
              </a:rPr>
              <a:t>to the workforce from those with prior work experience.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31596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9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214680"/>
            <a:ext cx="29626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latin typeface="Adobe Calson Pro Bold"/>
              </a:rPr>
              <a:t>The former group</a:t>
            </a:r>
          </a:p>
          <a:p>
            <a:r>
              <a:rPr lang="en-US" sz="2600" dirty="0">
                <a:latin typeface="Adobe Calson Pro Bold"/>
              </a:rPr>
              <a:t>usually consists of new graduates needing help in making the transition from the</a:t>
            </a:r>
          </a:p>
          <a:p>
            <a:r>
              <a:rPr lang="en-US" sz="2600" dirty="0">
                <a:latin typeface="Adobe Calson Pro Bold"/>
              </a:rPr>
              <a:t>academic to the business world.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08322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9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8" y="1419363"/>
            <a:ext cx="303855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Then there are companies that have special orientation</a:t>
            </a:r>
          </a:p>
          <a:p>
            <a:r>
              <a:rPr lang="en-US" sz="2400" dirty="0">
                <a:latin typeface="Adobe Calson Pro Bold"/>
              </a:rPr>
              <a:t>sessions for sales and marketing staff, while some segregate technical employees.</a:t>
            </a:r>
          </a:p>
          <a:p>
            <a:r>
              <a:rPr lang="en-US" sz="2400" dirty="0">
                <a:latin typeface="Adobe Calson Pro Bold"/>
              </a:rPr>
              <a:t>Conducting separate sessions for employees with disabilities is ill advised.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22233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9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36905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Adobe Calson Pro Bold"/>
              </a:rPr>
              <a:t>Make </a:t>
            </a:r>
            <a:r>
              <a:rPr lang="en-US" sz="2400" dirty="0" smtClean="0">
                <a:latin typeface="Adobe Calson Pro Bold"/>
              </a:rPr>
              <a:t>every </a:t>
            </a:r>
            <a:r>
              <a:rPr lang="en-US" sz="2400" dirty="0">
                <a:latin typeface="Adobe Calson Pro Bold"/>
              </a:rPr>
              <a:t>effort, instead, to provide </a:t>
            </a:r>
            <a:r>
              <a:rPr lang="en-US" sz="2400" dirty="0" smtClean="0">
                <a:latin typeface="Adobe Calson Pro Bold"/>
              </a:rPr>
              <a:t>suitable accommodations </a:t>
            </a:r>
            <a:r>
              <a:rPr lang="en-US" sz="2400" dirty="0">
                <a:latin typeface="Adobe Calson Pro Bold"/>
              </a:rPr>
              <a:t>for their disabilities.</a:t>
            </a:r>
          </a:p>
          <a:p>
            <a:r>
              <a:rPr lang="en-US" sz="2400" dirty="0">
                <a:latin typeface="Adobe Calson Pro Bold"/>
              </a:rPr>
              <a:t>While orientation programs are designed with new employees in mind, </a:t>
            </a:r>
            <a:r>
              <a:rPr lang="en-US" sz="2400" dirty="0" smtClean="0">
                <a:latin typeface="Adobe Calson Pro Bold"/>
              </a:rPr>
              <a:t>consider inviting </a:t>
            </a:r>
            <a:r>
              <a:rPr lang="en-US" sz="2400" dirty="0">
                <a:latin typeface="Adobe Calson Pro Bold"/>
              </a:rPr>
              <a:t>existing staff to attend as well.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35762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9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379835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A refresher on such matters </a:t>
            </a:r>
            <a:r>
              <a:rPr lang="en-US" sz="2400" dirty="0" smtClean="0">
                <a:latin typeface="Adobe Calson Pro Bold"/>
              </a:rPr>
              <a:t>as corporate goals </a:t>
            </a:r>
            <a:r>
              <a:rPr lang="en-US" sz="2400" dirty="0">
                <a:latin typeface="Adobe Calson Pro Bold"/>
              </a:rPr>
              <a:t>and standards of performance can prove to be useful to all employees. It can</a:t>
            </a:r>
          </a:p>
          <a:p>
            <a:r>
              <a:rPr lang="en-US" sz="2400" dirty="0">
                <a:latin typeface="Adobe Calson Pro Bold"/>
              </a:rPr>
              <a:t>also motivate existing employees to feel that they are of continuing importance to</a:t>
            </a:r>
          </a:p>
          <a:p>
            <a:r>
              <a:rPr lang="en-GB" sz="2400" dirty="0">
                <a:latin typeface="Adobe Calson Pro Bold"/>
              </a:rPr>
              <a:t>the company.</a:t>
            </a:r>
          </a:p>
        </p:txBody>
      </p:sp>
    </p:spTree>
    <p:extLst>
      <p:ext uri="{BB962C8B-B14F-4D97-AF65-F5344CB8AC3E}">
        <p14:creationId xmlns:p14="http://schemas.microsoft.com/office/powerpoint/2010/main" val="402947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9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2442365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</a:rPr>
              <a:t>Having existing staff attend the same session as new employees </a:t>
            </a:r>
            <a:r>
              <a:rPr lang="en-US" sz="2600" dirty="0" smtClean="0">
                <a:latin typeface="Adobe Calson Pro Bold"/>
              </a:rPr>
              <a:t>also allows </a:t>
            </a:r>
            <a:r>
              <a:rPr lang="en-US" sz="2600" dirty="0">
                <a:latin typeface="Adobe Calson Pro Bold"/>
              </a:rPr>
              <a:t>for an exchange between the two groups.</a:t>
            </a:r>
            <a:endParaRPr lang="en-GB" sz="26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84909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1640" y="284037"/>
            <a:ext cx="57607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Employee Orientation 9 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9989" y="1636905"/>
            <a:ext cx="29626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dobe Calson Pro Bold"/>
              </a:rPr>
              <a:t>Because discussion is an important element of an effective orientation </a:t>
            </a:r>
            <a:r>
              <a:rPr lang="en-US" sz="2400" dirty="0" smtClean="0">
                <a:latin typeface="Adobe Calson Pro Bold"/>
              </a:rPr>
              <a:t>program, the </a:t>
            </a:r>
            <a:r>
              <a:rPr lang="en-US" sz="2400" dirty="0">
                <a:latin typeface="Adobe Calson Pro Bold"/>
              </a:rPr>
              <a:t>number of participants should be limited to a maximum of twenty. The </a:t>
            </a:r>
            <a:r>
              <a:rPr lang="en-US" sz="2400" dirty="0" smtClean="0">
                <a:latin typeface="Adobe Calson Pro Bold"/>
              </a:rPr>
              <a:t>ideal group </a:t>
            </a:r>
            <a:r>
              <a:rPr lang="en-US" sz="2400" dirty="0">
                <a:latin typeface="Adobe Calson Pro Bold"/>
              </a:rPr>
              <a:t>size is from twelve to fifteen.</a:t>
            </a:r>
            <a:endParaRPr lang="en-GB" sz="2400" dirty="0">
              <a:latin typeface="Adobe Cals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49291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15985</TotalTime>
  <Words>4546</Words>
  <Application>Microsoft Office PowerPoint</Application>
  <PresentationFormat>On-screen Show (4:3)</PresentationFormat>
  <Paragraphs>608</Paragraphs>
  <Slides>151</Slides>
  <Notes>151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151</vt:i4>
      </vt:variant>
    </vt:vector>
  </HeadingPairs>
  <TitlesOfParts>
    <vt:vector size="15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790</cp:revision>
  <dcterms:created xsi:type="dcterms:W3CDTF">2006-08-16T00:00:00Z</dcterms:created>
  <dcterms:modified xsi:type="dcterms:W3CDTF">2016-05-07T14:24:18Z</dcterms:modified>
</cp:coreProperties>
</file>