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8"/>
  </p:notesMasterIdLst>
  <p:sldIdLst>
    <p:sldId id="446" r:id="rId2"/>
    <p:sldId id="502" r:id="rId3"/>
    <p:sldId id="447" r:id="rId4"/>
    <p:sldId id="448" r:id="rId5"/>
    <p:sldId id="449" r:id="rId6"/>
    <p:sldId id="450" r:id="rId7"/>
    <p:sldId id="503" r:id="rId8"/>
    <p:sldId id="504" r:id="rId9"/>
    <p:sldId id="451" r:id="rId10"/>
    <p:sldId id="452" r:id="rId11"/>
    <p:sldId id="453" r:id="rId12"/>
    <p:sldId id="454" r:id="rId13"/>
    <p:sldId id="455" r:id="rId14"/>
    <p:sldId id="456" r:id="rId15"/>
    <p:sldId id="505" r:id="rId16"/>
    <p:sldId id="457" r:id="rId17"/>
    <p:sldId id="458" r:id="rId18"/>
    <p:sldId id="459" r:id="rId19"/>
    <p:sldId id="460" r:id="rId20"/>
    <p:sldId id="506" r:id="rId21"/>
    <p:sldId id="461" r:id="rId22"/>
    <p:sldId id="511" r:id="rId23"/>
    <p:sldId id="463" r:id="rId24"/>
    <p:sldId id="464" r:id="rId25"/>
    <p:sldId id="510" r:id="rId26"/>
    <p:sldId id="46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316" autoAdjust="0"/>
  </p:normalViewPr>
  <p:slideViewPr>
    <p:cSldViewPr snapToObjects="1">
      <p:cViewPr varScale="1">
        <p:scale>
          <a:sx n="69" d="100"/>
          <a:sy n="69" d="100"/>
        </p:scale>
        <p:origin x="-11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11/28/2015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11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59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559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975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397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802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03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03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098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58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199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11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67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671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2633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18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6945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7137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95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773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07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97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86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59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6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352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77256" y="3160020"/>
            <a:ext cx="279806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and its Importance</a:t>
            </a:r>
          </a:p>
        </p:txBody>
      </p:sp>
    </p:spTree>
    <p:extLst>
      <p:ext uri="{BB962C8B-B14F-4D97-AF65-F5344CB8AC3E}">
        <p14:creationId xmlns:p14="http://schemas.microsoft.com/office/powerpoint/2010/main" val="74044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374231"/>
            <a:ext cx="312724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The </a:t>
            </a:r>
            <a:r>
              <a:rPr lang="en-US" sz="2500" dirty="0">
                <a:latin typeface="Adobe Caslon Pro Bold"/>
                <a:cs typeface="Arial" pitchFamily="34" charset="0"/>
              </a:rPr>
              <a:t>scarcity of the talent means that skilled workers are specially in demand in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today’s cutthroat environment. 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Talented employees are the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prime source of competitive advantage</a:t>
            </a:r>
            <a:r>
              <a:rPr lang="en-US" sz="2500" i="1" dirty="0">
                <a:latin typeface="Adobe Caslon Pro Bold"/>
                <a:cs typeface="Arial" pitchFamily="34" charset="0"/>
              </a:rPr>
              <a:t>.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 </a:t>
            </a:r>
            <a:endParaRPr lang="en-GB" sz="2500" i="1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47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676656"/>
            <a:ext cx="312724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Expert’s Point of View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Charles Goode, </a:t>
            </a:r>
            <a:r>
              <a:rPr lang="en-US" sz="22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(</a:t>
            </a:r>
            <a:r>
              <a:rPr lang="en-US" sz="22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Former Chairman of ANZ Bank) </a:t>
            </a:r>
            <a:endParaRPr lang="en-US" sz="2500" dirty="0">
              <a:latin typeface="Adobe Caslon Pro Bold"/>
              <a:cs typeface="Arial" pitchFamily="34" charset="0"/>
            </a:endParaRPr>
          </a:p>
          <a:p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“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Attracting and retaining the most talented staff and building the successful culture is critical to our future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”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 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33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51757" y="1289304"/>
            <a:ext cx="304495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R&amp;S as a lever to change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R&amp;S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are used today as a major lever to bring about strategic and cultural changes. </a:t>
            </a: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An organization must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attract qualified candidates 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if it is to survive and grow in competition. </a:t>
            </a:r>
            <a:endParaRPr lang="en-GB" sz="25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27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12724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Challenges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 Recruitment </a:t>
            </a: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S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everal things makes the recruitment process more complex:-</a:t>
            </a:r>
          </a:p>
          <a:p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(1)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Some recruitment methods are superior to others.</a:t>
            </a:r>
          </a:p>
        </p:txBody>
      </p:sp>
    </p:spTree>
    <p:extLst>
      <p:ext uri="{BB962C8B-B14F-4D97-AF65-F5344CB8AC3E}">
        <p14:creationId xmlns:p14="http://schemas.microsoft.com/office/powerpoint/2010/main" val="40768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24734" y="1536192"/>
            <a:ext cx="3050821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Challenges to Recruitment </a:t>
            </a:r>
          </a:p>
          <a:p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(2)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The success of recruitment also  depends on non-recruitment issues and policies.</a:t>
            </a:r>
          </a:p>
          <a:p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(3)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Employment laws prescribe what you can and can not do when recruiting  </a:t>
            </a:r>
            <a:endParaRPr lang="en-US" sz="2500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09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30368" y="2029968"/>
            <a:ext cx="3044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0368" y="3077724"/>
            <a:ext cx="31272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Supervisor’s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role in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Organizing Recruitment</a:t>
            </a:r>
          </a:p>
        </p:txBody>
      </p:sp>
    </p:spTree>
    <p:extLst>
      <p:ext uri="{BB962C8B-B14F-4D97-AF65-F5344CB8AC3E}">
        <p14:creationId xmlns:p14="http://schemas.microsoft.com/office/powerpoint/2010/main" val="406925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30368" y="2029968"/>
            <a:ext cx="3044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7737" y="1124712"/>
            <a:ext cx="312724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Supervisor’s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role </a:t>
            </a:r>
            <a:endParaRPr lang="en-US" sz="27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The human resource manager is in charge of filling an open position. However, he is seldom very familiar with the job itself. 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Someone else has to tell about this person.</a:t>
            </a:r>
            <a:endParaRPr lang="en-GB" sz="26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92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0193" y="1700784"/>
            <a:ext cx="296265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Supervisor’s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role</a:t>
            </a:r>
          </a:p>
          <a:p>
            <a:r>
              <a:rPr lang="en-US" sz="2600" i="1" dirty="0">
                <a:latin typeface="Adobe Caslon Pro Bold"/>
                <a:cs typeface="Arial" pitchFamily="34" charset="0"/>
              </a:rPr>
              <a:t>Only the position supervisor 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or line manager can tell us.  </a:t>
            </a:r>
            <a:endParaRPr lang="en-US" sz="2600" i="1" dirty="0">
              <a:latin typeface="Adobe Caslon Pro Bold"/>
              <a:cs typeface="Arial" pitchFamily="34" charset="0"/>
            </a:endParaRPr>
          </a:p>
          <a:p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- What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the position really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entails?</a:t>
            </a:r>
          </a:p>
          <a:p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- What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key things to look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for? </a:t>
            </a:r>
            <a:endParaRPr lang="en-US" sz="2600" dirty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70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9784" y="1700784"/>
            <a:ext cx="314553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Supervisor’s role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- What sorts of questions related to position can be expected?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- What knowledge and skills are expected in particular position?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2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618488"/>
            <a:ext cx="30449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Supervisor’s Role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>
                <a:latin typeface="Adobe Caslon Pro Bold"/>
                <a:cs typeface="Arial" pitchFamily="34" charset="0"/>
              </a:rPr>
              <a:t>I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n </a:t>
            </a:r>
            <a:r>
              <a:rPr lang="en-US" sz="2600" dirty="0">
                <a:latin typeface="Adobe Caslon Pro Bold"/>
                <a:cs typeface="Arial" pitchFamily="34" charset="0"/>
              </a:rPr>
              <a:t>addition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to:- </a:t>
            </a:r>
            <a:r>
              <a:rPr lang="en-US" sz="2600" dirty="0">
                <a:latin typeface="Adobe Caslon Pro Bold"/>
                <a:cs typeface="Arial" pitchFamily="34" charset="0"/>
              </a:rPr>
              <a:t>W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hat </a:t>
            </a:r>
            <a:r>
              <a:rPr lang="en-US" sz="2600" dirty="0">
                <a:latin typeface="Adobe Caslon Pro Bold"/>
                <a:cs typeface="Arial" pitchFamily="34" charset="0"/>
              </a:rPr>
              <a:t>the job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entails </a:t>
            </a:r>
            <a:r>
              <a:rPr lang="en-US" sz="2600" dirty="0">
                <a:latin typeface="Adobe Caslon Pro Bold"/>
                <a:cs typeface="Arial" pitchFamily="34" charset="0"/>
              </a:rPr>
              <a:t>and its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job specifications,</a:t>
            </a:r>
          </a:p>
          <a:p>
            <a:r>
              <a:rPr lang="en-US" sz="2600" i="1" dirty="0">
                <a:latin typeface="Adobe Caslon Pro Bold"/>
                <a:cs typeface="Arial" pitchFamily="34" charset="0"/>
              </a:rPr>
              <a:t>T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he </a:t>
            </a:r>
            <a:r>
              <a:rPr lang="en-US" sz="2600" i="1" dirty="0">
                <a:latin typeface="Adobe Caslon Pro Bold"/>
                <a:cs typeface="Arial" pitchFamily="34" charset="0"/>
              </a:rPr>
              <a:t>recruiter might want to know</a:t>
            </a:r>
            <a:r>
              <a:rPr lang="en-US" sz="2600" dirty="0">
                <a:latin typeface="Adobe Caslon Pro Bold"/>
                <a:cs typeface="Arial" pitchFamily="34" charset="0"/>
              </a:rPr>
              <a:t>, </a:t>
            </a:r>
            <a:r>
              <a:rPr lang="en-US" sz="2600" b="1" i="1" dirty="0" smtClean="0">
                <a:latin typeface="Adobe Caslon Pro Bold"/>
                <a:cs typeface="Arial" pitchFamily="34" charset="0"/>
              </a:rPr>
              <a:t>“the overall process of recruitment”</a:t>
            </a:r>
            <a:endParaRPr lang="en-GB" sz="2600" b="1" i="1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0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3" y="1700784"/>
            <a:ext cx="279806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What is Recruitment?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The process of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seeking and attracting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a pool of qualified applicants from which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candidates for job vacancies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can be selected </a:t>
            </a:r>
          </a:p>
        </p:txBody>
      </p:sp>
    </p:spTree>
    <p:extLst>
      <p:ext uri="{BB962C8B-B14F-4D97-AF65-F5344CB8AC3E}">
        <p14:creationId xmlns:p14="http://schemas.microsoft.com/office/powerpoint/2010/main" val="292303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12664" y="2991410"/>
            <a:ext cx="3044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and Recruitment Process </a:t>
            </a:r>
          </a:p>
        </p:txBody>
      </p:sp>
    </p:spTree>
    <p:extLst>
      <p:ext uri="{BB962C8B-B14F-4D97-AF65-F5344CB8AC3E}">
        <p14:creationId xmlns:p14="http://schemas.microsoft.com/office/powerpoint/2010/main" val="22741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618488"/>
            <a:ext cx="30449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 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Involves promoting an image of the company as a good employer to create a favorable impression for potential applicants.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4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2397931"/>
            <a:ext cx="296265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Branding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Employment </a:t>
            </a:r>
            <a:r>
              <a:rPr lang="en-US" sz="2600" dirty="0">
                <a:latin typeface="Adobe Caslon Pro Bold"/>
                <a:cs typeface="Arial" pitchFamily="34" charset="0"/>
              </a:rPr>
              <a:t>Branding is now recognized as a competitive tool in the war of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talent.</a:t>
            </a:r>
            <a:endParaRPr lang="en-GB" sz="2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3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453896"/>
            <a:ext cx="28803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Branding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Leading US Companies such as “Microsoft” have created  an employment brand  to convey their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Values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,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Policies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,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Systems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, 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Cultures</a:t>
            </a:r>
            <a:endParaRPr lang="en-GB" sz="2600" i="1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84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455861"/>
            <a:ext cx="28803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</a:t>
            </a: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It is </a:t>
            </a:r>
            <a:r>
              <a:rPr lang="en-US" sz="2600" dirty="0">
                <a:latin typeface="Adobe Caslon Pro Bold"/>
                <a:cs typeface="Arial" pitchFamily="34" charset="0"/>
              </a:rPr>
              <a:t>a successful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tool in </a:t>
            </a:r>
            <a:r>
              <a:rPr lang="en-US" sz="2600" dirty="0">
                <a:latin typeface="Adobe Caslon Pro Bold"/>
                <a:cs typeface="Arial" pitchFamily="34" charset="0"/>
              </a:rPr>
              <a:t>order to create a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specific and unique image 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 the minds of potential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employees</a:t>
            </a:r>
            <a:r>
              <a:rPr lang="en-US" sz="2600" dirty="0">
                <a:latin typeface="Adobe Caslon Pro Bold"/>
                <a:cs typeface="Arial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which would help </a:t>
            </a:r>
            <a:r>
              <a:rPr lang="en-US" sz="2600" dirty="0">
                <a:latin typeface="Adobe Caslon Pro Bold"/>
                <a:cs typeface="Arial" pitchFamily="34" charset="0"/>
              </a:rPr>
              <a:t>to attract top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talent</a:t>
            </a:r>
            <a:r>
              <a:rPr lang="en-US" sz="2600" dirty="0">
                <a:latin typeface="Adobe Caslon Pro Bold"/>
                <a:cs typeface="Arial" pitchFamily="34" charset="0"/>
              </a:rPr>
              <a:t>.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62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296265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Branding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Employment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branding can create a unique proposition for potential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employees, and it separate a company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from another to attract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talent.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89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83147" y="1455861"/>
            <a:ext cx="30921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Employment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Branding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“Marketing techniques are being applied to persuade candidates to join and stay in an organization”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Ann Sherry </a:t>
            </a:r>
          </a:p>
          <a:p>
            <a:r>
              <a:rPr lang="en-US" sz="2200" i="1" dirty="0">
                <a:latin typeface="Adobe Caslon Pro Bold"/>
                <a:cs typeface="Arial" pitchFamily="34" charset="0"/>
              </a:rPr>
              <a:t>(</a:t>
            </a:r>
            <a:r>
              <a:rPr lang="en-US" sz="2200" i="1" dirty="0" smtClean="0">
                <a:latin typeface="Adobe Caslon Pro Bold"/>
                <a:cs typeface="Arial" pitchFamily="34" charset="0"/>
              </a:rPr>
              <a:t>Westpac’s former executive for people and performance</a:t>
            </a:r>
            <a:r>
              <a:rPr lang="en-US" sz="2200" i="1" dirty="0">
                <a:latin typeface="Adobe Caslon Pro Bold"/>
                <a:cs typeface="Arial" pitchFamily="34" charset="0"/>
              </a:rPr>
              <a:t>)</a:t>
            </a:r>
            <a:r>
              <a:rPr lang="en-US" sz="2200" i="1" dirty="0" smtClean="0">
                <a:latin typeface="Adobe Caslon Pro Bold"/>
                <a:cs typeface="Arial" pitchFamily="34" charset="0"/>
              </a:rPr>
              <a:t> </a:t>
            </a:r>
            <a:endParaRPr lang="en-GB" sz="2200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36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594360"/>
            <a:ext cx="3209544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Importance of Recruitment</a:t>
            </a: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Its hard to over-emphasize the importance of recruitment. </a:t>
            </a:r>
          </a:p>
          <a:p>
            <a:r>
              <a:rPr lang="en-US" sz="2500" i="1" dirty="0" smtClean="0">
                <a:latin typeface="Adobe Caslon Pro Bold"/>
                <a:cs typeface="Arial" pitchFamily="34" charset="0"/>
              </a:rPr>
              <a:t>If only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two applicants apply for two openings</a:t>
            </a:r>
            <a:r>
              <a:rPr lang="en-US" sz="2500" i="1" dirty="0" smtClean="0">
                <a:latin typeface="Adobe Caslon Pro Bold"/>
                <a:cs typeface="Arial" pitchFamily="34" charset="0"/>
              </a:rPr>
              <a:t>, </a:t>
            </a:r>
            <a:r>
              <a:rPr lang="en-US" sz="2500" i="1" dirty="0">
                <a:latin typeface="Adobe Caslon Pro Bold"/>
                <a:cs typeface="Arial" pitchFamily="34" charset="0"/>
              </a:rPr>
              <a:t>You may have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little choice but to hire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them. </a:t>
            </a:r>
          </a:p>
        </p:txBody>
      </p:sp>
    </p:spTree>
    <p:extLst>
      <p:ext uri="{BB962C8B-B14F-4D97-AF65-F5344CB8AC3E}">
        <p14:creationId xmlns:p14="http://schemas.microsoft.com/office/powerpoint/2010/main" val="113284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29784" y="1620453"/>
            <a:ext cx="27980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Importance of Recruitment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However, </a:t>
            </a:r>
            <a:r>
              <a:rPr lang="en-US" sz="2600" dirty="0">
                <a:latin typeface="Adobe Caslon Pro Bold"/>
                <a:cs typeface="Arial" pitchFamily="34" charset="0"/>
              </a:rPr>
              <a:t>if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10 to 20 applicants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appear, </a:t>
            </a:r>
            <a:r>
              <a:rPr lang="en-US" sz="2600" dirty="0">
                <a:latin typeface="Adobe Caslon Pro Bold"/>
                <a:cs typeface="Arial" pitchFamily="34" charset="0"/>
              </a:rPr>
              <a:t>you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as a recruiter can </a:t>
            </a:r>
            <a:r>
              <a:rPr lang="en-US" sz="2600" dirty="0">
                <a:latin typeface="Adobe Caslon Pro Bold"/>
                <a:cs typeface="Arial" pitchFamily="34" charset="0"/>
              </a:rPr>
              <a:t>use techniques like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interview and test to screen out</a:t>
            </a:r>
            <a:r>
              <a:rPr lang="en-US" sz="2600" dirty="0">
                <a:latin typeface="Adobe Caslon Pro Bold"/>
                <a:cs typeface="Arial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the </a:t>
            </a:r>
            <a:r>
              <a:rPr lang="en-US" sz="2600" dirty="0">
                <a:latin typeface="Adobe Caslon Pro Bold"/>
                <a:cs typeface="Arial" pitchFamily="34" charset="0"/>
              </a:rPr>
              <a:t>best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qualified candidate</a:t>
            </a:r>
            <a:endParaRPr lang="en-US" sz="26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4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1012" y="1676656"/>
            <a:ext cx="3098588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Importance of Recruitment</a:t>
            </a:r>
          </a:p>
          <a:p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It is not easy to find good qualified candidates</a:t>
            </a:r>
            <a:r>
              <a:rPr lang="en-US" sz="2500" dirty="0">
                <a:latin typeface="Adobe Caslon Pro Bold"/>
                <a:cs typeface="Arial" pitchFamily="34" charset="0"/>
              </a:rPr>
              <a:t>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for your organization. </a:t>
            </a:r>
          </a:p>
          <a:p>
            <a:endParaRPr lang="en-US" sz="2500" dirty="0">
              <a:latin typeface="Adobe Caslon Pro Bold"/>
              <a:cs typeface="Arial" pitchFamily="34" charset="0"/>
            </a:endParaRPr>
          </a:p>
          <a:p>
            <a:r>
              <a:rPr lang="en-US" sz="2500" dirty="0" smtClean="0">
                <a:latin typeface="Adobe Caslon Pro Bold"/>
                <a:cs typeface="Arial" pitchFamily="34" charset="0"/>
              </a:rPr>
              <a:t>There are number of surveys that showed it is difficult to recruit good people.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77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207008"/>
            <a:ext cx="329184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Survey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>
                <a:solidFill>
                  <a:prstClr val="black"/>
                </a:solidFill>
                <a:latin typeface="Adobe Caslon Pro Bold"/>
                <a:cs typeface="Arial" pitchFamily="34" charset="0"/>
              </a:rPr>
              <a:t>A survey during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  <a:cs typeface="Arial" pitchFamily="34" charset="0"/>
              </a:rPr>
              <a:t>2003-2004 found: </a:t>
            </a:r>
          </a:p>
          <a:p>
            <a:r>
              <a:rPr lang="en-US" sz="2600" i="1" dirty="0">
                <a:latin typeface="Adobe Caslon Pro Bold"/>
                <a:cs typeface="Arial" pitchFamily="34" charset="0"/>
              </a:rPr>
              <a:t>*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about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half of </a:t>
            </a:r>
            <a:r>
              <a:rPr lang="en-US" sz="2600" i="1" dirty="0">
                <a:latin typeface="Adobe Caslon Pro Bold"/>
                <a:cs typeface="Arial" pitchFamily="34" charset="0"/>
              </a:rPr>
              <a:t>respondents said they had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difficulty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 finding qualified 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applicants. </a:t>
            </a:r>
          </a:p>
          <a:p>
            <a:r>
              <a:rPr lang="en-US" sz="2600" i="1" dirty="0" smtClean="0">
                <a:latin typeface="Adobe Caslon Pro Bold"/>
                <a:cs typeface="Arial" pitchFamily="34" charset="0"/>
              </a:rPr>
              <a:t>*about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40% said it was hard</a:t>
            </a:r>
            <a:r>
              <a:rPr lang="en-US" sz="2600" i="1" dirty="0">
                <a:latin typeface="Adobe Caslon Pro Bold"/>
                <a:cs typeface="Arial" pitchFamily="34" charset="0"/>
              </a:rPr>
              <a:t> to find good 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candidates.</a:t>
            </a:r>
            <a:endParaRPr lang="en-GB" sz="2600" i="1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21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59552" y="3328630"/>
            <a:ext cx="2633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</p:txBody>
      </p:sp>
    </p:spTree>
    <p:extLst>
      <p:ext uri="{BB962C8B-B14F-4D97-AF65-F5344CB8AC3E}">
        <p14:creationId xmlns:p14="http://schemas.microsoft.com/office/powerpoint/2010/main" val="122454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2029968"/>
            <a:ext cx="304495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What is Strategic Recruitment?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The linking of recruiting activities to the organization’s strategic business objectives and cultures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6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03667" y="284037"/>
            <a:ext cx="477316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Process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0193" y="1993803"/>
            <a:ext cx="3062831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Why Strategic Recruitment is top priority?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The pressure of: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- Competition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- Cost savings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- Downsizing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- </a:t>
            </a:r>
            <a:r>
              <a:rPr lang="en-US" sz="2600" dirty="0">
                <a:latin typeface="Adobe Caslon Pro Bold"/>
                <a:cs typeface="Arial" pitchFamily="34" charset="0"/>
              </a:rPr>
              <a:t>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kill shortages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43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10732</TotalTime>
  <Words>713</Words>
  <Application>Microsoft Office PowerPoint</Application>
  <PresentationFormat>On-screen Show (4:3)</PresentationFormat>
  <Paragraphs>119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590</cp:revision>
  <dcterms:created xsi:type="dcterms:W3CDTF">2006-08-16T00:00:00Z</dcterms:created>
  <dcterms:modified xsi:type="dcterms:W3CDTF">2015-11-28T12:26:53Z</dcterms:modified>
</cp:coreProperties>
</file>