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83"/>
  </p:notesMasterIdLst>
  <p:sldIdLst>
    <p:sldId id="1355" r:id="rId2"/>
    <p:sldId id="1077" r:id="rId3"/>
    <p:sldId id="1078" r:id="rId4"/>
    <p:sldId id="1080" r:id="rId5"/>
    <p:sldId id="1081" r:id="rId6"/>
    <p:sldId id="1197" r:id="rId7"/>
    <p:sldId id="1198" r:id="rId8"/>
    <p:sldId id="1082" r:id="rId9"/>
    <p:sldId id="1365" r:id="rId10"/>
    <p:sldId id="1334" r:id="rId11"/>
    <p:sldId id="1335" r:id="rId12"/>
    <p:sldId id="1338" r:id="rId13"/>
    <p:sldId id="1339" r:id="rId14"/>
    <p:sldId id="1340" r:id="rId15"/>
    <p:sldId id="1341" r:id="rId16"/>
    <p:sldId id="1342" r:id="rId17"/>
    <p:sldId id="1343" r:id="rId18"/>
    <p:sldId id="1344" r:id="rId19"/>
    <p:sldId id="1345" r:id="rId20"/>
    <p:sldId id="1346" r:id="rId21"/>
    <p:sldId id="1347" r:id="rId22"/>
    <p:sldId id="1348" r:id="rId23"/>
    <p:sldId id="1356" r:id="rId24"/>
    <p:sldId id="1349" r:id="rId25"/>
    <p:sldId id="1350" r:id="rId26"/>
    <p:sldId id="1351" r:id="rId27"/>
    <p:sldId id="1352" r:id="rId28"/>
    <p:sldId id="1353" r:id="rId29"/>
    <p:sldId id="1336" r:id="rId30"/>
    <p:sldId id="1337" r:id="rId31"/>
    <p:sldId id="1354" r:id="rId32"/>
    <p:sldId id="1093" r:id="rId33"/>
    <p:sldId id="1229" r:id="rId34"/>
    <p:sldId id="1230" r:id="rId35"/>
    <p:sldId id="1231" r:id="rId36"/>
    <p:sldId id="1232" r:id="rId37"/>
    <p:sldId id="1233" r:id="rId38"/>
    <p:sldId id="1234" r:id="rId39"/>
    <p:sldId id="1235" r:id="rId40"/>
    <p:sldId id="1357" r:id="rId41"/>
    <p:sldId id="1236" r:id="rId42"/>
    <p:sldId id="1324" r:id="rId43"/>
    <p:sldId id="1237" r:id="rId44"/>
    <p:sldId id="1325" r:id="rId45"/>
    <p:sldId id="1238" r:id="rId46"/>
    <p:sldId id="1239" r:id="rId47"/>
    <p:sldId id="1240" r:id="rId48"/>
    <p:sldId id="1241" r:id="rId49"/>
    <p:sldId id="1242" r:id="rId50"/>
    <p:sldId id="1243" r:id="rId51"/>
    <p:sldId id="1244" r:id="rId52"/>
    <p:sldId id="1245" r:id="rId53"/>
    <p:sldId id="1358" r:id="rId54"/>
    <p:sldId id="1246" r:id="rId55"/>
    <p:sldId id="1247" r:id="rId56"/>
    <p:sldId id="1248" r:id="rId57"/>
    <p:sldId id="1249" r:id="rId58"/>
    <p:sldId id="1250" r:id="rId59"/>
    <p:sldId id="1251" r:id="rId60"/>
    <p:sldId id="1252" r:id="rId61"/>
    <p:sldId id="1366" r:id="rId62"/>
    <p:sldId id="1253" r:id="rId63"/>
    <p:sldId id="1254" r:id="rId64"/>
    <p:sldId id="1359" r:id="rId65"/>
    <p:sldId id="1255" r:id="rId66"/>
    <p:sldId id="1256" r:id="rId67"/>
    <p:sldId id="1367" r:id="rId68"/>
    <p:sldId id="1257" r:id="rId69"/>
    <p:sldId id="1258" r:id="rId70"/>
    <p:sldId id="1259" r:id="rId71"/>
    <p:sldId id="1260" r:id="rId72"/>
    <p:sldId id="1261" r:id="rId73"/>
    <p:sldId id="1360" r:id="rId74"/>
    <p:sldId id="1262" r:id="rId75"/>
    <p:sldId id="1263" r:id="rId76"/>
    <p:sldId id="1264" r:id="rId77"/>
    <p:sldId id="1265" r:id="rId78"/>
    <p:sldId id="1266" r:id="rId79"/>
    <p:sldId id="1368" r:id="rId80"/>
    <p:sldId id="1267" r:id="rId81"/>
    <p:sldId id="1268" r:id="rId8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880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3" autoAdjust="0"/>
    <p:restoredTop sz="94316" autoAdjust="0"/>
  </p:normalViewPr>
  <p:slideViewPr>
    <p:cSldViewPr snapToObjects="1">
      <p:cViewPr>
        <p:scale>
          <a:sx n="70" d="100"/>
          <a:sy n="70" d="100"/>
        </p:scale>
        <p:origin x="-12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2/22/2016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05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256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920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586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833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532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557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221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691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422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7452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8603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5278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2560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7753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4409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387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573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831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850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778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115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5662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1882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483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4393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3064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0693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2521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542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7487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22657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6322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47005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513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95091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8448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352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80893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27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8736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3546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41941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2661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36362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2644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59979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98610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321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9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8144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18110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18110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4892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22906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1534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8687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8687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10935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006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40065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04287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56891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46985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6156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23489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74897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38953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1496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14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81145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53345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453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811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Employment Interview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11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Employment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77256" y="1783080"/>
            <a:ext cx="271576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 smtClean="0">
                <a:latin typeface="Adobe Calsson Blod pro"/>
                <a:cs typeface="Arial" pitchFamily="34" charset="0"/>
              </a:rPr>
              <a:t>As a consequences many HR experts that the safest and the fairest types of interviews are the structured or the patterned interviews.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63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77256" y="3264408"/>
            <a:ext cx="2715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Research &amp; Interview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92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14860"/>
            <a:ext cx="2715768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Interviews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are biased against both men and woman when they apply for a typical gender 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job.</a:t>
            </a:r>
            <a:endParaRPr lang="en-GB" sz="2600" dirty="0"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9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When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the number of female candidates is 25 percent or less of the total number of applicants they will be evaluated less favourably, the same is also true for older organizations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55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96265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Interviewers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develop their own stereotypes of a good applicant and select those who match that 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stereotype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53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4-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Experienced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interviewers who have not learned how to conduct effective interviews are simply experienced bad interviews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6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112264"/>
            <a:ext cx="2798064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Being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disabled has a positive impact on qualified candidates but a negative impact on the unqualified candidates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28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798064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6-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Interviewers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are more linnets in evaluating a man who is interviewed after a woman than in evaluating a woman who follows a man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06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7-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Unfavourable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information outweighs   favourable information </a:t>
            </a:r>
            <a:endParaRPr lang="en-GB" sz="2600" dirty="0" smtClean="0"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8- Interviewers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post interview rating are highly rated to their pre interview impression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97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2112264"/>
            <a:ext cx="296265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8-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Interviewers are more likely to change their initial opinion from positive to negative than from negative to positive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36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77256" y="2777299"/>
            <a:ext cx="296265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Adobe Calsson Blod pro"/>
              </a:rPr>
              <a:t>The employment interview is the most widely used selection </a:t>
            </a:r>
            <a:r>
              <a:rPr lang="en-US" sz="2600" dirty="0" smtClean="0">
                <a:latin typeface="Adobe Calsson Blod pro"/>
              </a:rPr>
              <a:t>technique. </a:t>
            </a:r>
            <a:endParaRPr lang="en-GB" sz="2600" dirty="0">
              <a:latin typeface="Adobe Calsson Blod pro"/>
            </a:endParaRPr>
          </a:p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194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9- </a:t>
            </a:r>
            <a:r>
              <a:rPr lang="en-GB" sz="24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Interviewer’s </a:t>
            </a:r>
            <a:r>
              <a:rPr lang="en-GB" sz="24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reaction to applicants are strongly influenced by appearance. Candidate judge to be attractive or appropriately groomed are more highly evaluated than unattractive or the inappropriately dressed candidates</a:t>
            </a:r>
            <a:endParaRPr lang="en-GB" sz="24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16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07008"/>
            <a:ext cx="296265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Major Japanese companies for example are opposed to hiring applicants with dyed hair. While some chines parents pay for plastic surgery for their daughters to help them find a good job after graduation. </a:t>
            </a:r>
            <a:endParaRPr lang="en-GB" sz="2500" dirty="0" smtClean="0"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54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07008"/>
            <a:ext cx="296265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According to a university Hong Kong survey, most Hong Kong woman want to look young for their age believing it will boost their self-confidence, create a good impression and help their employment </a:t>
            </a:r>
            <a:r>
              <a:rPr lang="en-GB" sz="25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prospects. </a:t>
            </a:r>
            <a:endParaRPr lang="en-GB" sz="2500" dirty="0">
              <a:latin typeface="Adobe Calsson Blod pro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04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Research &amp; Interview 2</a:t>
            </a:r>
          </a:p>
        </p:txBody>
      </p:sp>
    </p:spTree>
    <p:extLst>
      <p:ext uri="{BB962C8B-B14F-4D97-AF65-F5344CB8AC3E}">
        <p14:creationId xmlns:p14="http://schemas.microsoft.com/office/powerpoint/2010/main" val="305701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05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11-</a:t>
            </a:r>
            <a:r>
              <a:rPr lang="en-GB" sz="24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Candidates </a:t>
            </a:r>
            <a:r>
              <a:rPr lang="en-GB" sz="24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who are above average in attractiveness enjoy distinct advantage over others. Less attractive female applicants are especially at disadvantage regardless of their </a:t>
            </a:r>
            <a:r>
              <a:rPr lang="en-GB" sz="24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experience. </a:t>
            </a:r>
            <a:endParaRPr lang="en-GB" sz="24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61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12-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Obesity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(specially for woman) has a negative influence on interviewer perceptions of the applicants personality. 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24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According to the CEO of </a:t>
            </a:r>
            <a:r>
              <a:rPr lang="en-GB" sz="2400" dirty="0" err="1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ExecNet</a:t>
            </a:r>
            <a:r>
              <a:rPr lang="en-GB" sz="24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(a recruiting site for executives)  people get Gut level impression within 15 seconds. If you are 50 pounds over weight or wearing a 20 years old suit. That’s going to say something about </a:t>
            </a:r>
            <a:r>
              <a:rPr lang="en-GB" sz="24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you.</a:t>
            </a:r>
            <a:endParaRPr lang="en-GB" sz="24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38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05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4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13-</a:t>
            </a:r>
            <a:r>
              <a:rPr lang="en-GB" sz="24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Woman </a:t>
            </a:r>
            <a:r>
              <a:rPr lang="en-GB" sz="24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wearing more masculine clothing (for example a dark blue suit) are judged to be more forceful, self-reliant, </a:t>
            </a:r>
            <a:r>
              <a:rPr lang="en-GB" sz="24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dynamic, aggressive </a:t>
            </a:r>
            <a:r>
              <a:rPr lang="en-GB" sz="24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and decisive than those wearing more feminine </a:t>
            </a:r>
            <a:r>
              <a:rPr lang="en-GB" sz="24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cloths.</a:t>
            </a:r>
            <a:endParaRPr lang="en-GB" sz="24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80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12264"/>
            <a:ext cx="296265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14-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Candidates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interviewed before or after a very good a very bad candidate can have their evaluation seriously distorted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38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935224"/>
            <a:ext cx="2715768" cy="1804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15-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Interviewees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who pay hard to get are rated more highly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96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Employment Interview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5477256" y="2245157"/>
            <a:ext cx="2962656" cy="3323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0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Employment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Interview</a:t>
            </a:r>
            <a:endParaRPr lang="en-GB" sz="30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A conversation with a purpose between an interviewer and job applicant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73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865376"/>
            <a:ext cx="296265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16- 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Applicants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who demonstrate greater eye contact, head moving, smiling and other similar positive non-verbal behaviour receive high evaluation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64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12264"/>
            <a:ext cx="296265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17-</a:t>
            </a:r>
            <a:r>
              <a:rPr lang="en-GB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 When </a:t>
            </a:r>
            <a:r>
              <a:rPr lang="en-GB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interviewers exhibit cold non-verbal behaviours, applicants, verbal and non verbal behaviour rated less .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Research &amp;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10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Exploratory Employment Interview</a:t>
            </a:r>
          </a:p>
        </p:txBody>
      </p:sp>
    </p:spTree>
    <p:extLst>
      <p:ext uri="{BB962C8B-B14F-4D97-AF65-F5344CB8AC3E}">
        <p14:creationId xmlns:p14="http://schemas.microsoft.com/office/powerpoint/2010/main" val="290608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8803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Exploratory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Interviews</a:t>
            </a:r>
          </a:p>
          <a:p>
            <a:r>
              <a:rPr lang="en-US" sz="2600" dirty="0">
                <a:latin typeface="Adobe Calsson Blod pro"/>
              </a:rPr>
              <a:t>Exploratory interviews may be conducted under many circumstances, such as during</a:t>
            </a:r>
          </a:p>
          <a:p>
            <a:r>
              <a:rPr lang="en-US" sz="2600" dirty="0">
                <a:latin typeface="Adobe Calsson Blod pro"/>
              </a:rPr>
              <a:t>job fairs, at open </a:t>
            </a:r>
            <a:r>
              <a:rPr lang="en-US" sz="2600" dirty="0" smtClean="0">
                <a:latin typeface="Adobe Calsson Blod pro"/>
              </a:rPr>
              <a:t>houses.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56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18083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lsson Blod pro"/>
              </a:rPr>
              <a:t>With </a:t>
            </a:r>
            <a:r>
              <a:rPr lang="en-US" sz="2500" dirty="0">
                <a:latin typeface="Adobe Calsson Blod pro"/>
              </a:rPr>
              <a:t>applicants responding to an ad, with professional</a:t>
            </a:r>
          </a:p>
          <a:p>
            <a:r>
              <a:rPr lang="en-US" sz="2500" dirty="0">
                <a:latin typeface="Adobe Calsson Blod pro"/>
              </a:rPr>
              <a:t>applicants traveling a </a:t>
            </a:r>
            <a:r>
              <a:rPr lang="en-US" sz="2500" dirty="0" smtClean="0">
                <a:latin typeface="Adobe Calsson Blod pro"/>
              </a:rPr>
              <a:t>significant distance </a:t>
            </a:r>
            <a:r>
              <a:rPr lang="en-US" sz="2500" dirty="0">
                <a:latin typeface="Adobe Calsson Blod pro"/>
              </a:rPr>
              <a:t>at considerable expense (usually yours</a:t>
            </a:r>
            <a:r>
              <a:rPr lang="en-US" sz="2500" dirty="0" smtClean="0">
                <a:latin typeface="Adobe Calsson Blod pro"/>
              </a:rPr>
              <a:t>), during </a:t>
            </a:r>
            <a:r>
              <a:rPr lang="en-US" sz="2500" dirty="0">
                <a:latin typeface="Adobe Calsson Blod pro"/>
              </a:rPr>
              <a:t>campus recruiting, and with walk-ins.</a:t>
            </a:r>
            <a:endParaRPr lang="en-GB" sz="25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36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7980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In each instance the objective is </a:t>
            </a:r>
            <a:r>
              <a:rPr lang="en-US" sz="2600" dirty="0" smtClean="0">
                <a:latin typeface="Adobe Calsson Blod pro"/>
              </a:rPr>
              <a:t>the same</a:t>
            </a:r>
            <a:r>
              <a:rPr lang="en-US" sz="2600" dirty="0">
                <a:latin typeface="Adobe Calsson Blod pro"/>
              </a:rPr>
              <a:t>: to establish continued interest on both sides and to determine preliminary job</a:t>
            </a:r>
          </a:p>
          <a:p>
            <a:r>
              <a:rPr lang="en-GB" sz="2600" dirty="0">
                <a:latin typeface="Adobe Calsson Blod pro"/>
              </a:rPr>
              <a:t>suitability.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66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60604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Assuming these two conditions are satisfied, the next step is to set up a</a:t>
            </a:r>
          </a:p>
          <a:p>
            <a:r>
              <a:rPr lang="en-GB" sz="2600" dirty="0">
                <a:latin typeface="Adobe Calsson Blod pro"/>
              </a:rPr>
              <a:t>job-specific interview.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32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son Blod pro"/>
              </a:rPr>
              <a:t>Under no circumstances should interviewers substitute exploratory</a:t>
            </a:r>
          </a:p>
          <a:p>
            <a:r>
              <a:rPr lang="en-US" sz="2500" dirty="0">
                <a:latin typeface="Adobe Calsson Blod pro"/>
              </a:rPr>
              <a:t>interviews for the in-depth job-specific interview, or make a decision </a:t>
            </a:r>
            <a:r>
              <a:rPr lang="en-US" sz="2500" dirty="0" smtClean="0">
                <a:latin typeface="Adobe Calsson Blod pro"/>
              </a:rPr>
              <a:t>to hire </a:t>
            </a:r>
            <a:r>
              <a:rPr lang="en-US" sz="2500" dirty="0">
                <a:latin typeface="Adobe Calsson Blod pro"/>
              </a:rPr>
              <a:t>based on the exploratory meeting.</a:t>
            </a:r>
            <a:endParaRPr lang="en-GB" sz="25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18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On the other hand, exploratory interviews</a:t>
            </a:r>
          </a:p>
          <a:p>
            <a:r>
              <a:rPr lang="en-US" sz="2600" dirty="0">
                <a:latin typeface="Adobe Calsson Blod pro"/>
              </a:rPr>
              <a:t>can screen out applicants in whom you definitely have no further interest.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32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While some exploratory interviews are conducted over the phone (discussed </a:t>
            </a:r>
            <a:r>
              <a:rPr lang="en-US" sz="2600" dirty="0" smtClean="0">
                <a:latin typeface="Adobe Calsson Blod pro"/>
              </a:rPr>
              <a:t>in a </a:t>
            </a:r>
            <a:r>
              <a:rPr lang="en-US" sz="2600" dirty="0">
                <a:latin typeface="Adobe Calsson Blod pro"/>
              </a:rPr>
              <a:t>subsequent section of this chapter), most are conducted face-to-face.</a:t>
            </a:r>
            <a:endParaRPr lang="en-GB" sz="2600" dirty="0">
              <a:latin typeface="Adobe Calsson Blod pro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Employment Interview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5477256" y="1783080"/>
            <a:ext cx="2962656" cy="4179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0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Unstructured 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Interview</a:t>
            </a:r>
            <a:endParaRPr lang="en-GB" sz="30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Uses few, if any planned question, it enables the interviewer to pursue, in depth, the applicants </a:t>
            </a:r>
            <a:r>
              <a:rPr lang="en-US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responses.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0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Exploratory Employment Interview 2</a:t>
            </a:r>
          </a:p>
        </p:txBody>
      </p:sp>
    </p:spTree>
    <p:extLst>
      <p:ext uri="{BB962C8B-B14F-4D97-AF65-F5344CB8AC3E}">
        <p14:creationId xmlns:p14="http://schemas.microsoft.com/office/powerpoint/2010/main" val="380373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son Blod pro"/>
              </a:rPr>
              <a:t>What distinguishes</a:t>
            </a:r>
          </a:p>
          <a:p>
            <a:r>
              <a:rPr lang="en-US" sz="2600" dirty="0">
                <a:latin typeface="Adobe Calsson Blod pro"/>
              </a:rPr>
              <a:t>an exploratory interview is the amount of time allotted to asking questions.</a:t>
            </a:r>
          </a:p>
          <a:p>
            <a:r>
              <a:rPr lang="en-US" sz="2600" dirty="0">
                <a:latin typeface="Adobe Calsson Blod pro"/>
              </a:rPr>
              <a:t>Interviewers must focus on key job-related </a:t>
            </a:r>
            <a:r>
              <a:rPr lang="en-US" sz="2600" dirty="0" smtClean="0">
                <a:latin typeface="Adobe Calsson Blod pro"/>
              </a:rPr>
              <a:t>issues usually </a:t>
            </a:r>
            <a:r>
              <a:rPr lang="en-US" sz="2600" dirty="0">
                <a:latin typeface="Adobe Calsson Blod pro"/>
              </a:rPr>
              <a:t>in a period of fifteen to</a:t>
            </a:r>
          </a:p>
          <a:p>
            <a:r>
              <a:rPr lang="en-US" sz="2600" dirty="0">
                <a:latin typeface="Adobe Calsson Blod pro"/>
              </a:rPr>
              <a:t>twenty </a:t>
            </a:r>
            <a:r>
              <a:rPr lang="en-US" sz="2600" dirty="0" smtClean="0">
                <a:latin typeface="Adobe Calsson Blod pro"/>
              </a:rPr>
              <a:t>minutes…. 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19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son Blod pro"/>
              </a:rPr>
              <a:t>…. </a:t>
            </a:r>
            <a:r>
              <a:rPr lang="en-US" sz="2600" dirty="0">
                <a:latin typeface="Adobe Calsson Blod pro"/>
              </a:rPr>
              <a:t>for nonexempt applicants and about thirty minutes for professional</a:t>
            </a:r>
          </a:p>
          <a:p>
            <a:r>
              <a:rPr lang="en-US" sz="2600" dirty="0" smtClean="0">
                <a:latin typeface="Adobe Calsson Blod pro"/>
              </a:rPr>
              <a:t>Applicants and </a:t>
            </a:r>
            <a:r>
              <a:rPr lang="en-US" sz="2600" dirty="0">
                <a:latin typeface="Adobe Calsson Blod pro"/>
              </a:rPr>
              <a:t>decide if a full follow-up interview is warranted.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32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Under these conditions, interviewers often feel pressured into making a decision</a:t>
            </a:r>
          </a:p>
          <a:p>
            <a:r>
              <a:rPr lang="en-US" sz="2600" dirty="0">
                <a:latin typeface="Adobe Calsson Blod pro"/>
              </a:rPr>
              <a:t>based on what they perceive to be limited information. 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18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son Blod pro"/>
              </a:rPr>
              <a:t>Consequently</a:t>
            </a:r>
            <a:r>
              <a:rPr lang="en-US" sz="2600" dirty="0">
                <a:latin typeface="Adobe Calsson Blod pro"/>
              </a:rPr>
              <a:t>, it can be</a:t>
            </a:r>
          </a:p>
          <a:p>
            <a:r>
              <a:rPr lang="en-US" sz="2600" dirty="0">
                <a:latin typeface="Adobe Calsson Blod pro"/>
              </a:rPr>
              <a:t>tempting to dismiss a person for giving an inappropriate answer, or even because of</a:t>
            </a:r>
          </a:p>
          <a:p>
            <a:r>
              <a:rPr lang="en-US" sz="2600" dirty="0">
                <a:latin typeface="Adobe Calsson Blod pro"/>
              </a:rPr>
              <a:t>the way he dresses or shakes your hand.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56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Using such non-job-related reasons as the</a:t>
            </a:r>
          </a:p>
          <a:p>
            <a:r>
              <a:rPr lang="en-US" sz="2600" dirty="0">
                <a:latin typeface="Adobe Calsson Blod pro"/>
              </a:rPr>
              <a:t>basis for rejection, even at this early stage in the interview process, can be counterproductive</a:t>
            </a:r>
          </a:p>
          <a:p>
            <a:r>
              <a:rPr lang="en-US" sz="2600" dirty="0">
                <a:latin typeface="Adobe Calsson Blod pro"/>
              </a:rPr>
              <a:t>for a number of </a:t>
            </a:r>
            <a:r>
              <a:rPr lang="en-US" sz="2600" dirty="0" smtClean="0">
                <a:latin typeface="Adobe Calsson Blod pro"/>
              </a:rPr>
              <a:t>reasons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9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Time is limited in an exploratory interview, yet you can still make decisions</a:t>
            </a:r>
          </a:p>
          <a:p>
            <a:r>
              <a:rPr lang="en-US" sz="2600" dirty="0">
                <a:latin typeface="Adobe Calsson Blod pro"/>
              </a:rPr>
              <a:t>based on solid, job-related information.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17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The process of deciding who ‘‘passes’’ an</a:t>
            </a:r>
          </a:p>
          <a:p>
            <a:r>
              <a:rPr lang="en-US" sz="2600" dirty="0">
                <a:latin typeface="Adobe Calsson Blod pro"/>
              </a:rPr>
              <a:t>exploratory interview begins with the all-important job description.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90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>
                <a:solidFill>
                  <a:srgbClr val="FF0000"/>
                </a:solidFill>
                <a:latin typeface="Adobe Calsson Blod pro"/>
              </a:rPr>
              <a:t>First, </a:t>
            </a:r>
            <a:r>
              <a:rPr lang="en-GB" sz="2600" dirty="0">
                <a:latin typeface="Adobe Calsson Blod pro"/>
              </a:rPr>
              <a:t>segregate</a:t>
            </a:r>
          </a:p>
          <a:p>
            <a:r>
              <a:rPr lang="en-US" sz="2600" dirty="0">
                <a:latin typeface="Adobe Calsson Blod pro"/>
              </a:rPr>
              <a:t>those tasks that are essential; then, from that list, try to identify tasks that require</a:t>
            </a:r>
          </a:p>
          <a:p>
            <a:r>
              <a:rPr lang="en-US" sz="2600" dirty="0">
                <a:latin typeface="Adobe Calsson Blod pro"/>
              </a:rPr>
              <a:t>20 percent or more of the incumbent’s time.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69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Many companies write their job descriptions</a:t>
            </a:r>
          </a:p>
          <a:p>
            <a:r>
              <a:rPr lang="en-US" sz="2600" dirty="0">
                <a:latin typeface="Adobe Calsson Blod pro"/>
              </a:rPr>
              <a:t>so that each duty is coded as being essential or nonessential.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69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Employment Interview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5477256" y="2112264"/>
            <a:ext cx="296265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On the other hand some interviewers do not like the patterned interview approach, believing that it is too </a:t>
            </a:r>
            <a:r>
              <a:rPr lang="en-US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restrictive.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60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88036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son Blod pro"/>
              </a:rPr>
              <a:t>Additionally, they</a:t>
            </a:r>
          </a:p>
          <a:p>
            <a:r>
              <a:rPr lang="en-US" sz="2600" dirty="0">
                <a:latin typeface="Adobe Calsson Blod pro"/>
              </a:rPr>
              <a:t>note an approximate percentage of time devoted to each task.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35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son Blod pro"/>
              </a:rPr>
              <a:t>If there are none </a:t>
            </a:r>
            <a:r>
              <a:rPr lang="en-US" sz="2400" dirty="0" smtClean="0">
                <a:latin typeface="Adobe Calsson Blod pro"/>
              </a:rPr>
              <a:t>or just </a:t>
            </a:r>
            <a:r>
              <a:rPr lang="en-US" sz="2400" dirty="0">
                <a:latin typeface="Adobe Calsson Blod pro"/>
              </a:rPr>
              <a:t>a few tasks that require 20 percent or more of the incumbent’s time, adjust the</a:t>
            </a:r>
          </a:p>
          <a:p>
            <a:r>
              <a:rPr lang="en-US" sz="2400" dirty="0">
                <a:latin typeface="Adobe Calsson Blod pro"/>
              </a:rPr>
              <a:t>percentage downward so that you have </a:t>
            </a:r>
            <a:r>
              <a:rPr lang="en-US" sz="2400" dirty="0" smtClean="0">
                <a:latin typeface="Adobe Calsson Blod pro"/>
              </a:rPr>
              <a:t>somewhere </a:t>
            </a:r>
            <a:r>
              <a:rPr lang="en-US" sz="2400" dirty="0">
                <a:latin typeface="Adobe Calsson Blod pro"/>
              </a:rPr>
              <a:t>between four and eight essential</a:t>
            </a:r>
          </a:p>
          <a:p>
            <a:r>
              <a:rPr lang="en-GB" sz="2400" dirty="0">
                <a:latin typeface="Adobe Calsson Blod pro"/>
              </a:rPr>
              <a:t>tasks isolated.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2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If necessary, isolate all essential tasks, even those requiring 5 percent</a:t>
            </a:r>
          </a:p>
          <a:p>
            <a:r>
              <a:rPr lang="en-US" sz="2600" dirty="0">
                <a:latin typeface="Adobe Calsson Blod pro"/>
              </a:rPr>
              <a:t>or less time, in order to come up with half dozen or so duties.</a:t>
            </a:r>
            <a:endParaRPr lang="en-GB" sz="2600" dirty="0">
              <a:latin typeface="Adobe Calsson Blod pro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Exploratory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25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Telephone Screening Interview</a:t>
            </a:r>
          </a:p>
        </p:txBody>
      </p:sp>
    </p:spTree>
    <p:extLst>
      <p:ext uri="{BB962C8B-B14F-4D97-AF65-F5344CB8AC3E}">
        <p14:creationId xmlns:p14="http://schemas.microsoft.com/office/powerpoint/2010/main" val="45264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12663" y="2290227"/>
            <a:ext cx="2962657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Telephone Screening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Interviews</a:t>
            </a:r>
          </a:p>
          <a:p>
            <a:r>
              <a:rPr lang="en-US" sz="2600" dirty="0">
                <a:latin typeface="Adobe Calsson Blod pro"/>
              </a:rPr>
              <a:t>Telephone screening is intended to accomplish one of two </a:t>
            </a:r>
            <a:r>
              <a:rPr lang="en-US" sz="2600" dirty="0" smtClean="0">
                <a:latin typeface="Adobe Calsson Blod pro"/>
              </a:rPr>
              <a:t>objectives</a:t>
            </a:r>
            <a:endParaRPr lang="en-GB" sz="2600" b="1" dirty="0">
              <a:solidFill>
                <a:srgbClr val="C00000"/>
              </a:solidFill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48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</a:rPr>
              <a:t>1- </a:t>
            </a:r>
            <a:r>
              <a:rPr lang="en-GB" sz="2600" dirty="0" smtClean="0">
                <a:latin typeface="Adobe Calsson Blod pro"/>
              </a:rPr>
              <a:t>To </a:t>
            </a:r>
            <a:r>
              <a:rPr lang="en-GB" sz="2600" dirty="0">
                <a:latin typeface="Adobe Calsson Blod pro"/>
              </a:rPr>
              <a:t>establish</a:t>
            </a:r>
          </a:p>
          <a:p>
            <a:r>
              <a:rPr lang="en-US" sz="2600" dirty="0">
                <a:latin typeface="Adobe Calsson Blod pro"/>
              </a:rPr>
              <a:t>continued interest in a job applicant that results in the scheduling of an appointment</a:t>
            </a:r>
          </a:p>
          <a:p>
            <a:r>
              <a:rPr lang="en-US" sz="2600" dirty="0">
                <a:latin typeface="Adobe Calsson Blod pro"/>
              </a:rPr>
              <a:t>to meet in person for an in-depth </a:t>
            </a:r>
            <a:r>
              <a:rPr lang="en-US" sz="2600" dirty="0" smtClean="0">
                <a:latin typeface="Adobe Calsson Blod pro"/>
              </a:rPr>
              <a:t>interview.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15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2-</a:t>
            </a:r>
            <a:r>
              <a:rPr lang="en-US" sz="2600" dirty="0" smtClean="0">
                <a:latin typeface="Adobe Calsson Blod pro"/>
              </a:rPr>
              <a:t> To </a:t>
            </a:r>
            <a:r>
              <a:rPr lang="en-US" sz="2600" dirty="0">
                <a:latin typeface="Adobe Calsson Blod pro"/>
              </a:rPr>
              <a:t>determine that an applicant’s</a:t>
            </a:r>
          </a:p>
          <a:p>
            <a:r>
              <a:rPr lang="en-US" sz="2600" dirty="0">
                <a:latin typeface="Adobe Calsson Blod pro"/>
              </a:rPr>
              <a:t>qualifications do not sufficiently meet the job’s specifications.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84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son Blod pro"/>
              </a:rPr>
              <a:t>Under no circumstances</a:t>
            </a:r>
          </a:p>
          <a:p>
            <a:r>
              <a:rPr lang="en-US" sz="2600" dirty="0">
                <a:latin typeface="Adobe Calsson Blod pro"/>
              </a:rPr>
              <a:t>should telephone screening be viewed as a substitute for the face-to-face</a:t>
            </a:r>
          </a:p>
          <a:p>
            <a:r>
              <a:rPr lang="en-GB" sz="2600" dirty="0">
                <a:latin typeface="Adobe Calsson Blod pro"/>
              </a:rPr>
              <a:t>interview.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96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Successful telephone screening depends on establishing and following a certain</a:t>
            </a:r>
          </a:p>
          <a:p>
            <a:r>
              <a:rPr lang="en-US" sz="2600" dirty="0">
                <a:latin typeface="Adobe Calsson Blod pro"/>
              </a:rPr>
              <a:t>format. To begin with, it’s usually wise to contact applicants at their home during</a:t>
            </a:r>
          </a:p>
          <a:p>
            <a:r>
              <a:rPr lang="en-GB" sz="2600" dirty="0">
                <a:latin typeface="Adobe Calsson Blod pro"/>
              </a:rPr>
              <a:t>nonworking hours.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70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Identify yourself and explain the purpose of your call. Also, confirm</a:t>
            </a:r>
          </a:p>
          <a:p>
            <a:r>
              <a:rPr lang="en-US" sz="2600" dirty="0">
                <a:latin typeface="Adobe Calsson Blod pro"/>
              </a:rPr>
              <a:t>the individual’s interest in the specific job.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17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Employment Interview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5477256" y="1952376"/>
            <a:ext cx="2798064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Australian managers </a:t>
            </a:r>
            <a:r>
              <a:rPr lang="en-US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for example appear to have a strong preference for unstructured or minimally structured interview.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33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Suggest that the applicant allot </a:t>
            </a:r>
            <a:r>
              <a:rPr lang="en-US" sz="2600" dirty="0" smtClean="0">
                <a:latin typeface="Adobe Calsson Blod pro"/>
              </a:rPr>
              <a:t>anywhere from </a:t>
            </a:r>
            <a:r>
              <a:rPr lang="en-US" sz="2600" dirty="0">
                <a:latin typeface="Adobe Calsson Blod pro"/>
              </a:rPr>
              <a:t>fifteen to forty-five minutes for the screening </a:t>
            </a:r>
            <a:r>
              <a:rPr lang="en-US" sz="2600" dirty="0" smtClean="0">
                <a:latin typeface="Adobe Calsson Blod pro"/>
              </a:rPr>
              <a:t>call…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02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son Blod pro"/>
              </a:rPr>
              <a:t>…..(</a:t>
            </a:r>
            <a:r>
              <a:rPr lang="en-US" sz="2600" dirty="0">
                <a:latin typeface="Adobe Calsson Blod pro"/>
              </a:rPr>
              <a:t>again, fifteen </a:t>
            </a:r>
            <a:r>
              <a:rPr lang="en-US" sz="2600" dirty="0" smtClean="0">
                <a:latin typeface="Adobe Calsson Blod pro"/>
              </a:rPr>
              <a:t>to twenty </a:t>
            </a:r>
            <a:r>
              <a:rPr lang="en-US" sz="2600" dirty="0">
                <a:latin typeface="Adobe Calsson Blod pro"/>
              </a:rPr>
              <a:t>minutes is considered sufficient for a nonexempt-level applicant and thirty </a:t>
            </a:r>
            <a:r>
              <a:rPr lang="en-US" sz="2600" dirty="0" smtClean="0">
                <a:latin typeface="Adobe Calsson Blod pro"/>
              </a:rPr>
              <a:t>to forty-five </a:t>
            </a:r>
            <a:r>
              <a:rPr lang="en-US" sz="2600" dirty="0">
                <a:latin typeface="Adobe Calsson Blod pro"/>
              </a:rPr>
              <a:t>minutes for a professional).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76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1571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When the specified time arrives to call the applicant back, describe the available</a:t>
            </a:r>
          </a:p>
          <a:p>
            <a:r>
              <a:rPr lang="en-US" sz="2600" dirty="0">
                <a:latin typeface="Adobe Calsson Blod pro"/>
              </a:rPr>
              <a:t>position, being careful not to identify the qualities being sought in the desired applicant.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14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Encourage the applicant to ask questions related to the specific opening or the</a:t>
            </a:r>
          </a:p>
          <a:p>
            <a:r>
              <a:rPr lang="en-GB" sz="2600" dirty="0">
                <a:latin typeface="Adobe Calsson Blod pro"/>
              </a:rPr>
              <a:t>company.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73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Telephone Screening Interview 2</a:t>
            </a:r>
          </a:p>
        </p:txBody>
      </p:sp>
    </p:spTree>
    <p:extLst>
      <p:ext uri="{BB962C8B-B14F-4D97-AF65-F5344CB8AC3E}">
        <p14:creationId xmlns:p14="http://schemas.microsoft.com/office/powerpoint/2010/main" val="98329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Have a series of questions ready to assist you in determining whether</a:t>
            </a:r>
          </a:p>
          <a:p>
            <a:r>
              <a:rPr lang="en-US" sz="2600" dirty="0">
                <a:latin typeface="Adobe Calsson Blod pro"/>
              </a:rPr>
              <a:t>continued interest is warranted. Some questions to ask nonexempt-level applicants </a:t>
            </a:r>
            <a:r>
              <a:rPr lang="en-US" sz="2600" dirty="0" smtClean="0">
                <a:latin typeface="Adobe Calsson Blod pro"/>
              </a:rPr>
              <a:t>are…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80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1-</a:t>
            </a:r>
            <a:r>
              <a:rPr lang="en-US" sz="2600" dirty="0" smtClean="0">
                <a:latin typeface="Adobe Calsson Blod pro"/>
              </a:rPr>
              <a:t> Why </a:t>
            </a:r>
            <a:r>
              <a:rPr lang="en-US" sz="2600" dirty="0">
                <a:latin typeface="Adobe Calsson Blod pro"/>
              </a:rPr>
              <a:t>are you leaving your present (or last) employer?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2-</a:t>
            </a:r>
            <a:r>
              <a:rPr lang="en-US" sz="2600" dirty="0" smtClean="0">
                <a:latin typeface="Adobe Calsson Blod pro"/>
              </a:rPr>
              <a:t> What </a:t>
            </a:r>
            <a:r>
              <a:rPr lang="en-US" sz="2600" dirty="0">
                <a:latin typeface="Adobe Calsson Blod pro"/>
              </a:rPr>
              <a:t>do (or did) you do in a typical day</a:t>
            </a:r>
            <a:r>
              <a:rPr lang="en-US" sz="2600" dirty="0" smtClean="0">
                <a:latin typeface="Adobe Calsson Blod pro"/>
              </a:rPr>
              <a:t>?</a:t>
            </a:r>
            <a:endParaRPr lang="en-US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25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8193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3-</a:t>
            </a:r>
            <a:r>
              <a:rPr lang="en-US" sz="2600" dirty="0" smtClean="0">
                <a:latin typeface="Adobe Calsson Blod pro"/>
              </a:rPr>
              <a:t> What </a:t>
            </a:r>
            <a:r>
              <a:rPr lang="en-US" sz="2600" dirty="0">
                <a:latin typeface="Adobe Calsson Blod pro"/>
              </a:rPr>
              <a:t>do you like (or did you like) most and least about your present (or</a:t>
            </a:r>
          </a:p>
          <a:p>
            <a:r>
              <a:rPr lang="en-GB" sz="2600" dirty="0">
                <a:latin typeface="Adobe Calsson Blod pro"/>
              </a:rPr>
              <a:t>last) job?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7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4</a:t>
            </a:r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- </a:t>
            </a:r>
            <a:r>
              <a:rPr lang="en-US" sz="2600" dirty="0" smtClean="0">
                <a:latin typeface="Adobe Calsson Blod pro"/>
              </a:rPr>
              <a:t>Why </a:t>
            </a:r>
            <a:r>
              <a:rPr lang="en-US" sz="2600" dirty="0">
                <a:latin typeface="Adobe Calsson Blod pro"/>
              </a:rPr>
              <a:t>are you applying for this particular position</a:t>
            </a:r>
            <a:r>
              <a:rPr lang="en-US" sz="2600" dirty="0" smtClean="0">
                <a:latin typeface="Adobe Calsson Blod pro"/>
              </a:rPr>
              <a:t>?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5-</a:t>
            </a:r>
            <a:r>
              <a:rPr lang="en-US" sz="2600" dirty="0" smtClean="0">
                <a:latin typeface="Adobe Calsson Blod pro"/>
              </a:rPr>
              <a:t> Why </a:t>
            </a:r>
            <a:r>
              <a:rPr lang="en-US" sz="2600" dirty="0">
                <a:latin typeface="Adobe Calsson Blod pro"/>
              </a:rPr>
              <a:t>are you leaving your present (or last) employer?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6- </a:t>
            </a:r>
            <a:r>
              <a:rPr lang="en-US" sz="2600" dirty="0" smtClean="0">
                <a:latin typeface="Adobe Calsson Blod pro"/>
              </a:rPr>
              <a:t>Why </a:t>
            </a:r>
            <a:r>
              <a:rPr lang="en-US" sz="2600" dirty="0">
                <a:latin typeface="Adobe Calsson Blod pro"/>
              </a:rPr>
              <a:t>are you applying for this particular position?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37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7-</a:t>
            </a:r>
            <a:r>
              <a:rPr lang="en-US" sz="2600" dirty="0" smtClean="0">
                <a:latin typeface="Adobe Calsson Blod pro"/>
              </a:rPr>
              <a:t> What </a:t>
            </a:r>
            <a:r>
              <a:rPr lang="en-US" sz="2600" dirty="0">
                <a:latin typeface="Adobe Calsson Blod pro"/>
              </a:rPr>
              <a:t>do you know about this organization?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8- </a:t>
            </a:r>
            <a:r>
              <a:rPr lang="en-US" sz="2600" dirty="0" smtClean="0">
                <a:latin typeface="Adobe Calsson Blod pro"/>
              </a:rPr>
              <a:t>What </a:t>
            </a:r>
            <a:r>
              <a:rPr lang="en-US" sz="2600" dirty="0">
                <a:latin typeface="Adobe Calsson Blod pro"/>
              </a:rPr>
              <a:t>have you contributed in past positions?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67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Employment Interview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5477256" y="2359152"/>
            <a:ext cx="255117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the United states 70 </a:t>
            </a:r>
            <a:r>
              <a:rPr lang="en-US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percent </a:t>
            </a:r>
            <a:r>
              <a:rPr lang="en-US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organization use unstructured interviews.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15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son Blod pro"/>
              </a:rPr>
              <a:t>9-</a:t>
            </a:r>
            <a:r>
              <a:rPr lang="en-US" sz="2400" dirty="0" smtClean="0">
                <a:latin typeface="Adobe Calsson Blod pro"/>
              </a:rPr>
              <a:t> What </a:t>
            </a:r>
            <a:r>
              <a:rPr lang="en-US" sz="2400" dirty="0">
                <a:latin typeface="Adobe Calsson Blod pro"/>
              </a:rPr>
              <a:t>contributions do you anticipate being able to make in this position?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son Blod pro"/>
              </a:rPr>
              <a:t>10-</a:t>
            </a:r>
            <a:r>
              <a:rPr lang="en-US" sz="2400" dirty="0" smtClean="0">
                <a:latin typeface="Adobe Calsson Blod pro"/>
              </a:rPr>
              <a:t> What </a:t>
            </a:r>
            <a:r>
              <a:rPr lang="en-US" sz="2400" dirty="0">
                <a:latin typeface="Adobe Calsson Blod pro"/>
              </a:rPr>
              <a:t>do you expect to receive from this company?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son Blod pro"/>
              </a:rPr>
              <a:t>11-</a:t>
            </a:r>
            <a:r>
              <a:rPr lang="en-US" sz="2400" dirty="0" smtClean="0">
                <a:latin typeface="Adobe Calsson Blod pro"/>
              </a:rPr>
              <a:t> How </a:t>
            </a:r>
            <a:r>
              <a:rPr lang="en-US" sz="2400" dirty="0">
                <a:latin typeface="Adobe Calsson Blod pro"/>
              </a:rPr>
              <a:t>does this position fit in with your long-term goals?</a:t>
            </a:r>
            <a:endParaRPr lang="en-GB" sz="24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42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Be careful not to judge the quality of an applicant’s telephone presentation if</a:t>
            </a:r>
          </a:p>
          <a:p>
            <a:r>
              <a:rPr lang="en-US" sz="2600" dirty="0">
                <a:latin typeface="Adobe Calsson Blod pro"/>
              </a:rPr>
              <a:t>effective verbal communication skills are not a job-related criterion.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36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son Blod pro"/>
              </a:rPr>
              <a:t>Telephone screening offers numerous benefits. The process lets you to weed out</a:t>
            </a:r>
          </a:p>
          <a:p>
            <a:r>
              <a:rPr lang="en-US" sz="2500" dirty="0">
                <a:latin typeface="Adobe Calsson Blod pro"/>
              </a:rPr>
              <a:t>applicants who are not qualified, thereby allowing you more time to devote to viable</a:t>
            </a:r>
          </a:p>
          <a:p>
            <a:r>
              <a:rPr lang="en-GB" sz="2500" dirty="0">
                <a:latin typeface="Adobe Calsson Blod pro"/>
              </a:rPr>
              <a:t>potential employees.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Telephone Screening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Video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Video Screening Interview</a:t>
            </a:r>
          </a:p>
        </p:txBody>
      </p:sp>
    </p:spTree>
    <p:extLst>
      <p:ext uri="{BB962C8B-B14F-4D97-AF65-F5344CB8AC3E}">
        <p14:creationId xmlns:p14="http://schemas.microsoft.com/office/powerpoint/2010/main" val="411805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7" y="1371600"/>
            <a:ext cx="2962655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Video Screening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Interviews</a:t>
            </a:r>
          </a:p>
          <a:p>
            <a:r>
              <a:rPr lang="en-US" sz="2600" dirty="0">
                <a:latin typeface="Adobe Calsson Blod pro"/>
              </a:rPr>
              <a:t>Video screening is growing in popularity as businesses expand their applicant</a:t>
            </a:r>
          </a:p>
          <a:p>
            <a:r>
              <a:rPr lang="en-US" sz="2600" dirty="0">
                <a:latin typeface="Adobe Calsson Blod pro"/>
              </a:rPr>
              <a:t>searches nationally and even internationally.</a:t>
            </a:r>
            <a:endParaRPr lang="en-GB" sz="2600" b="1" dirty="0">
              <a:solidFill>
                <a:srgbClr val="C00000"/>
              </a:solidFill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Video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00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That’s because video screening allows</a:t>
            </a:r>
          </a:p>
          <a:p>
            <a:r>
              <a:rPr lang="en-US" sz="2600" dirty="0">
                <a:latin typeface="Adobe Calsson Blod pro"/>
              </a:rPr>
              <a:t>interviewers to observe long-distance applicants while simultaneously talking with</a:t>
            </a:r>
          </a:p>
          <a:p>
            <a:r>
              <a:rPr lang="en-GB" sz="2600" dirty="0">
                <a:latin typeface="Adobe Calsson Blod pro"/>
              </a:rPr>
              <a:t>them.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Video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04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It also results in cost savings achieved by eliminating travel and administrative</a:t>
            </a:r>
          </a:p>
          <a:p>
            <a:r>
              <a:rPr lang="en-US" sz="2600" dirty="0">
                <a:latin typeface="Adobe Calsson Blod pro"/>
              </a:rPr>
              <a:t>costs. Video screening is used primarily as a tool for screening mid- and </a:t>
            </a:r>
            <a:r>
              <a:rPr lang="en-US" sz="2600" dirty="0" smtClean="0">
                <a:latin typeface="Adobe Calsson Blod pro"/>
              </a:rPr>
              <a:t>executive level </a:t>
            </a:r>
            <a:r>
              <a:rPr lang="en-GB" sz="2600" dirty="0" smtClean="0">
                <a:latin typeface="Adobe Calsson Blod pro"/>
              </a:rPr>
              <a:t>applicants</a:t>
            </a:r>
            <a:r>
              <a:rPr lang="en-GB" sz="2600" dirty="0">
                <a:latin typeface="Adobe Calsson Blod pro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Video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30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Currently, video interviewing is typically used by the following organizations: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1- </a:t>
            </a:r>
            <a:r>
              <a:rPr lang="en-US" sz="2600" dirty="0" smtClean="0">
                <a:latin typeface="Adobe Calsson Blod pro"/>
              </a:rPr>
              <a:t>Colleges </a:t>
            </a:r>
            <a:r>
              <a:rPr lang="en-US" sz="2600" dirty="0">
                <a:latin typeface="Adobe Calsson Blod pro"/>
              </a:rPr>
              <a:t>and universities, to assist visiting employers with campus recruitment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Video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18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935224"/>
            <a:ext cx="2715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son Blod pro"/>
              </a:rPr>
              <a:t>2-</a:t>
            </a:r>
            <a:r>
              <a:rPr lang="en-US" sz="2400" dirty="0" smtClean="0">
                <a:latin typeface="Adobe Calsson Blod pro"/>
              </a:rPr>
              <a:t> Executive </a:t>
            </a:r>
            <a:r>
              <a:rPr lang="en-US" sz="2400" dirty="0">
                <a:latin typeface="Adobe Calsson Blod pro"/>
              </a:rPr>
              <a:t>recruiters, to sort through applicants throughout the United </a:t>
            </a:r>
            <a:r>
              <a:rPr lang="en-US" sz="2400" dirty="0" smtClean="0">
                <a:latin typeface="Adobe Calsson Blod pro"/>
              </a:rPr>
              <a:t>States</a:t>
            </a:r>
            <a:endParaRPr lang="en-US" sz="24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Video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13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52376"/>
            <a:ext cx="2962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son Blod pro"/>
              </a:rPr>
              <a:t>3-</a:t>
            </a:r>
            <a:r>
              <a:rPr lang="en-US" sz="2400" dirty="0" smtClean="0">
                <a:latin typeface="Adobe Calsson Blod pro"/>
              </a:rPr>
              <a:t> Corporations</a:t>
            </a:r>
            <a:r>
              <a:rPr lang="en-US" sz="2400" dirty="0">
                <a:latin typeface="Adobe Calsson Blod pro"/>
              </a:rPr>
              <a:t>, typically high-tech companies and those in the communications</a:t>
            </a:r>
          </a:p>
          <a:p>
            <a:r>
              <a:rPr lang="en-US" sz="2400" dirty="0">
                <a:latin typeface="Adobe Calsson Blod pro"/>
              </a:rPr>
              <a:t>industry, for screening applicants in remote </a:t>
            </a:r>
            <a:r>
              <a:rPr lang="en-US" sz="2400" dirty="0" smtClean="0">
                <a:latin typeface="Adobe Calsson Blod pro"/>
              </a:rPr>
              <a:t>locations.</a:t>
            </a:r>
            <a:endParaRPr lang="en-GB" sz="24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Video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47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Employment Interview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5477256" y="2688336"/>
            <a:ext cx="2962656" cy="2232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Regardless of which method is adopted, question must be job related. 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20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Applicants who find themselves in front of a video camera are usually coached,</a:t>
            </a:r>
          </a:p>
          <a:p>
            <a:r>
              <a:rPr lang="en-US" sz="2600" dirty="0">
                <a:latin typeface="Adobe Calsson Blod pro"/>
              </a:rPr>
              <a:t>so they learn to maximize how they come across. Here are some of the tips they’re</a:t>
            </a:r>
          </a:p>
          <a:p>
            <a:r>
              <a:rPr lang="en-GB" sz="2600" dirty="0">
                <a:latin typeface="Adobe Calsson Blod pro"/>
              </a:rPr>
              <a:t>typically offered: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Video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85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son Blod pro"/>
              </a:rPr>
              <a:t>1- </a:t>
            </a:r>
            <a:r>
              <a:rPr lang="en-US" sz="2400" dirty="0" smtClean="0">
                <a:latin typeface="Adobe Calsson Blod pro"/>
              </a:rPr>
              <a:t>Watch </a:t>
            </a:r>
            <a:r>
              <a:rPr lang="en-US" sz="2400" dirty="0">
                <a:latin typeface="Adobe Calsson Blod pro"/>
              </a:rPr>
              <a:t>how newscasters dress and dress similarly.</a:t>
            </a: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son Blod pro"/>
              </a:rPr>
              <a:t>2-</a:t>
            </a:r>
            <a:r>
              <a:rPr lang="en-GB" sz="2400" dirty="0" smtClean="0">
                <a:latin typeface="Adobe Calsson Blod pro"/>
              </a:rPr>
              <a:t> Speak </a:t>
            </a:r>
            <a:r>
              <a:rPr lang="en-GB" sz="2400" dirty="0">
                <a:latin typeface="Adobe Calsson Blod pro"/>
              </a:rPr>
              <a:t>clearly and succinctly.</a:t>
            </a: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son Blod pro"/>
              </a:rPr>
              <a:t>3-</a:t>
            </a:r>
            <a:r>
              <a:rPr lang="en-GB" sz="2400" dirty="0" smtClean="0">
                <a:latin typeface="Adobe Calsson Blod pro"/>
              </a:rPr>
              <a:t> Don’t </a:t>
            </a:r>
            <a:r>
              <a:rPr lang="en-GB" sz="2400" dirty="0">
                <a:latin typeface="Adobe Calsson Blod pro"/>
              </a:rPr>
              <a:t>fidget.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son Blod pro"/>
              </a:rPr>
              <a:t>4-</a:t>
            </a:r>
            <a:r>
              <a:rPr lang="en-US" sz="2400" dirty="0" smtClean="0">
                <a:latin typeface="Adobe Calsson Blod pro"/>
              </a:rPr>
              <a:t> Pretend </a:t>
            </a:r>
            <a:r>
              <a:rPr lang="en-US" sz="2400" dirty="0">
                <a:latin typeface="Adobe Calsson Blod pro"/>
              </a:rPr>
              <a:t>that the camera is a real person and maintain ‘‘eye contact.’’</a:t>
            </a: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son Blod pro"/>
              </a:rPr>
              <a:t>5-</a:t>
            </a:r>
            <a:r>
              <a:rPr lang="en-GB" sz="2400" dirty="0" smtClean="0">
                <a:latin typeface="Adobe Calsson Blod pro"/>
              </a:rPr>
              <a:t> Avoid </a:t>
            </a:r>
            <a:r>
              <a:rPr lang="en-GB" sz="2400" dirty="0">
                <a:latin typeface="Adobe Calsson Blod pro"/>
              </a:rPr>
              <a:t>sudden movements</a:t>
            </a:r>
            <a:r>
              <a:rPr lang="en-GB" sz="2400" dirty="0">
                <a:latin typeface="IowanOldStyleBT-Roman"/>
              </a:rPr>
              <a:t>.</a:t>
            </a:r>
            <a:endParaRPr lang="en-GB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Video Screening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64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Employment Interview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5477256" y="2314860"/>
            <a:ext cx="296265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Under </a:t>
            </a:r>
            <a:r>
              <a:rPr lang="en-US" sz="2600" dirty="0">
                <a:latin typeface="Adobe Calsson Blod pro"/>
                <a:ea typeface="Calibri" panose="020F0502020204030204" pitchFamily="34" charset="0"/>
                <a:cs typeface="Times New Roman" panose="02020603050405020304" pitchFamily="18" charset="0"/>
              </a:rPr>
              <a:t>EEO legislation, irrelevant and unnecessary questions may lead to charges of discrimination.</a:t>
            </a:r>
            <a:endParaRPr lang="en-GB" sz="2600" dirty="0">
              <a:effectLst/>
              <a:latin typeface="Adobe Calsson Blod pro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62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16968</TotalTime>
  <Words>2036</Words>
  <Application>Microsoft Office PowerPoint</Application>
  <PresentationFormat>On-screen Show (4:3)</PresentationFormat>
  <Paragraphs>307</Paragraphs>
  <Slides>81</Slides>
  <Notes>81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889</cp:revision>
  <dcterms:created xsi:type="dcterms:W3CDTF">2006-08-16T00:00:00Z</dcterms:created>
  <dcterms:modified xsi:type="dcterms:W3CDTF">2016-02-22T18:22:32Z</dcterms:modified>
</cp:coreProperties>
</file>