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0"/>
  </p:notesMasterIdLst>
  <p:sldIdLst>
    <p:sldId id="802" r:id="rId2"/>
    <p:sldId id="583" r:id="rId3"/>
    <p:sldId id="723" r:id="rId4"/>
    <p:sldId id="724" r:id="rId5"/>
    <p:sldId id="725" r:id="rId6"/>
    <p:sldId id="726" r:id="rId7"/>
    <p:sldId id="727" r:id="rId8"/>
    <p:sldId id="729" r:id="rId9"/>
    <p:sldId id="728" r:id="rId10"/>
    <p:sldId id="731" r:id="rId11"/>
    <p:sldId id="734" r:id="rId12"/>
    <p:sldId id="733" r:id="rId13"/>
    <p:sldId id="584" r:id="rId14"/>
    <p:sldId id="735" r:id="rId15"/>
    <p:sldId id="803" r:id="rId16"/>
    <p:sldId id="730" r:id="rId17"/>
    <p:sldId id="585" r:id="rId18"/>
    <p:sldId id="736" r:id="rId19"/>
    <p:sldId id="586" r:id="rId20"/>
    <p:sldId id="587" r:id="rId21"/>
    <p:sldId id="588" r:id="rId22"/>
    <p:sldId id="737" r:id="rId23"/>
    <p:sldId id="804" r:id="rId24"/>
    <p:sldId id="589" r:id="rId25"/>
    <p:sldId id="590" r:id="rId26"/>
    <p:sldId id="738" r:id="rId27"/>
    <p:sldId id="591" r:id="rId28"/>
    <p:sldId id="592" r:id="rId29"/>
    <p:sldId id="739" r:id="rId30"/>
    <p:sldId id="593" r:id="rId31"/>
    <p:sldId id="594" r:id="rId32"/>
    <p:sldId id="595" r:id="rId33"/>
    <p:sldId id="811" r:id="rId34"/>
    <p:sldId id="596" r:id="rId35"/>
    <p:sldId id="597" r:id="rId36"/>
    <p:sldId id="598" r:id="rId37"/>
    <p:sldId id="740" r:id="rId38"/>
    <p:sldId id="599" r:id="rId39"/>
    <p:sldId id="741" r:id="rId40"/>
    <p:sldId id="600" r:id="rId41"/>
    <p:sldId id="799" r:id="rId42"/>
    <p:sldId id="800" r:id="rId43"/>
    <p:sldId id="805" r:id="rId44"/>
    <p:sldId id="603" r:id="rId45"/>
    <p:sldId id="742" r:id="rId46"/>
    <p:sldId id="743" r:id="rId47"/>
    <p:sldId id="812" r:id="rId48"/>
    <p:sldId id="813" r:id="rId49"/>
    <p:sldId id="744" r:id="rId50"/>
    <p:sldId id="774" r:id="rId51"/>
    <p:sldId id="818" r:id="rId52"/>
    <p:sldId id="819" r:id="rId53"/>
    <p:sldId id="817" r:id="rId54"/>
    <p:sldId id="816" r:id="rId55"/>
    <p:sldId id="776" r:id="rId56"/>
    <p:sldId id="777" r:id="rId57"/>
    <p:sldId id="778" r:id="rId58"/>
    <p:sldId id="814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3" autoAdjust="0"/>
    <p:restoredTop sz="94316" autoAdjust="0"/>
  </p:normalViewPr>
  <p:slideViewPr>
    <p:cSldViewPr snapToObjects="1">
      <p:cViewPr>
        <p:scale>
          <a:sx n="76" d="100"/>
          <a:sy n="76" d="100"/>
        </p:scale>
        <p:origin x="-97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08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503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76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801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685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421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7598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4438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29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2477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015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8895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8385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696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415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9349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5716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76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5123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343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347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754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175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9677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8721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581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3511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501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629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61722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710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295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7584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5576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806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295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742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01373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31810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99401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1369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0239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6544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6384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76514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55448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7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53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489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73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88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3481852"/>
            <a:ext cx="27980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Advertising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3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4960" y="1394966"/>
            <a:ext cx="2962656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Desire 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Having caught the attention of the reader and created interest. You want to make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 special individual and direct appeal to this prospective candidates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. You do this by offering….. 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44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4960" y="1855970"/>
            <a:ext cx="296265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Desire 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….. such incentives by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higher status, better remuneration, more security, realistic promotional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prospects….. 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48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1855970"/>
            <a:ext cx="296265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Desire 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      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…..Greater professionalism and more progressive employees policies,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Apart from the salary, Your appeal will be an emotive one.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86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880360" cy="450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Actions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Finally, you call for action,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this must be more than giving your address or telephone number,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Ask the candidate to invite him or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her……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7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99187"/>
            <a:ext cx="2880360" cy="4080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Actions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…… 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ensure him or her of complete confidentiality.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Give your name so the candidate may contact you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direct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321144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08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481852"/>
            <a:ext cx="27980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Advertising 2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49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314860"/>
            <a:ext cx="296265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Unfortunately, much recruitment advertising is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organization-centered unattractive and boring to read</a:t>
            </a:r>
            <a:r>
              <a:rPr lang="en-US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53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880360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Contrary to popular opinion, Studies show that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prospective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applicants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are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less concerned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with the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remuneration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package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….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14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77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…than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with what they would be doing,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What type of industry they would be working in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, and the experience, personal characteristic, and qualification required.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91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719937"/>
            <a:ext cx="2962656" cy="434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Research has also shown that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when employers limit job-related content to promote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their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corporate image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then the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employment advertisement is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less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effective.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71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4960" y="2418671"/>
            <a:ext cx="288036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Advertising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Advertising in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local, national, and international news papers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is still used by many organizations.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40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3044952" cy="459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Mathews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Redman recommended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that less money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spent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 creative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visual and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more on research to identify the critical personal attributes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required for success in the company.</a:t>
            </a:r>
            <a:endParaRPr lang="en-GB" sz="25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16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71135"/>
            <a:ext cx="2798064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size of an advertisement has also been shown to have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 influence on applicant’s responses,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particularly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with professional and managerial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staff.</a:t>
            </a:r>
            <a:endParaRPr lang="en-GB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39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2206" y="2159288"/>
            <a:ext cx="2885410" cy="3903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More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than 75 percent of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respondent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survey regarded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large advertisement as being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positively influential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321144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32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176076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HR Managers and Advertising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07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12664" y="2112264"/>
            <a:ext cx="296265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HR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Manager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 write more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attractive and response –evoking recruitment advertisement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by following some basic guidelines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6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507596"/>
            <a:ext cx="2962656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Critically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examine the company current advertisement.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 they stand out? Do they create the right image?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How do they compete compare with the competition’s advertisement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3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2032" y="2578399"/>
            <a:ext cx="2546400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……Do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they target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potential employees sought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by the company?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22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673" y="2428708"/>
            <a:ext cx="278864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Specifically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examine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format, design and copy of the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advertisement.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they eye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catching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26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8695"/>
            <a:ext cx="2880360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 they make creative use of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borders, color graphics photographs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typeface, margin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space?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they accurately communicate the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company’s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culture?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3023179"/>
            <a:ext cx="2551176" cy="1804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they portray the company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as preferred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employers?     </a:t>
            </a:r>
            <a:endParaRPr lang="en-GB" sz="2600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50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2039969"/>
            <a:ext cx="27157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dobe Caslon Pro Bold"/>
                <a:cs typeface="Arial" pitchFamily="34" charset="0"/>
              </a:rPr>
              <a:t>A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n 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employment advertisement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must have attention grabbing headlines and applicant friendly copy and must specify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74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759640"/>
            <a:ext cx="2798064" cy="2232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Is the copy is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reader friendly?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Dose it speak 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reader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directly?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27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55117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Does it give sufficient information for the reader to properly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evaluate the job and the company?  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00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88839"/>
            <a:ext cx="2715768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Does it explain why employment with the recruiting company is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different from and better than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employment with other companies?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321144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36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176076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HR Managers and Advertising 2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8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952376"/>
            <a:ext cx="2715768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Does it describe what the company offers in term of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remuneration and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benefits, Career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development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so on?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46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14860"/>
            <a:ext cx="255117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Does it emphasis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what is unique and interesting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DaunPenh" panose="01010101010101010101" pitchFamily="2" charset="0"/>
              </a:rPr>
              <a:t>about the job and the company?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98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04786" y="1700784"/>
            <a:ext cx="2788238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Does it tell the reader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qualification, knowledge, skills, abilities,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personal characteristic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required for success in the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job?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53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7082" y="1802233"/>
            <a:ext cx="2623646" cy="434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or example, generic skills such as,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ommunication skills,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initiative, enthusiasm, interpersonal skills, motivation,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flexibility.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68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453896"/>
            <a:ext cx="3044952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advertisement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make it easy for potential candidates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take action? Are a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contact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name, telephone no,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fax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no, email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address and postal address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included.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72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59787" y="2971981"/>
            <a:ext cx="2568645" cy="1804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confidentiality assured? Can candidates make enquires</a:t>
            </a: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2600" i="1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4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2017228"/>
            <a:ext cx="279806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slon Pro Bold"/>
                <a:cs typeface="Arial" pitchFamily="34" charset="0"/>
              </a:rPr>
              <a:t>....the </a:t>
            </a:r>
            <a:r>
              <a:rPr lang="en-US" sz="2600" dirty="0">
                <a:latin typeface="Adobe Caslon Pro Bold"/>
                <a:cs typeface="Arial" pitchFamily="34" charset="0"/>
              </a:rPr>
              <a:t>personal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qualities, formal qualifications, 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Knowledge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Skills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Abilities 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necessary for success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. 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21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88839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Critically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examine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employee’s advertisement for their consistency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with the company’s overall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advertising and public relation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program….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31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7917"/>
            <a:ext cx="2962656" cy="4609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3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Are they in harmony? Does the </a:t>
            </a:r>
            <a:r>
              <a:rPr lang="en-US" sz="2300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recruitment copy reinforce existing corporate advertising and public relation program?</a:t>
            </a:r>
            <a:r>
              <a:rPr lang="en-US" sz="23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Prepare a style manual for HR staff and line managers to ensure consistency in format and quality</a:t>
            </a:r>
            <a:endParaRPr lang="en-GB" sz="23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02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392072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effectLst/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Monitor and evaluate the success of the advertisement. </a:t>
            </a:r>
            <a:r>
              <a:rPr lang="en-US" sz="2400" dirty="0" smtClean="0">
                <a:solidFill>
                  <a:srgbClr val="FF0000"/>
                </a:solidFill>
                <a:effectLst/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Are they attracting a sufficient number of suitable applicants?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2400" dirty="0" smtClean="0">
                <a:effectLst/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 the advertisement cost effective? Does the company obtain discount for multiple advertisement?  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HR Managers and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16" y="5321144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500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176076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Different Sources of Advertising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75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930576"/>
              </p:ext>
            </p:extLst>
          </p:nvPr>
        </p:nvGraphicFramePr>
        <p:xfrm>
          <a:off x="1033272" y="2276986"/>
          <a:ext cx="7159752" cy="4114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79876"/>
                <a:gridCol w="3579876"/>
              </a:tblGrid>
              <a:tr h="3785486">
                <a:tc>
                  <a:txBody>
                    <a:bodyPr/>
                    <a:lstStyle/>
                    <a:p>
                      <a:pPr lvl="0" algn="l"/>
                      <a:endParaRPr lang="en-US" sz="2400" dirty="0" smtClean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Short dead-lines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Ad size flexibility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3-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Circulation concentrated in specific geographic areas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4-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Classified selection well organized for easy access active job seeker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5-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Corporate branding opportunities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endParaRPr lang="en-US" sz="2400" dirty="0" smtClean="0">
                        <a:solidFill>
                          <a:srgbClr val="C00000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Easy for prospects to ignore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Considerable competitive culture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3-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Circulation not specialized. You must pay for great amount for unwanted readers 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4-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Poor printing quality </a:t>
                      </a:r>
                      <a:endParaRPr lang="en-GB" sz="2600" b="0" dirty="0">
                        <a:solidFill>
                          <a:schemeClr val="tx1"/>
                        </a:solidFill>
                        <a:latin typeface="Adobe Caslon Pro Bold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431107"/>
              </p:ext>
            </p:extLst>
          </p:nvPr>
        </p:nvGraphicFramePr>
        <p:xfrm>
          <a:off x="1033272" y="1589643"/>
          <a:ext cx="7159752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9876"/>
                <a:gridCol w="3579876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33272" y="1013293"/>
            <a:ext cx="7159752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News Paper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55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594129"/>
              </p:ext>
            </p:extLst>
          </p:nvPr>
        </p:nvGraphicFramePr>
        <p:xfrm>
          <a:off x="950976" y="2276986"/>
          <a:ext cx="7242048" cy="4114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1024"/>
                <a:gridCol w="3621024"/>
              </a:tblGrid>
              <a:tr h="3950078">
                <a:tc>
                  <a:txBody>
                    <a:bodyPr/>
                    <a:lstStyle/>
                    <a:p>
                      <a:pPr lvl="0" algn="l"/>
                      <a:endParaRPr lang="en-US" sz="2400" dirty="0" smtClean="0">
                        <a:solidFill>
                          <a:srgbClr val="C00000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Specialized magazine reach pinpointed occupation categories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Ad size flexibility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3-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High quality printing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4-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Prestigious editorial environment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5-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Long life, Prospects keep magazines and reread them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endParaRPr lang="en-US" sz="2400" dirty="0" smtClean="0">
                        <a:solidFill>
                          <a:srgbClr val="C00000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Wide geographic circulation – Usually cannot be used to limit recruiting to specific area.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Long lead time for ad placement  </a:t>
                      </a:r>
                    </a:p>
                    <a:p>
                      <a:endParaRPr lang="en-GB" sz="2600" dirty="0">
                        <a:latin typeface="Adobe Caslon Pro Bold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063350"/>
              </p:ext>
            </p:extLst>
          </p:nvPr>
        </p:nvGraphicFramePr>
        <p:xfrm>
          <a:off x="950976" y="1589643"/>
          <a:ext cx="724204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024"/>
                <a:gridCol w="3621024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0976" y="1013293"/>
            <a:ext cx="7242048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Magazines 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22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992365"/>
              </p:ext>
            </p:extLst>
          </p:nvPr>
        </p:nvGraphicFramePr>
        <p:xfrm>
          <a:off x="950976" y="2276986"/>
          <a:ext cx="7242048" cy="4114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1024"/>
                <a:gridCol w="3621024"/>
              </a:tblGrid>
              <a:tr h="3867782">
                <a:tc>
                  <a:txBody>
                    <a:bodyPr/>
                    <a:lstStyle/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Most personal form of advertisement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Unlimited number of formats and amount of space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3-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Names can be selected by geographical areas professional skill and other demographics, permitting precise targeting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Difficult to find mailing list of prospects by occupation at home address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Cost of reaching each prospects is high</a:t>
                      </a:r>
                    </a:p>
                    <a:p>
                      <a:endParaRPr lang="en-GB" sz="2600" dirty="0">
                        <a:latin typeface="Adobe Caslon Pro Bold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184465"/>
              </p:ext>
            </p:extLst>
          </p:nvPr>
        </p:nvGraphicFramePr>
        <p:xfrm>
          <a:off x="950976" y="1589643"/>
          <a:ext cx="724204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024"/>
                <a:gridCol w="3621024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0976" y="1013293"/>
            <a:ext cx="7242048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Direct Mail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22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194560"/>
            <a:ext cx="2962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effectLst/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conclusion, whatever sources of advertisement you are using you have to critically analyze its advantages and disadvantages keeping in view your own situation.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553" y="6384964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82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176076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Different Sources of Advertising 2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08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433279"/>
              </p:ext>
            </p:extLst>
          </p:nvPr>
        </p:nvGraphicFramePr>
        <p:xfrm>
          <a:off x="950976" y="2276986"/>
          <a:ext cx="7242048" cy="4114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1024"/>
                <a:gridCol w="3621024"/>
              </a:tblGrid>
              <a:tr h="3950078">
                <a:tc>
                  <a:txBody>
                    <a:bodyPr/>
                    <a:lstStyle/>
                    <a:p>
                      <a:pPr lvl="0" algn="l"/>
                      <a:endParaRPr lang="en-US" sz="2400" dirty="0" smtClean="0">
                        <a:solidFill>
                          <a:srgbClr val="C00000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Difficult to ignore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Can reach prospects as they are literally travelling to their current job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3-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Precise geographic selectivity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4-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Reaches large numbers of people many times at low cost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endParaRPr lang="en-US" sz="2400" dirty="0" smtClean="0">
                        <a:solidFill>
                          <a:srgbClr val="C00000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Only very brief message is possible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Requires long lead time for preparation and must be in place for long period of time (usually one to three months)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160002"/>
              </p:ext>
            </p:extLst>
          </p:nvPr>
        </p:nvGraphicFramePr>
        <p:xfrm>
          <a:off x="950976" y="1589643"/>
          <a:ext cx="724204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024"/>
                <a:gridCol w="3621024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0976" y="1013293"/>
            <a:ext cx="7242048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Outdoor 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7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4960" y="1589675"/>
            <a:ext cx="296265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AIDA Technique </a:t>
            </a:r>
          </a:p>
          <a:p>
            <a:r>
              <a:rPr lang="en-US" sz="2600" b="1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1- Attention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 An eye catching descriptive title is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the key to getting attention. The tittle of the advertisement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need not to be the actual job tittle….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00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891116"/>
              </p:ext>
            </p:extLst>
          </p:nvPr>
        </p:nvGraphicFramePr>
        <p:xfrm>
          <a:off x="950976" y="2276986"/>
          <a:ext cx="7242048" cy="386778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1024"/>
                <a:gridCol w="3621024"/>
              </a:tblGrid>
              <a:tr h="3867782">
                <a:tc>
                  <a:txBody>
                    <a:bodyPr/>
                    <a:lstStyle/>
                    <a:p>
                      <a:pPr lvl="0" algn="l"/>
                      <a:endParaRPr lang="en-US" sz="2400" dirty="0" smtClean="0">
                        <a:solidFill>
                          <a:srgbClr val="C00000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Specialized audience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Long Life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endParaRPr lang="en-US" sz="2400" dirty="0" smtClean="0">
                        <a:solidFill>
                          <a:srgbClr val="C00000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Not timely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Often have competitive culture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633720"/>
              </p:ext>
            </p:extLst>
          </p:nvPr>
        </p:nvGraphicFramePr>
        <p:xfrm>
          <a:off x="950976" y="1589643"/>
          <a:ext cx="724204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024"/>
                <a:gridCol w="3621024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0976" y="1013293"/>
            <a:ext cx="7242048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Directories 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70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552900"/>
              </p:ext>
            </p:extLst>
          </p:nvPr>
        </p:nvGraphicFramePr>
        <p:xfrm>
          <a:off x="950976" y="2276986"/>
          <a:ext cx="7242048" cy="378548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1024"/>
                <a:gridCol w="3621024"/>
              </a:tblGrid>
              <a:tr h="3785486">
                <a:tc>
                  <a:txBody>
                    <a:bodyPr/>
                    <a:lstStyle/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Difficult to ignore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reach prospects who are not actively looking for a job better than newspaper and magazines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3-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Can be limited to specific geographic areas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Only brief uncomplicated messages are possible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Lack of permanency, prospect cannot refer back to it (repeated airing necessary to make impression)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50976" y="1589643"/>
          <a:ext cx="724204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024"/>
                <a:gridCol w="3621024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0976" y="1013293"/>
            <a:ext cx="7242048" cy="5539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Radio and Television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4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50976" y="2276986"/>
          <a:ext cx="7242048" cy="378548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1024"/>
                <a:gridCol w="3621024"/>
              </a:tblGrid>
              <a:tr h="3785486">
                <a:tc>
                  <a:txBody>
                    <a:bodyPr/>
                    <a:lstStyle/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4-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Creatively flexible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5-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Can dramatize employment story more effectively then print ads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6-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Little competitive recruitment culture 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3-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creation and production of commercials particularly TV can time consuming and costly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4-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Lack of special interest selectivity paying for waste circulation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50976" y="1589643"/>
          <a:ext cx="724204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024"/>
                <a:gridCol w="3621024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0976" y="1013293"/>
            <a:ext cx="7242048" cy="5539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Radio and Television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51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194560"/>
            <a:ext cx="2962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effectLst/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conclusion, whatever sources of advertisement you are using you have to critically analyze its advantages and disadvantages keeping in view your own situation.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553" y="6384964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74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176076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Different Sources of Advertising 3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25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777784"/>
              </p:ext>
            </p:extLst>
          </p:nvPr>
        </p:nvGraphicFramePr>
        <p:xfrm>
          <a:off x="950976" y="2276986"/>
          <a:ext cx="7242048" cy="386778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1024"/>
                <a:gridCol w="3621024"/>
              </a:tblGrid>
              <a:tr h="3867782">
                <a:tc>
                  <a:txBody>
                    <a:bodyPr/>
                    <a:lstStyle/>
                    <a:p>
                      <a:pPr lvl="0" algn="l"/>
                      <a:endParaRPr lang="en-US" sz="2400" b="0" dirty="0" smtClean="0">
                        <a:solidFill>
                          <a:srgbClr val="C00000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Calls attention to employment story at time when prospects can take some type of immediate actions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Creative flexibility 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endParaRPr lang="en-US" sz="2400" b="0" dirty="0" smtClean="0">
                        <a:solidFill>
                          <a:srgbClr val="C00000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Limited usefulness prospects must visit a recruitment location before it can be effective 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010038"/>
              </p:ext>
            </p:extLst>
          </p:nvPr>
        </p:nvGraphicFramePr>
        <p:xfrm>
          <a:off x="950976" y="1589643"/>
          <a:ext cx="724204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024"/>
                <a:gridCol w="3621024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0976" y="1013293"/>
            <a:ext cx="7242048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Point of purchase 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51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088960"/>
              </p:ext>
            </p:extLst>
          </p:nvPr>
        </p:nvGraphicFramePr>
        <p:xfrm>
          <a:off x="950976" y="2276986"/>
          <a:ext cx="7242048" cy="386778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1024"/>
                <a:gridCol w="3621024"/>
              </a:tblGrid>
              <a:tr h="3867782">
                <a:tc>
                  <a:txBody>
                    <a:bodyPr/>
                    <a:lstStyle/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Can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target a global or local pool of labor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latin typeface="Adobe Caslon Pro Bold"/>
                      </a:endParaRP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Increasingly not limited to high tech position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FF0000"/>
                          </a:solidFill>
                          <a:latin typeface="Adobe Caslon Pro Bold"/>
                        </a:rPr>
                        <a:t>3-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Short lead times comparatively low cost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4-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Job posting can target active job seeker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1-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Prospects must be computer literate and/or have access to the internet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2-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Increasing competitive culture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3-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May discriminate against economically deprived social or ethnic groups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620918"/>
              </p:ext>
            </p:extLst>
          </p:nvPr>
        </p:nvGraphicFramePr>
        <p:xfrm>
          <a:off x="950976" y="1589643"/>
          <a:ext cx="724204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024"/>
                <a:gridCol w="3621024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0976" y="1013293"/>
            <a:ext cx="7242048" cy="55399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Internet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55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13293"/>
            <a:ext cx="9144000" cy="584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307248"/>
              </p:ext>
            </p:extLst>
          </p:nvPr>
        </p:nvGraphicFramePr>
        <p:xfrm>
          <a:off x="950976" y="2276986"/>
          <a:ext cx="7242048" cy="378548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1024"/>
                <a:gridCol w="3621024"/>
              </a:tblGrid>
              <a:tr h="37854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5-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Banners Newsletters and email can target passive job seekers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6-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Niches sites can target prospects with unique skills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4-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Can be swamped by unqualified job seekers </a:t>
                      </a:r>
                    </a:p>
                    <a:p>
                      <a:pPr lvl="0" algn="l"/>
                      <a:r>
                        <a:rPr lang="en-US" sz="2400" b="0" baseline="0" dirty="0" smtClean="0">
                          <a:solidFill>
                            <a:srgbClr val="C00000"/>
                          </a:solidFill>
                          <a:latin typeface="Adobe Caslon Pro Bold"/>
                        </a:rPr>
                        <a:t>5-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Adobe Caslon Pro Bold"/>
                        </a:rPr>
                        <a:t> If not well designed and user friendly may turn off job applicants 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793445"/>
              </p:ext>
            </p:extLst>
          </p:nvPr>
        </p:nvGraphicFramePr>
        <p:xfrm>
          <a:off x="950976" y="1589643"/>
          <a:ext cx="724204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024"/>
                <a:gridCol w="3621024"/>
              </a:tblGrid>
              <a:tr h="6873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Advantages</a:t>
                      </a:r>
                      <a:endParaRPr lang="en-GB" sz="28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Disadvantages </a:t>
                      </a:r>
                      <a:endParaRPr lang="en-GB" sz="280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0976" y="1013293"/>
            <a:ext cx="7242048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mbria" panose="02040503050406030204" pitchFamily="18" charset="0"/>
                <a:cs typeface="Arial" pitchFamily="34" charset="0"/>
              </a:rPr>
              <a:t>Type of medium</a:t>
            </a:r>
            <a:r>
              <a:rPr lang="en-US" sz="2800" dirty="0" smtClean="0">
                <a:latin typeface="Cambria" panose="02040503050406030204" pitchFamily="18" charset="0"/>
                <a:cs typeface="Arial" pitchFamily="34" charset="0"/>
              </a:rPr>
              <a:t>:-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Internet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3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194560"/>
            <a:ext cx="2962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effectLst/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conclusion, whatever sources of advertisement you are using you have to critically analyze its advantages and disadvantages keeping in view your own situation.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892" y="6348955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Different Sources of Advertising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71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2039969"/>
            <a:ext cx="27980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slon Pro Bold"/>
                <a:cs typeface="Arial" pitchFamily="34" charset="0"/>
              </a:rPr>
              <a:t>But it should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highlight attractive features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of the job. If needed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subtitle or the first sentence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of the copy immediately following…..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46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59552" y="1371600"/>
            <a:ext cx="27980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slon Pro Bold"/>
                <a:cs typeface="Arial" pitchFamily="34" charset="0"/>
              </a:rPr>
              <a:t>…..the heading, can be used to expand on this theme.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Attention is also gained in the first paragraph</a:t>
            </a:r>
            <a:r>
              <a:rPr lang="en-US" sz="2600" dirty="0">
                <a:latin typeface="Adobe Caslon Pro Bold"/>
                <a:cs typeface="Arial" pitchFamily="34" charset="0"/>
              </a:rPr>
              <a:t>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which should be stimulating and contain much of the information about the job.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01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2009192"/>
            <a:ext cx="296265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Interest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This will include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some but not all, of the critical points of interest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such as job detail’s reporting, relationships and qualification….. 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24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2244709"/>
            <a:ext cx="27157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Interest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     ….The detail’s should be contained in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one or two paragraphs in an easy to read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logical style.  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Advertising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90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14976</TotalTime>
  <Words>1738</Words>
  <Application>Microsoft Office PowerPoint</Application>
  <PresentationFormat>On-screen Show (4:3)</PresentationFormat>
  <Paragraphs>271</Paragraphs>
  <Slides>58</Slides>
  <Notes>58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760</cp:revision>
  <dcterms:created xsi:type="dcterms:W3CDTF">2006-08-16T00:00:00Z</dcterms:created>
  <dcterms:modified xsi:type="dcterms:W3CDTF">2016-01-12T03:10:54Z</dcterms:modified>
</cp:coreProperties>
</file>