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7"/>
  </p:notesMasterIdLst>
  <p:sldIdLst>
    <p:sldId id="764" r:id="rId2"/>
    <p:sldId id="583" r:id="rId3"/>
    <p:sldId id="824" r:id="rId4"/>
    <p:sldId id="584" r:id="rId5"/>
    <p:sldId id="825" r:id="rId6"/>
    <p:sldId id="585" r:id="rId7"/>
    <p:sldId id="586" r:id="rId8"/>
    <p:sldId id="587" r:id="rId9"/>
    <p:sldId id="588" r:id="rId10"/>
    <p:sldId id="826" r:id="rId11"/>
    <p:sldId id="589" r:id="rId12"/>
    <p:sldId id="814" r:id="rId13"/>
    <p:sldId id="590" r:id="rId14"/>
    <p:sldId id="733" r:id="rId15"/>
    <p:sldId id="734" r:id="rId16"/>
    <p:sldId id="591" r:id="rId17"/>
    <p:sldId id="735" r:id="rId18"/>
    <p:sldId id="815" r:id="rId19"/>
    <p:sldId id="592" r:id="rId20"/>
    <p:sldId id="736" r:id="rId21"/>
    <p:sldId id="593" r:id="rId22"/>
    <p:sldId id="827" r:id="rId23"/>
    <p:sldId id="738" r:id="rId24"/>
    <p:sldId id="828" r:id="rId25"/>
    <p:sldId id="737" r:id="rId26"/>
    <p:sldId id="594" r:id="rId27"/>
    <p:sldId id="595" r:id="rId28"/>
    <p:sldId id="596" r:id="rId29"/>
    <p:sldId id="739" r:id="rId30"/>
    <p:sldId id="597" r:id="rId31"/>
    <p:sldId id="598" r:id="rId32"/>
    <p:sldId id="599" r:id="rId33"/>
    <p:sldId id="816" r:id="rId34"/>
    <p:sldId id="600" r:id="rId35"/>
    <p:sldId id="601" r:id="rId36"/>
    <p:sldId id="602" r:id="rId37"/>
    <p:sldId id="829" r:id="rId38"/>
    <p:sldId id="603" r:id="rId39"/>
    <p:sldId id="604" r:id="rId40"/>
    <p:sldId id="605" r:id="rId41"/>
    <p:sldId id="606" r:id="rId42"/>
    <p:sldId id="607" r:id="rId43"/>
    <p:sldId id="740" r:id="rId44"/>
    <p:sldId id="608" r:id="rId45"/>
    <p:sldId id="817" r:id="rId46"/>
    <p:sldId id="609" r:id="rId47"/>
    <p:sldId id="610" r:id="rId48"/>
    <p:sldId id="611" r:id="rId49"/>
    <p:sldId id="612" r:id="rId50"/>
    <p:sldId id="613" r:id="rId51"/>
    <p:sldId id="614" r:id="rId52"/>
    <p:sldId id="615" r:id="rId53"/>
    <p:sldId id="818" r:id="rId54"/>
    <p:sldId id="616" r:id="rId55"/>
    <p:sldId id="618" r:id="rId56"/>
    <p:sldId id="619" r:id="rId57"/>
    <p:sldId id="620" r:id="rId58"/>
    <p:sldId id="741" r:id="rId59"/>
    <p:sldId id="621" r:id="rId60"/>
    <p:sldId id="622" r:id="rId61"/>
    <p:sldId id="623" r:id="rId62"/>
    <p:sldId id="624" r:id="rId63"/>
    <p:sldId id="742" r:id="rId64"/>
    <p:sldId id="625" r:id="rId65"/>
    <p:sldId id="626" r:id="rId66"/>
    <p:sldId id="627" r:id="rId67"/>
    <p:sldId id="819" r:id="rId68"/>
    <p:sldId id="630" r:id="rId69"/>
    <p:sldId id="631" r:id="rId70"/>
    <p:sldId id="632" r:id="rId71"/>
    <p:sldId id="633" r:id="rId72"/>
    <p:sldId id="634" r:id="rId73"/>
    <p:sldId id="635" r:id="rId74"/>
    <p:sldId id="636" r:id="rId75"/>
    <p:sldId id="637" r:id="rId76"/>
    <p:sldId id="638" r:id="rId77"/>
    <p:sldId id="639" r:id="rId78"/>
    <p:sldId id="820" r:id="rId79"/>
    <p:sldId id="640" r:id="rId80"/>
    <p:sldId id="641" r:id="rId81"/>
    <p:sldId id="642" r:id="rId82"/>
    <p:sldId id="643" r:id="rId83"/>
    <p:sldId id="644" r:id="rId84"/>
    <p:sldId id="645" r:id="rId85"/>
    <p:sldId id="646" r:id="rId86"/>
    <p:sldId id="647" r:id="rId87"/>
    <p:sldId id="648" r:id="rId88"/>
    <p:sldId id="649" r:id="rId89"/>
    <p:sldId id="650" r:id="rId90"/>
    <p:sldId id="651" r:id="rId91"/>
    <p:sldId id="652" r:id="rId92"/>
    <p:sldId id="653" r:id="rId93"/>
    <p:sldId id="654" r:id="rId94"/>
    <p:sldId id="655" r:id="rId95"/>
    <p:sldId id="656" r:id="rId9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15" autoAdjust="0"/>
    <p:restoredTop sz="94316" autoAdjust="0"/>
  </p:normalViewPr>
  <p:slideViewPr>
    <p:cSldViewPr snapToObjects="1">
      <p:cViewPr varScale="1">
        <p:scale>
          <a:sx n="69" d="100"/>
          <a:sy n="69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229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2296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0558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9857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1807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809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364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648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82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3831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3831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1551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1551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7761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6956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5564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659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016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3644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5110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96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990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501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2081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273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1435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5092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1162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7319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8430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88590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254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0144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65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183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1435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125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7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0990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8721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5024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3740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0722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30258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171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63997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54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4760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11718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0021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1914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8258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39272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76193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329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17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97414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2412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4892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68425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20624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40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16428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35967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244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0367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057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768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064070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48325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88092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1439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83031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51977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93667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464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2745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7352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6134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36621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382247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33347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98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Preparation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39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606040"/>
            <a:ext cx="279806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3-</a:t>
            </a:r>
            <a:r>
              <a:rPr lang="en-US" sz="2600" dirty="0" smtClean="0">
                <a:latin typeface="Adobe Calson Pro Bold"/>
              </a:rPr>
              <a:t> Can </a:t>
            </a:r>
            <a:r>
              <a:rPr lang="en-US" sz="2600" dirty="0">
                <a:latin typeface="Adobe Calson Pro Bold"/>
              </a:rPr>
              <a:t>I clearly communicate the duties and responsibilities of this position to applicants</a:t>
            </a:r>
            <a:r>
              <a:rPr lang="en-US" sz="2600" dirty="0" smtClean="0">
                <a:latin typeface="Adobe Calson Pro Bold"/>
              </a:rPr>
              <a:t>?</a:t>
            </a:r>
            <a:endParaRPr lang="en-US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98268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275487"/>
            <a:ext cx="27980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4-</a:t>
            </a:r>
            <a:r>
              <a:rPr lang="en-US" sz="2600" dirty="0" smtClean="0">
                <a:latin typeface="Adobe Calson Pro Bold"/>
              </a:rPr>
              <a:t> Am I prepared to provide additional relevant information about the job and the</a:t>
            </a:r>
          </a:p>
          <a:p>
            <a:r>
              <a:rPr lang="en-GB" sz="2600" dirty="0" smtClean="0">
                <a:latin typeface="Adobe Calson Pro Bold"/>
              </a:rPr>
              <a:t>company to applicants?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Preparation 2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73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1" y="1947672"/>
            <a:ext cx="296265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Duties and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Responsibilities</a:t>
            </a:r>
          </a:p>
          <a:p>
            <a:r>
              <a:rPr lang="en-US" sz="2600" dirty="0">
                <a:latin typeface="Adobe Calson Pro Bold"/>
              </a:rPr>
              <a:t>Job analysts (typically HR specialists) should make it a point to spend time in the</a:t>
            </a:r>
          </a:p>
          <a:p>
            <a:r>
              <a:rPr lang="en-US" sz="2600" dirty="0">
                <a:latin typeface="Adobe Calson Pro Bold"/>
              </a:rPr>
              <a:t>department where openings </a:t>
            </a:r>
            <a:r>
              <a:rPr lang="en-US" sz="2600" dirty="0" smtClean="0">
                <a:latin typeface="Adobe Calson Pro Bold"/>
              </a:rPr>
              <a:t>exist….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33607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7" y="1289304"/>
            <a:ext cx="296265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…..observing </a:t>
            </a:r>
            <a:r>
              <a:rPr lang="en-US" sz="2600" dirty="0">
                <a:latin typeface="Adobe Calson Pro Bold"/>
              </a:rPr>
              <a:t>and conversing with incumbents as </a:t>
            </a:r>
            <a:r>
              <a:rPr lang="en-US" sz="2600" dirty="0" smtClean="0">
                <a:latin typeface="Adobe Calson Pro Bold"/>
              </a:rPr>
              <a:t>they perform </a:t>
            </a:r>
            <a:r>
              <a:rPr lang="en-US" sz="2600" dirty="0">
                <a:latin typeface="Adobe Calson Pro Bold"/>
              </a:rPr>
              <a:t>various aspects of the job, as well as talking with supervisors in charge </a:t>
            </a:r>
            <a:r>
              <a:rPr lang="en-US" sz="2600" dirty="0" smtClean="0">
                <a:latin typeface="Adobe Calson Pro Bold"/>
              </a:rPr>
              <a:t>about </a:t>
            </a:r>
            <a:r>
              <a:rPr lang="en-US" sz="2800" dirty="0"/>
              <a:t>their perspective of the scope of work involved.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12270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7" y="1371600"/>
            <a:ext cx="296265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In reviewing the duties and responsibilities of an opening, job analysts will want</a:t>
            </a:r>
          </a:p>
          <a:p>
            <a:r>
              <a:rPr lang="en-US" sz="2600" dirty="0">
                <a:latin typeface="Adobe Calson Pro Bold"/>
              </a:rPr>
              <a:t>to determine if they are realistic in relation to other factors, such as previous experience</a:t>
            </a:r>
          </a:p>
          <a:p>
            <a:r>
              <a:rPr lang="en-GB" sz="2600" dirty="0">
                <a:latin typeface="Adobe Calson Pro Bold"/>
              </a:rPr>
              <a:t>and education.</a:t>
            </a:r>
          </a:p>
        </p:txBody>
      </p:sp>
    </p:spTree>
    <p:extLst>
      <p:ext uri="{BB962C8B-B14F-4D97-AF65-F5344CB8AC3E}">
        <p14:creationId xmlns:p14="http://schemas.microsoft.com/office/powerpoint/2010/main" val="383273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428708"/>
            <a:ext cx="28803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Job analysts should review the duties and responsibilities of a job each time a</a:t>
            </a:r>
          </a:p>
          <a:p>
            <a:r>
              <a:rPr lang="en-US" sz="2600" dirty="0">
                <a:latin typeface="Adobe Calson Pro Bold"/>
              </a:rPr>
              <a:t>position becomes available.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87752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804452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Even </a:t>
            </a:r>
            <a:r>
              <a:rPr lang="en-US" sz="2600" dirty="0">
                <a:latin typeface="Adobe Calson Pro Bold"/>
              </a:rPr>
              <a:t>if an opening was filled six months ago and is </a:t>
            </a:r>
            <a:r>
              <a:rPr lang="en-US" sz="2600" dirty="0" smtClean="0">
                <a:latin typeface="Adobe Calson Pro Bold"/>
              </a:rPr>
              <a:t>now vacant </a:t>
            </a:r>
            <a:r>
              <a:rPr lang="en-US" sz="2600" dirty="0">
                <a:latin typeface="Adobe Calson Pro Bold"/>
              </a:rPr>
              <a:t>again, assessing its current status will ensure that no major changes </a:t>
            </a:r>
            <a:r>
              <a:rPr lang="en-US" sz="2600" dirty="0" smtClean="0">
                <a:latin typeface="Adobe Calson Pro Bold"/>
              </a:rPr>
              <a:t>have </a:t>
            </a:r>
            <a:r>
              <a:rPr lang="en-GB" sz="2600" dirty="0" smtClean="0">
                <a:latin typeface="Adobe Calson Pro Bold"/>
              </a:rPr>
              <a:t>occurred </a:t>
            </a:r>
            <a:r>
              <a:rPr lang="en-GB" sz="2600" dirty="0">
                <a:latin typeface="Adobe Calson Pro Bold"/>
              </a:rPr>
              <a:t>in the </a:t>
            </a:r>
            <a:r>
              <a:rPr lang="en-GB" sz="2600" dirty="0" smtClean="0">
                <a:latin typeface="Adobe Calson Pro Bold"/>
              </a:rPr>
              <a:t>interim.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29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Preparation 3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29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83080"/>
            <a:ext cx="296265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Education and Prior </a:t>
            </a:r>
            <a:endParaRPr lang="en-GB" sz="28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Experience</a:t>
            </a:r>
          </a:p>
          <a:p>
            <a:r>
              <a:rPr lang="en-US" sz="2600" dirty="0">
                <a:latin typeface="Adobe Calson Pro Bold"/>
              </a:rPr>
              <a:t>The process of job analysis continues with identifying appropriate educational and</a:t>
            </a:r>
          </a:p>
          <a:p>
            <a:r>
              <a:rPr lang="en-US" sz="2600" dirty="0">
                <a:latin typeface="Adobe Calson Pro Bold"/>
              </a:rPr>
              <a:t>prior experience prerequisites.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8115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194560"/>
            <a:ext cx="263347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 commonly held but erroneous belief is that interviewing does not require any </a:t>
            </a:r>
            <a:r>
              <a:rPr lang="en-US" sz="2600" dirty="0" smtClean="0">
                <a:latin typeface="Adobe Calson Pro Bold"/>
              </a:rPr>
              <a:t>real preparation</a:t>
            </a:r>
            <a:r>
              <a:rPr lang="en-US" sz="2600" dirty="0">
                <a:latin typeface="Adobe Calson Pro Bold"/>
              </a:rPr>
              <a:t>. </a:t>
            </a:r>
            <a:endParaRPr lang="en-US" sz="2600" dirty="0" smtClean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93840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0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This </a:t>
            </a:r>
            <a:r>
              <a:rPr lang="en-US" sz="2600" dirty="0">
                <a:latin typeface="Adobe Calson Pro Bold"/>
              </a:rPr>
              <a:t>can best be accomplished when managers </a:t>
            </a:r>
            <a:r>
              <a:rPr lang="en-US" sz="2600" dirty="0" smtClean="0">
                <a:latin typeface="Adobe Calson Pro Bold"/>
              </a:rPr>
              <a:t>and HR </a:t>
            </a:r>
            <a:r>
              <a:rPr lang="en-US" sz="2600" dirty="0">
                <a:latin typeface="Adobe Calson Pro Bold"/>
              </a:rPr>
              <a:t>representatives join together to ask these key questions: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24320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1- </a:t>
            </a:r>
            <a:r>
              <a:rPr lang="en-US" sz="2600" dirty="0" smtClean="0">
                <a:latin typeface="Adobe Calson Pro Bold"/>
              </a:rPr>
              <a:t>What skills and knowledge are needed to successfully perform the primary</a:t>
            </a:r>
          </a:p>
          <a:p>
            <a:r>
              <a:rPr lang="en-US" sz="2600" dirty="0" smtClean="0">
                <a:latin typeface="Adobe Calson Pro Bold"/>
              </a:rPr>
              <a:t>duties and responsibilities of this job?</a:t>
            </a:r>
          </a:p>
        </p:txBody>
      </p:sp>
    </p:spTree>
    <p:extLst>
      <p:ext uri="{BB962C8B-B14F-4D97-AF65-F5344CB8AC3E}">
        <p14:creationId xmlns:p14="http://schemas.microsoft.com/office/powerpoint/2010/main" val="123459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3017520"/>
            <a:ext cx="29626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2-</a:t>
            </a:r>
            <a:r>
              <a:rPr lang="en-US" sz="2600" dirty="0" smtClean="0">
                <a:latin typeface="Adobe Calson Pro Bold"/>
              </a:rPr>
              <a:t> Why are these skills and knowledge necessary?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97011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3-</a:t>
            </a:r>
            <a:r>
              <a:rPr lang="en-US" sz="2600" dirty="0" smtClean="0">
                <a:latin typeface="Adobe Calson Pro Bold"/>
              </a:rPr>
              <a:t> Why </a:t>
            </a:r>
            <a:r>
              <a:rPr lang="en-US" sz="2600" dirty="0">
                <a:latin typeface="Adobe Calson Pro Bold"/>
              </a:rPr>
              <a:t>couldn’t someone without these skills and knowledge perform the primary</a:t>
            </a:r>
          </a:p>
          <a:p>
            <a:r>
              <a:rPr lang="en-GB" sz="2600" dirty="0">
                <a:latin typeface="Adobe Calson Pro Bold"/>
              </a:rPr>
              <a:t>duties of this job</a:t>
            </a:r>
            <a:r>
              <a:rPr lang="en-GB" sz="2600" dirty="0" smtClean="0">
                <a:latin typeface="Adobe Calson Pro Bold"/>
              </a:rPr>
              <a:t>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400437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817447"/>
            <a:ext cx="279806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4- </a:t>
            </a:r>
            <a:r>
              <a:rPr lang="en-US" sz="2600" dirty="0" smtClean="0">
                <a:latin typeface="Adobe Calson Pro Bold"/>
              </a:rPr>
              <a:t>Are </a:t>
            </a:r>
            <a:r>
              <a:rPr lang="en-US" sz="2600" dirty="0">
                <a:latin typeface="Adobe Calson Pro Bold"/>
              </a:rPr>
              <a:t>the requirements consistent with the job duties and responsibilities</a:t>
            </a:r>
            <a:r>
              <a:rPr lang="en-US" sz="2600" dirty="0" smtClean="0">
                <a:latin typeface="Adobe Calson Pro Bold"/>
              </a:rPr>
              <a:t>?</a:t>
            </a:r>
            <a:endParaRPr lang="en-US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429237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18488"/>
            <a:ext cx="2962657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To </a:t>
            </a:r>
            <a:r>
              <a:rPr lang="en-US" sz="2600" dirty="0">
                <a:latin typeface="Adobe Calson Pro Bold"/>
              </a:rPr>
              <a:t>lend balance to a lack of specific educational or experiential requirements, or to</a:t>
            </a:r>
          </a:p>
          <a:p>
            <a:r>
              <a:rPr lang="en-US" sz="2600" dirty="0">
                <a:latin typeface="Adobe Calson Pro Bold"/>
              </a:rPr>
              <a:t>‘‘round out’’ the concrete requirements of a job, intangible criteria can be </a:t>
            </a:r>
            <a:r>
              <a:rPr lang="en-US" sz="2600" dirty="0" smtClean="0">
                <a:latin typeface="Adobe Calson Pro Bold"/>
              </a:rPr>
              <a:t>helpful.</a:t>
            </a:r>
            <a:endParaRPr lang="en-US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09882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275487"/>
            <a:ext cx="27980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For example</a:t>
            </a:r>
          </a:p>
          <a:p>
            <a:r>
              <a:rPr lang="en-US" sz="2600" dirty="0" smtClean="0">
                <a:latin typeface="Adobe Calson Pro Bold"/>
              </a:rPr>
              <a:t>Ability </a:t>
            </a:r>
            <a:r>
              <a:rPr lang="en-US" sz="2600" dirty="0">
                <a:latin typeface="Adobe Calson Pro Bold"/>
              </a:rPr>
              <a:t>to get along with coworkers, management, employees, clients, and</a:t>
            </a:r>
          </a:p>
          <a:p>
            <a:r>
              <a:rPr lang="en-GB" sz="2600" dirty="0">
                <a:latin typeface="Adobe Calson Pro Bold"/>
              </a:rPr>
              <a:t>customers</a:t>
            </a:r>
          </a:p>
        </p:txBody>
      </p:sp>
    </p:spTree>
    <p:extLst>
      <p:ext uri="{BB962C8B-B14F-4D97-AF65-F5344CB8AC3E}">
        <p14:creationId xmlns:p14="http://schemas.microsoft.com/office/powerpoint/2010/main" val="260464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old"/>
              </a:rPr>
              <a:t>• Appearance</a:t>
            </a:r>
          </a:p>
          <a:p>
            <a:r>
              <a:rPr lang="en-GB" sz="2400" dirty="0">
                <a:latin typeface="Adobe Calson Pro Bold"/>
              </a:rPr>
              <a:t>• Assertiveness</a:t>
            </a:r>
          </a:p>
          <a:p>
            <a:r>
              <a:rPr lang="en-GB" sz="2400" dirty="0">
                <a:latin typeface="Adobe Calson Pro Bold"/>
              </a:rPr>
              <a:t>• Attitude</a:t>
            </a:r>
          </a:p>
          <a:p>
            <a:r>
              <a:rPr lang="en-GB" sz="2400" dirty="0">
                <a:latin typeface="Adobe Calson Pro Bold"/>
              </a:rPr>
              <a:t>• Creativity and imagination</a:t>
            </a:r>
          </a:p>
          <a:p>
            <a:r>
              <a:rPr lang="en-GB" sz="2400" dirty="0">
                <a:latin typeface="Adobe Calson Pro Bold"/>
              </a:rPr>
              <a:t>• Initiative</a:t>
            </a:r>
          </a:p>
          <a:p>
            <a:r>
              <a:rPr lang="en-GB" sz="2400" dirty="0">
                <a:latin typeface="Adobe Calson Pro Bold"/>
              </a:rPr>
              <a:t>• Management style</a:t>
            </a:r>
          </a:p>
          <a:p>
            <a:r>
              <a:rPr lang="en-GB" sz="2400" dirty="0">
                <a:latin typeface="Adobe Calson Pro Bold"/>
              </a:rPr>
              <a:t>• Maturity</a:t>
            </a:r>
          </a:p>
          <a:p>
            <a:r>
              <a:rPr lang="en-GB" sz="2400" dirty="0">
                <a:latin typeface="Adobe Calson Pro Bold"/>
              </a:rPr>
              <a:t>• Personality</a:t>
            </a:r>
          </a:p>
          <a:p>
            <a:r>
              <a:rPr lang="en-GB" sz="2400" dirty="0">
                <a:latin typeface="Adobe Calson Pro Bold"/>
              </a:rPr>
              <a:t>• Responsiveness</a:t>
            </a:r>
          </a:p>
          <a:p>
            <a:r>
              <a:rPr lang="en-GB" sz="2400" dirty="0">
                <a:latin typeface="Adobe Calson Pro Bold"/>
              </a:rPr>
              <a:t>• Self-confidence</a:t>
            </a:r>
          </a:p>
          <a:p>
            <a:r>
              <a:rPr lang="en-GB" sz="2400" dirty="0">
                <a:latin typeface="Adobe Calson Pro Bold"/>
              </a:rPr>
              <a:t>• Temperament</a:t>
            </a:r>
          </a:p>
        </p:txBody>
      </p:sp>
    </p:spTree>
    <p:extLst>
      <p:ext uri="{BB962C8B-B14F-4D97-AF65-F5344CB8AC3E}">
        <p14:creationId xmlns:p14="http://schemas.microsoft.com/office/powerpoint/2010/main" val="132353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51230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Keeping this profile in mind as job seekers are considered can be helpful, particularly</a:t>
            </a:r>
          </a:p>
          <a:p>
            <a:r>
              <a:rPr lang="en-US" sz="2600" dirty="0">
                <a:latin typeface="Adobe Calson Pro Bold"/>
              </a:rPr>
              <a:t>if two or more applicants meet the concrete requirements of the job.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91197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415713"/>
            <a:ext cx="27980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You </a:t>
            </a:r>
            <a:r>
              <a:rPr lang="en-US" sz="2600" dirty="0">
                <a:latin typeface="Adobe Calson Pro Bold"/>
              </a:rPr>
              <a:t>can</a:t>
            </a:r>
          </a:p>
          <a:p>
            <a:r>
              <a:rPr lang="en-US" sz="2600" dirty="0">
                <a:latin typeface="Adobe Calson Pro Bold"/>
              </a:rPr>
              <a:t>then compare intangible job-related criteria to help make the final decision</a:t>
            </a:r>
            <a:r>
              <a:rPr lang="en-US" sz="2600" dirty="0" smtClean="0">
                <a:latin typeface="Adobe Calson Pro Bold"/>
              </a:rPr>
              <a:t>.</a:t>
            </a:r>
            <a:r>
              <a:rPr lang="en-GB" sz="2600" dirty="0">
                <a:latin typeface="Adobe Calson Pro Bold"/>
              </a:rPr>
              <a:t> Intangibles</a:t>
            </a:r>
          </a:p>
          <a:p>
            <a:r>
              <a:rPr lang="en-US" sz="2600" dirty="0">
                <a:latin typeface="Adobe Calson Pro Bold"/>
              </a:rPr>
              <a:t>can also be helpful in evaluating applicants for entry-level jobs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30410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275487"/>
            <a:ext cx="27157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The </a:t>
            </a:r>
            <a:r>
              <a:rPr lang="en-US" sz="2600" dirty="0">
                <a:latin typeface="Adobe Calson Pro Bold"/>
              </a:rPr>
              <a:t>perception is that an interview is little more than two people sitting</a:t>
            </a:r>
          </a:p>
          <a:p>
            <a:r>
              <a:rPr lang="en-US" sz="2600" dirty="0">
                <a:latin typeface="Adobe Calson Pro Bold"/>
              </a:rPr>
              <a:t>down together, </a:t>
            </a:r>
            <a:r>
              <a:rPr lang="en-US" sz="2600" dirty="0" smtClean="0">
                <a:latin typeface="Adobe Calson Pro Bold"/>
              </a:rPr>
              <a:t>having conversation.</a:t>
            </a:r>
          </a:p>
        </p:txBody>
      </p:sp>
    </p:spTree>
    <p:extLst>
      <p:ext uri="{BB962C8B-B14F-4D97-AF65-F5344CB8AC3E}">
        <p14:creationId xmlns:p14="http://schemas.microsoft.com/office/powerpoint/2010/main" val="358405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Be careful when making comparisons based on intangibles, since the meaning of</a:t>
            </a:r>
          </a:p>
          <a:p>
            <a:r>
              <a:rPr lang="en-US" sz="2600" dirty="0">
                <a:latin typeface="Adobe Calson Pro Bold"/>
              </a:rPr>
              <a:t>certain terms can be highly subjective.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588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lson Pro Bold"/>
              </a:rPr>
              <a:t>Popular applicant</a:t>
            </a:r>
            <a:endParaRPr lang="en-US" sz="2400" dirty="0">
              <a:latin typeface="Adobe Calson Pro Bold"/>
            </a:endParaRPr>
          </a:p>
          <a:p>
            <a:r>
              <a:rPr lang="en-US" sz="2400" dirty="0">
                <a:latin typeface="Adobe Calson Pro Bold"/>
              </a:rPr>
              <a:t>evaluation </a:t>
            </a:r>
            <a:r>
              <a:rPr lang="en-US" sz="2400" dirty="0" smtClean="0">
                <a:latin typeface="Adobe Calson Pro Bold"/>
              </a:rPr>
              <a:t>phrases: saying </a:t>
            </a:r>
            <a:r>
              <a:rPr lang="en-US" sz="2400" dirty="0">
                <a:latin typeface="Adobe Calson Pro Bold"/>
              </a:rPr>
              <a:t>that an applicant has a bad attitude, a </a:t>
            </a:r>
            <a:r>
              <a:rPr lang="en-US" sz="2400" dirty="0" smtClean="0">
                <a:latin typeface="Adobe Calson Pro Bold"/>
              </a:rPr>
              <a:t>winning personality, a </a:t>
            </a:r>
            <a:r>
              <a:rPr lang="en-US" sz="2400" dirty="0">
                <a:latin typeface="Adobe Calson Pro Bold"/>
              </a:rPr>
              <a:t>nice appearance, or a mature approach to </a:t>
            </a:r>
            <a:r>
              <a:rPr lang="en-US" sz="2400" dirty="0" smtClean="0">
                <a:latin typeface="Adobe Calson Pro Bold"/>
              </a:rPr>
              <a:t>work may </a:t>
            </a:r>
            <a:r>
              <a:rPr lang="en-US" sz="2400" dirty="0">
                <a:latin typeface="Adobe Calson Pro Bold"/>
              </a:rPr>
              <a:t>not translate the</a:t>
            </a:r>
          </a:p>
          <a:p>
            <a:r>
              <a:rPr lang="en-GB" sz="2400" dirty="0">
                <a:latin typeface="Adobe Calson Pro Bold"/>
              </a:rPr>
              <a:t>same way for everyone.</a:t>
            </a:r>
          </a:p>
        </p:txBody>
      </p:sp>
    </p:spTree>
    <p:extLst>
      <p:ext uri="{BB962C8B-B14F-4D97-AF65-F5344CB8AC3E}">
        <p14:creationId xmlns:p14="http://schemas.microsoft.com/office/powerpoint/2010/main" val="235577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804452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Furthermore, such descriptions really do not tell anything</a:t>
            </a:r>
          </a:p>
          <a:p>
            <a:r>
              <a:rPr lang="en-US" sz="2600" dirty="0">
                <a:latin typeface="Adobe Calson Pro Bold"/>
              </a:rPr>
              <a:t>substantive about what the person can contribute to a given job.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94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Preparation 4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5" y="2194560"/>
            <a:ext cx="2962657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Reporting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Relationships</a:t>
            </a:r>
          </a:p>
          <a:p>
            <a:r>
              <a:rPr lang="en-GB" sz="2600" dirty="0" smtClean="0">
                <a:latin typeface="Adobe Calson Pro Bold"/>
              </a:rPr>
              <a:t>Ask following questions</a:t>
            </a:r>
          </a:p>
          <a:p>
            <a:r>
              <a:rPr lang="en-US" sz="2600" b="1" dirty="0">
                <a:solidFill>
                  <a:srgbClr val="FF0000"/>
                </a:solidFill>
                <a:latin typeface="Adobe Calson Pro Bold"/>
              </a:rPr>
              <a:t>•</a:t>
            </a:r>
            <a:r>
              <a:rPr lang="en-US" sz="2600" dirty="0">
                <a:latin typeface="Adobe Calson Pro Bold"/>
              </a:rPr>
              <a:t> What position will this job report to, both directly and indirectly?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82625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83080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Adobe Calson Pro Bold"/>
              </a:rPr>
              <a:t>•</a:t>
            </a:r>
            <a:r>
              <a:rPr lang="en-US" sz="2600" dirty="0">
                <a:latin typeface="Adobe Calson Pro Bold"/>
              </a:rPr>
              <a:t> Where does this job appear on the department’s organizational chart?</a:t>
            </a:r>
          </a:p>
          <a:p>
            <a:r>
              <a:rPr lang="en-US" sz="2600" b="1" dirty="0">
                <a:solidFill>
                  <a:srgbClr val="FF0000"/>
                </a:solidFill>
                <a:latin typeface="Adobe Calson Pro Bold"/>
              </a:rPr>
              <a:t>•</a:t>
            </a:r>
            <a:r>
              <a:rPr lang="en-US" sz="2600" dirty="0">
                <a:latin typeface="Adobe Calson Pro Bold"/>
              </a:rPr>
              <a:t> What positions, if any, report directly and/or indirectly to this job?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64897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Adobe Calson Pro Bold"/>
              </a:rPr>
              <a:t>• </a:t>
            </a:r>
            <a:r>
              <a:rPr lang="en-US" sz="2600" dirty="0">
                <a:latin typeface="Adobe Calson Pro Bold"/>
              </a:rPr>
              <a:t>What is the relationship between this job and other jobs in the department,</a:t>
            </a:r>
          </a:p>
          <a:p>
            <a:r>
              <a:rPr lang="en-US" sz="2600" dirty="0">
                <a:latin typeface="Adobe Calson Pro Bold"/>
              </a:rPr>
              <a:t>in terms of level and scope of responsibility</a:t>
            </a:r>
            <a:r>
              <a:rPr lang="en-US" sz="2600" dirty="0" smtClean="0">
                <a:latin typeface="Adobe Calson Pro Bold"/>
              </a:rPr>
              <a:t>?</a:t>
            </a:r>
            <a:endParaRPr lang="en-US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85199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735151"/>
            <a:ext cx="29626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•</a:t>
            </a:r>
            <a:r>
              <a:rPr lang="en-US" sz="2600" dirty="0" smtClean="0">
                <a:latin typeface="Adobe Calson Pro Bold"/>
              </a:rPr>
              <a:t> </a:t>
            </a:r>
            <a:r>
              <a:rPr lang="en-US" sz="2600" dirty="0">
                <a:latin typeface="Adobe Calson Pro Bold"/>
              </a:rPr>
              <a:t>What is the relationship between this job and other jobs in the organization?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7711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Once </a:t>
            </a:r>
            <a:r>
              <a:rPr lang="en-US" sz="2600" dirty="0" smtClean="0">
                <a:latin typeface="Adobe Calson Pro Bold"/>
              </a:rPr>
              <a:t>you’ve </a:t>
            </a:r>
            <a:r>
              <a:rPr lang="en-US" sz="2600" dirty="0">
                <a:latin typeface="Adobe Calson Pro Bold"/>
              </a:rPr>
              <a:t>determined the nature and level of a reporting relationship, you can factor </a:t>
            </a:r>
            <a:r>
              <a:rPr lang="en-US" sz="2600" dirty="0" smtClean="0">
                <a:latin typeface="Adobe Calson Pro Bold"/>
              </a:rPr>
              <a:t>in any </a:t>
            </a:r>
            <a:r>
              <a:rPr lang="en-US" sz="2600" dirty="0">
                <a:latin typeface="Adobe Calson Pro Bold"/>
              </a:rPr>
              <a:t>relevant personality traits of the person to whom the opening reports.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89801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123325"/>
            <a:ext cx="2962656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Work Environment</a:t>
            </a:r>
            <a:endParaRPr lang="en-US" sz="28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500" dirty="0" smtClean="0">
                <a:latin typeface="Adobe Calson Pro Bold"/>
              </a:rPr>
              <a:t>A </a:t>
            </a:r>
            <a:r>
              <a:rPr lang="en-US" sz="2500" dirty="0">
                <a:latin typeface="Adobe Calson Pro Bold"/>
              </a:rPr>
              <a:t>job’s work environment consists of four distinct </a:t>
            </a:r>
            <a:r>
              <a:rPr lang="en-US" sz="2500" dirty="0" smtClean="0">
                <a:latin typeface="Adobe Calson Pro Bold"/>
              </a:rPr>
              <a:t>considerations.	  </a:t>
            </a:r>
            <a:r>
              <a:rPr lang="en-US" sz="2500" dirty="0">
                <a:latin typeface="Adobe Calson Pro Bold"/>
              </a:rPr>
              <a:t>physical working</a:t>
            </a:r>
          </a:p>
          <a:p>
            <a:r>
              <a:rPr lang="en-US" sz="2500" dirty="0">
                <a:latin typeface="Adobe Calson Pro Bold"/>
              </a:rPr>
              <a:t>conditions, geographic location, travel requirements, and work schedule</a:t>
            </a:r>
            <a:r>
              <a:rPr lang="en-US" sz="2500" dirty="0" smtClean="0">
                <a:latin typeface="Adobe Calson Pro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76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194560"/>
            <a:ext cx="27980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As they talk, one </a:t>
            </a:r>
            <a:r>
              <a:rPr lang="en-US" sz="2600" dirty="0" smtClean="0">
                <a:latin typeface="Adobe Calson Pro Bold"/>
              </a:rPr>
              <a:t>person the interviewer</a:t>
            </a:r>
            <a:endParaRPr lang="en-US" sz="2600" dirty="0">
              <a:latin typeface="Adobe Calson Pro Bold"/>
            </a:endParaRPr>
          </a:p>
          <a:p>
            <a:r>
              <a:rPr lang="en-US" sz="2600" dirty="0">
                <a:latin typeface="Adobe Calson Pro Bold"/>
              </a:rPr>
              <a:t>asks questions, while the </a:t>
            </a:r>
            <a:r>
              <a:rPr lang="en-US" sz="2600" dirty="0" smtClean="0">
                <a:latin typeface="Adobe Calson Pro Bold"/>
              </a:rPr>
              <a:t>other the applicant answers </a:t>
            </a:r>
            <a:r>
              <a:rPr lang="en-US" sz="2600" dirty="0">
                <a:latin typeface="Adobe Calson Pro Bold"/>
              </a:rPr>
              <a:t>the questions.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04936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94415"/>
            <a:ext cx="2962657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Physical Working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Conditions</a:t>
            </a:r>
          </a:p>
          <a:p>
            <a:r>
              <a:rPr lang="en-US" sz="2600" dirty="0">
                <a:latin typeface="Adobe Calson Pro Bold"/>
              </a:rPr>
              <a:t>If working conditions are ideal, few interviewers will hesitate to inform prospective</a:t>
            </a:r>
          </a:p>
          <a:p>
            <a:r>
              <a:rPr lang="en-GB" sz="2600" dirty="0">
                <a:latin typeface="Adobe Calson Pro Bold"/>
              </a:rPr>
              <a:t>employees.</a:t>
            </a:r>
            <a:endParaRPr lang="en-GB" sz="2600" dirty="0">
              <a:solidFill>
                <a:srgbClr val="C00000"/>
              </a:solidFill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35462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lson Pro Bold"/>
              </a:rPr>
              <a:t>This helps </a:t>
            </a:r>
            <a:r>
              <a:rPr lang="en-US" sz="2400" dirty="0">
                <a:latin typeface="Adobe Calson Pro Bold"/>
              </a:rPr>
              <a:t>sell the company and the job, perhaps even compensating</a:t>
            </a:r>
          </a:p>
          <a:p>
            <a:r>
              <a:rPr lang="en-US" sz="2400" dirty="0">
                <a:latin typeface="Adobe Calson Pro Bold"/>
              </a:rPr>
              <a:t>for areas that fall </a:t>
            </a:r>
            <a:r>
              <a:rPr lang="en-US" sz="2400" dirty="0" smtClean="0">
                <a:latin typeface="Adobe Calson Pro Bold"/>
              </a:rPr>
              <a:t>short perhaps </a:t>
            </a:r>
            <a:r>
              <a:rPr lang="en-US" sz="2400" dirty="0">
                <a:latin typeface="Adobe Calson Pro Bold"/>
              </a:rPr>
              <a:t>the starting salary is not up to par with</a:t>
            </a:r>
          </a:p>
          <a:p>
            <a:r>
              <a:rPr lang="en-US" sz="2400" dirty="0">
                <a:latin typeface="Adobe Calson Pro Bold"/>
              </a:rPr>
              <a:t>that of a competitor or the benefits package is not as comprehensive.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64073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29968"/>
            <a:ext cx="28803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I</a:t>
            </a:r>
            <a:r>
              <a:rPr lang="en-GB" sz="2600" dirty="0" smtClean="0">
                <a:latin typeface="Adobe Calson Pro Bold"/>
              </a:rPr>
              <a:t>f the </a:t>
            </a:r>
            <a:r>
              <a:rPr lang="en-US" sz="2600" dirty="0" smtClean="0">
                <a:latin typeface="Adobe Calson Pro Bold"/>
              </a:rPr>
              <a:t>working </a:t>
            </a:r>
            <a:r>
              <a:rPr lang="en-US" sz="2600" dirty="0">
                <a:latin typeface="Adobe Calson Pro Bold"/>
              </a:rPr>
              <a:t>conditions leave something to be desired, the tendency is to omit </a:t>
            </a:r>
            <a:r>
              <a:rPr lang="en-US" sz="2600" dirty="0" smtClean="0">
                <a:latin typeface="Adobe Calson Pro Bold"/>
              </a:rPr>
              <a:t>reference to </a:t>
            </a:r>
            <a:r>
              <a:rPr lang="en-US" sz="2600" dirty="0">
                <a:latin typeface="Adobe Calson Pro Bold"/>
              </a:rPr>
              <a:t>them when discussing the </a:t>
            </a:r>
            <a:r>
              <a:rPr lang="en-US" sz="2600" dirty="0" smtClean="0">
                <a:latin typeface="Adobe Calson Pro Bold"/>
              </a:rPr>
              <a:t>job</a:t>
            </a:r>
            <a:r>
              <a:rPr lang="en-US" sz="2600" dirty="0">
                <a:latin typeface="Adobe Calson Pro Bold"/>
              </a:rPr>
              <a:t>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41227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</a:t>
            </a:r>
            <a:r>
              <a:rPr lang="en-US" sz="2600" dirty="0" smtClean="0">
                <a:latin typeface="Adobe Calson Pro Bold"/>
              </a:rPr>
              <a:t>n </a:t>
            </a:r>
            <a:r>
              <a:rPr lang="en-US" sz="2600" dirty="0">
                <a:latin typeface="Adobe Calson Pro Bold"/>
              </a:rPr>
              <a:t>the hope that once employees begin work </a:t>
            </a:r>
            <a:r>
              <a:rPr lang="en-US" sz="2600" dirty="0" smtClean="0">
                <a:latin typeface="Adobe Calson Pro Bold"/>
              </a:rPr>
              <a:t>and discover </a:t>
            </a:r>
            <a:r>
              <a:rPr lang="en-US" sz="2600" dirty="0">
                <a:latin typeface="Adobe Calson Pro Bold"/>
              </a:rPr>
              <a:t>the flaw in the work </a:t>
            </a:r>
            <a:r>
              <a:rPr lang="en-US" sz="2600" dirty="0" smtClean="0">
                <a:latin typeface="Adobe Calson Pro Bold"/>
              </a:rPr>
              <a:t>environment….	 they </a:t>
            </a:r>
            <a:r>
              <a:rPr lang="en-US" sz="2600" dirty="0">
                <a:latin typeface="Adobe Calson Pro Bold"/>
              </a:rPr>
              <a:t>will adjust rather than leave.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77624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Employee’s </a:t>
            </a:r>
            <a:r>
              <a:rPr lang="en-US" sz="2600" dirty="0">
                <a:latin typeface="Adobe Calson Pro Bold"/>
              </a:rPr>
              <a:t>reactions to less-than-ideal </a:t>
            </a:r>
            <a:r>
              <a:rPr lang="en-US" sz="2600" dirty="0" smtClean="0">
                <a:latin typeface="Adobe Calson Pro Bold"/>
              </a:rPr>
              <a:t>working conditions </a:t>
            </a:r>
            <a:r>
              <a:rPr lang="en-US" sz="2600" dirty="0">
                <a:latin typeface="Adobe Calson Pro Bold"/>
              </a:rPr>
              <a:t>is to show them where they would be working. Unless it’s </a:t>
            </a:r>
            <a:r>
              <a:rPr lang="en-US" sz="2600" dirty="0" smtClean="0">
                <a:latin typeface="Adobe Calson Pro Bold"/>
              </a:rPr>
              <a:t>logistically impossible</a:t>
            </a:r>
            <a:r>
              <a:rPr lang="en-US" sz="2600" dirty="0">
                <a:latin typeface="Adobe Calson Pro Bold"/>
              </a:rPr>
              <a:t>, a quick trip to the job site should be part of the interview.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61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Preparation 5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79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984825"/>
            <a:ext cx="29626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Geographic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Location</a:t>
            </a:r>
          </a:p>
          <a:p>
            <a:r>
              <a:rPr lang="en-US" sz="2400" dirty="0">
                <a:latin typeface="Adobe Calson Pro Bold"/>
              </a:rPr>
              <a:t>Sometimes a position will call for rotation from one location to another. If </a:t>
            </a:r>
            <a:r>
              <a:rPr lang="en-US" sz="2400" dirty="0" smtClean="0">
                <a:latin typeface="Adobe Calson Pro Bold"/>
              </a:rPr>
              <a:t>this is </a:t>
            </a:r>
            <a:r>
              <a:rPr lang="en-US" sz="2400" dirty="0">
                <a:latin typeface="Adobe Calson Pro Bold"/>
              </a:rPr>
              <a:t>the case, be prepared </a:t>
            </a:r>
            <a:r>
              <a:rPr lang="en-US" sz="2400" dirty="0" smtClean="0">
                <a:latin typeface="Adobe Calson Pro Bold"/>
              </a:rPr>
              <a:t>to describe </a:t>
            </a:r>
            <a:r>
              <a:rPr lang="en-US" sz="2400" dirty="0">
                <a:latin typeface="Adobe Calson Pro Bold"/>
              </a:rPr>
              <a:t>the working conditions of each location and </a:t>
            </a:r>
            <a:r>
              <a:rPr lang="en-US" sz="2400" dirty="0" smtClean="0">
                <a:latin typeface="Adobe Calson Pro Bold"/>
              </a:rPr>
              <a:t>how long </a:t>
            </a:r>
            <a:r>
              <a:rPr lang="en-US" sz="2400" dirty="0">
                <a:latin typeface="Adobe Calson Pro Bold"/>
              </a:rPr>
              <a:t>each assignment is likely to last</a:t>
            </a:r>
            <a:r>
              <a:rPr lang="en-US" sz="2400" dirty="0" smtClean="0">
                <a:latin typeface="Adobe Calson Pro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53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333417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Be sure to solicit a reaction to the idea of job</a:t>
            </a:r>
          </a:p>
          <a:p>
            <a:r>
              <a:rPr lang="en-US" sz="2600" dirty="0">
                <a:latin typeface="Adobe Calson Pro Bold"/>
              </a:rPr>
              <a:t>rotation. Many employees prefer to settle into a work routine where they’re </a:t>
            </a:r>
            <a:r>
              <a:rPr lang="en-US" sz="2600" dirty="0" smtClean="0">
                <a:latin typeface="Adobe Calson Pro Bold"/>
              </a:rPr>
              <a:t>familiar with </a:t>
            </a:r>
            <a:r>
              <a:rPr lang="en-US" sz="2600" dirty="0">
                <a:latin typeface="Adobe Calson Pro Bold"/>
              </a:rPr>
              <a:t>the environment, the commute, and the other workers.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81139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5" y="984825"/>
            <a:ext cx="296265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Travel</a:t>
            </a:r>
          </a:p>
          <a:p>
            <a:r>
              <a:rPr lang="en-US" sz="2600" dirty="0">
                <a:latin typeface="Adobe Calson Pro Bold"/>
              </a:rPr>
              <a:t>Discuss the geographic span and the expected frequency of job-related travel. Tell</a:t>
            </a:r>
          </a:p>
          <a:p>
            <a:r>
              <a:rPr lang="en-US" sz="2600" dirty="0">
                <a:latin typeface="Adobe Calson Pro Bold"/>
              </a:rPr>
              <a:t>applicants, too, how much advance notice they can generally expect to receive </a:t>
            </a:r>
            <a:r>
              <a:rPr lang="en-US" sz="2600" dirty="0" smtClean="0">
                <a:latin typeface="Adobe Calson Pro Bold"/>
              </a:rPr>
              <a:t>before </a:t>
            </a:r>
            <a:r>
              <a:rPr lang="en-GB" sz="2600" dirty="0" smtClean="0">
                <a:latin typeface="Adobe Calson Pro Bold"/>
              </a:rPr>
              <a:t>having </a:t>
            </a:r>
            <a:r>
              <a:rPr lang="en-GB" sz="2600" dirty="0">
                <a:latin typeface="Adobe Calson Pro Bold"/>
              </a:rPr>
              <a:t>to leave.</a:t>
            </a:r>
          </a:p>
        </p:txBody>
      </p:sp>
    </p:spTree>
    <p:extLst>
      <p:ext uri="{BB962C8B-B14F-4D97-AF65-F5344CB8AC3E}">
        <p14:creationId xmlns:p14="http://schemas.microsoft.com/office/powerpoint/2010/main" val="427752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In the case of local travel, applicants will want to know whether </a:t>
            </a:r>
            <a:r>
              <a:rPr lang="en-US" sz="2400" dirty="0" smtClean="0">
                <a:latin typeface="Adobe Calson Pro Bold"/>
              </a:rPr>
              <a:t>they will </a:t>
            </a:r>
            <a:r>
              <a:rPr lang="en-US" sz="2400" dirty="0">
                <a:latin typeface="Adobe Calson Pro Bold"/>
              </a:rPr>
              <a:t>be expected to provide their own transportation. They will also want to </a:t>
            </a:r>
            <a:r>
              <a:rPr lang="en-US" sz="2400" dirty="0" smtClean="0">
                <a:latin typeface="Adobe Calson Pro Bold"/>
              </a:rPr>
              <a:t>know how </a:t>
            </a:r>
            <a:r>
              <a:rPr lang="en-US" sz="2400" dirty="0">
                <a:latin typeface="Adobe Calson Pro Bold"/>
              </a:rPr>
              <a:t>reimbursement for job-related travel expenses is handled.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70392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42870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Whether a job </a:t>
            </a:r>
            <a:r>
              <a:rPr lang="en-US" sz="2600" dirty="0">
                <a:latin typeface="Adobe Calson Pro Bold"/>
              </a:rPr>
              <a:t>offer is extended depends on just how well the applicant answers the questions.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10367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289304"/>
            <a:ext cx="296265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Schedule</a:t>
            </a:r>
          </a:p>
          <a:p>
            <a:r>
              <a:rPr lang="en-US" sz="2600" dirty="0">
                <a:latin typeface="Adobe Calson Pro Bold"/>
              </a:rPr>
              <a:t>Employees, </a:t>
            </a:r>
            <a:r>
              <a:rPr lang="en-US" sz="2600" dirty="0" smtClean="0">
                <a:latin typeface="Adobe Calson Pro Bold"/>
              </a:rPr>
              <a:t>need </a:t>
            </a:r>
            <a:r>
              <a:rPr lang="en-US" sz="2600" dirty="0">
                <a:latin typeface="Adobe Calson Pro Bold"/>
              </a:rPr>
              <a:t>to know what days of the week</a:t>
            </a:r>
          </a:p>
          <a:p>
            <a:r>
              <a:rPr lang="en-US" sz="2600" dirty="0">
                <a:latin typeface="Adobe Calson Pro Bold"/>
              </a:rPr>
              <a:t>they’re expected to work, how many hours they’re being paid for, when to report to</a:t>
            </a:r>
          </a:p>
          <a:p>
            <a:r>
              <a:rPr lang="en-US" sz="2600" dirty="0">
                <a:latin typeface="Adobe Calson Pro Bold"/>
              </a:rPr>
              <a:t>work each day, and when they may leave</a:t>
            </a:r>
            <a:r>
              <a:rPr lang="en-US" sz="2600" dirty="0"/>
              <a:t>.</a:t>
            </a:r>
            <a:endParaRPr lang="en-GB" sz="26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53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333417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If alternative work arrangements are available,</a:t>
            </a:r>
          </a:p>
          <a:p>
            <a:r>
              <a:rPr lang="en-US" sz="2600" dirty="0">
                <a:latin typeface="Adobe Calson Pro Bold"/>
              </a:rPr>
              <a:t>applicants need to know their options. Also important is how much time is</a:t>
            </a:r>
          </a:p>
          <a:p>
            <a:r>
              <a:rPr lang="en-US" sz="2600" dirty="0">
                <a:latin typeface="Adobe Calson Pro Bold"/>
              </a:rPr>
              <a:t>allotted for meals and other scheduled breaks throughout the day.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70446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5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It’s also a good</a:t>
            </a:r>
          </a:p>
          <a:p>
            <a:r>
              <a:rPr lang="en-US" sz="2600" dirty="0">
                <a:latin typeface="Adobe Calson Pro Bold"/>
              </a:rPr>
              <a:t>idea to identify the number of vacation days, paid holidays, and any other days </a:t>
            </a:r>
            <a:r>
              <a:rPr lang="en-US" sz="2600" dirty="0" smtClean="0">
                <a:latin typeface="Adobe Calson Pro Bold"/>
              </a:rPr>
              <a:t>they may </a:t>
            </a:r>
            <a:r>
              <a:rPr lang="en-US" sz="2600" dirty="0">
                <a:latin typeface="Adobe Calson Pro Bold"/>
              </a:rPr>
              <a:t>take off, such as personal days.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16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Preparation 6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09192"/>
            <a:ext cx="296265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Salary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Ranges</a:t>
            </a:r>
          </a:p>
          <a:p>
            <a:r>
              <a:rPr lang="en-US" sz="2600" dirty="0">
                <a:latin typeface="Adobe Calson Pro Bold"/>
              </a:rPr>
              <a:t>I</a:t>
            </a:r>
            <a:r>
              <a:rPr lang="en-US" sz="2600" dirty="0" smtClean="0">
                <a:latin typeface="Adobe Calson Pro Bold"/>
              </a:rPr>
              <a:t>nterviewers </a:t>
            </a:r>
            <a:r>
              <a:rPr lang="en-US" sz="2600" dirty="0">
                <a:latin typeface="Adobe Calson Pro Bold"/>
              </a:rPr>
              <a:t>should certainly know what a job pays </a:t>
            </a:r>
            <a:r>
              <a:rPr lang="en-US" sz="2600" dirty="0" smtClean="0">
                <a:latin typeface="Adobe Calson Pro Bold"/>
              </a:rPr>
              <a:t>so they </a:t>
            </a:r>
            <a:r>
              <a:rPr lang="en-US" sz="2600" dirty="0">
                <a:latin typeface="Adobe Calson Pro Bold"/>
              </a:rPr>
              <a:t>can determine if an applicant warrants further consideration.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8132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42896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old"/>
              </a:rPr>
              <a:t>If, for example,</a:t>
            </a:r>
          </a:p>
          <a:p>
            <a:r>
              <a:rPr lang="en-US" sz="2400" dirty="0">
                <a:latin typeface="Adobe Calson Pro Bold"/>
              </a:rPr>
              <a:t>there is an opening for an administrative assistant offering  </a:t>
            </a:r>
            <a:r>
              <a:rPr lang="en-US" sz="2400" dirty="0" smtClean="0">
                <a:latin typeface="Adobe Calson Pro Bold"/>
              </a:rPr>
              <a:t>monthly salary </a:t>
            </a:r>
            <a:r>
              <a:rPr lang="en-US" sz="2400" dirty="0">
                <a:latin typeface="Adobe Calson Pro Bold"/>
              </a:rPr>
              <a:t>of </a:t>
            </a:r>
            <a:r>
              <a:rPr lang="en-US" sz="2400" dirty="0" smtClean="0">
                <a:latin typeface="Adobe Calson Pro Bold"/>
              </a:rPr>
              <a:t>from Rs50,000 and </a:t>
            </a:r>
            <a:r>
              <a:rPr lang="en-US" sz="2400" dirty="0">
                <a:latin typeface="Adobe Calson Pro Bold"/>
              </a:rPr>
              <a:t>an applicant is currently earning </a:t>
            </a:r>
            <a:r>
              <a:rPr lang="en-US" sz="2400" dirty="0" smtClean="0">
                <a:latin typeface="Adobe Calson Pro Bold"/>
              </a:rPr>
              <a:t>Rs45,750 </a:t>
            </a:r>
            <a:r>
              <a:rPr lang="en-US" sz="2400" dirty="0">
                <a:latin typeface="Adobe Calson Pro Bold"/>
              </a:rPr>
              <a:t>a </a:t>
            </a:r>
            <a:r>
              <a:rPr lang="en-US" sz="2400" dirty="0" smtClean="0">
                <a:latin typeface="Adobe Calson Pro Bold"/>
              </a:rPr>
              <a:t>month, </a:t>
            </a:r>
            <a:r>
              <a:rPr lang="en-US" sz="2400" dirty="0">
                <a:latin typeface="Adobe Calson Pro Bold"/>
              </a:rPr>
              <a:t>there’s no</a:t>
            </a:r>
          </a:p>
          <a:p>
            <a:r>
              <a:rPr lang="en-GB" sz="2400" dirty="0">
                <a:latin typeface="Adobe Calson Pro Bold"/>
              </a:rPr>
              <a:t>problem.</a:t>
            </a:r>
          </a:p>
        </p:txBody>
      </p:sp>
    </p:spTree>
    <p:extLst>
      <p:ext uri="{BB962C8B-B14F-4D97-AF65-F5344CB8AC3E}">
        <p14:creationId xmlns:p14="http://schemas.microsoft.com/office/powerpoint/2010/main" val="131934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876044"/>
            <a:ext cx="296265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On the other hand, if a managerial position becomes available with a </a:t>
            </a:r>
            <a:r>
              <a:rPr lang="en-US" sz="2500" dirty="0" smtClean="0">
                <a:latin typeface="Adobe Calson Pro Bold"/>
              </a:rPr>
              <a:t>salary of Rs65,000 and </a:t>
            </a:r>
            <a:r>
              <a:rPr lang="en-US" sz="2500" dirty="0">
                <a:latin typeface="Adobe Calson Pro Bold"/>
              </a:rPr>
              <a:t>an applicant is currently earning </a:t>
            </a:r>
            <a:r>
              <a:rPr lang="en-US" sz="2500" dirty="0" smtClean="0">
                <a:latin typeface="Adobe Calson Pro Bold"/>
              </a:rPr>
              <a:t>a monthly salary </a:t>
            </a:r>
            <a:r>
              <a:rPr lang="en-US" sz="2500" dirty="0">
                <a:latin typeface="Adobe Calson Pro Bold"/>
              </a:rPr>
              <a:t>of </a:t>
            </a:r>
            <a:r>
              <a:rPr lang="en-US" sz="2500" dirty="0" smtClean="0">
                <a:latin typeface="Adobe Calson Pro Bold"/>
              </a:rPr>
              <a:t>Rs77,000</a:t>
            </a:r>
            <a:r>
              <a:rPr lang="en-US" sz="2500" dirty="0">
                <a:latin typeface="Adobe Calson Pro Bold"/>
              </a:rPr>
              <a:t>, there is cause for concern.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60322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Applicants may presently be earning</a:t>
            </a:r>
          </a:p>
          <a:p>
            <a:r>
              <a:rPr lang="en-US" sz="2600" dirty="0">
                <a:latin typeface="Adobe Calson Pro Bold"/>
              </a:rPr>
              <a:t>considerably less than the minimum salary you’re offering for what may be considered</a:t>
            </a:r>
          </a:p>
          <a:p>
            <a:r>
              <a:rPr lang="en-US" sz="2600" dirty="0">
                <a:latin typeface="Adobe Calson Pro Bold"/>
              </a:rPr>
              <a:t>comparable work.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64648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It </a:t>
            </a:r>
            <a:r>
              <a:rPr lang="en-US" sz="2600" dirty="0">
                <a:latin typeface="Adobe Calson Pro Bold"/>
              </a:rPr>
              <a:t>could be that they’re currently underpaid, or not </a:t>
            </a:r>
            <a:r>
              <a:rPr lang="en-US" sz="2600" dirty="0" smtClean="0">
                <a:latin typeface="Adobe Calson Pro Bold"/>
              </a:rPr>
              <a:t>being altogether </a:t>
            </a:r>
            <a:r>
              <a:rPr lang="en-US" sz="2600" dirty="0">
                <a:latin typeface="Adobe Calson Pro Bold"/>
              </a:rPr>
              <a:t>forthright about the actual duties and responsibilities they perform.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67720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Applicants sometimes indicate that they are currently earning considerably more</a:t>
            </a:r>
          </a:p>
          <a:p>
            <a:r>
              <a:rPr lang="en-US" sz="2600" dirty="0">
                <a:latin typeface="Adobe Calson Pro Bold"/>
              </a:rPr>
              <a:t>than the maximum for an available position, but are receptive to taking a pay cut.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77648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518083"/>
            <a:ext cx="31272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Such an impression is largely based on observations of interviews being conducted</a:t>
            </a:r>
          </a:p>
          <a:p>
            <a:r>
              <a:rPr lang="en-US" sz="2500" dirty="0">
                <a:latin typeface="Adobe Calson Pro Bold"/>
              </a:rPr>
              <a:t>by seasoned interviewers who certainly can make employment interviews</a:t>
            </a:r>
          </a:p>
          <a:p>
            <a:r>
              <a:rPr lang="en-GB" sz="2500" dirty="0">
                <a:latin typeface="Adobe Calson Pro Bold"/>
              </a:rPr>
              <a:t>seem like effortless conversation</a:t>
            </a:r>
            <a:r>
              <a:rPr lang="en-GB" sz="2500" dirty="0">
                <a:latin typeface="IowanOldStyleBT-Roman"/>
              </a:rPr>
              <a:t>.</a:t>
            </a: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182484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This doesn’t automatically mean they are overqualified or, if hired, that they’ll </a:t>
            </a:r>
            <a:r>
              <a:rPr lang="en-US" sz="2600" dirty="0" smtClean="0">
                <a:latin typeface="Adobe Calson Pro Bold"/>
              </a:rPr>
              <a:t>get restless </a:t>
            </a:r>
            <a:r>
              <a:rPr lang="en-US" sz="2600" dirty="0">
                <a:latin typeface="Adobe Calson Pro Bold"/>
              </a:rPr>
              <a:t>and leave the job.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6606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The sign-on bonus enables employers to attract top-quality employees without</a:t>
            </a:r>
          </a:p>
          <a:p>
            <a:r>
              <a:rPr lang="en-US" sz="2600" dirty="0">
                <a:latin typeface="Adobe Calson Pro Bold"/>
              </a:rPr>
              <a:t>disturbing the company’s salary structure.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4770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5" y="1289304"/>
            <a:ext cx="2962657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Benefits</a:t>
            </a:r>
          </a:p>
          <a:p>
            <a:r>
              <a:rPr lang="en-US" sz="2600" dirty="0">
                <a:latin typeface="Adobe Calson Pro Bold"/>
              </a:rPr>
              <a:t>Recruiters are advised to prepare a forty-five to sixty</a:t>
            </a:r>
          </a:p>
          <a:p>
            <a:r>
              <a:rPr lang="en-US" sz="2600" dirty="0">
                <a:latin typeface="Adobe Calson Pro Bold"/>
              </a:rPr>
              <a:t>second summary of company benefits, such as medical and disability insurance, dental</a:t>
            </a:r>
          </a:p>
          <a:p>
            <a:r>
              <a:rPr lang="en-US" sz="2600" dirty="0">
                <a:latin typeface="Adobe Calson Pro Bold"/>
              </a:rPr>
              <a:t>coverage, life </a:t>
            </a:r>
            <a:r>
              <a:rPr lang="en-US" sz="2600" dirty="0" smtClean="0">
                <a:latin typeface="Adobe Calson Pro Bold"/>
              </a:rPr>
              <a:t>insurance….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40846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5" y="2039969"/>
            <a:ext cx="296265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P</a:t>
            </a:r>
            <a:r>
              <a:rPr lang="en-US" sz="2600" dirty="0" smtClean="0">
                <a:latin typeface="Adobe Calson Pro Bold"/>
              </a:rPr>
              <a:t>rofit-sharing </a:t>
            </a:r>
            <a:r>
              <a:rPr lang="en-US" sz="2600" dirty="0">
                <a:latin typeface="Adobe Calson Pro Bold"/>
              </a:rPr>
              <a:t>plans, stock bonus programs, vacation</a:t>
            </a:r>
          </a:p>
          <a:p>
            <a:r>
              <a:rPr lang="en-US" sz="2600" dirty="0">
                <a:latin typeface="Adobe Calson Pro Bold"/>
              </a:rPr>
              <a:t>days, personal days, leaves of absence, holidays, and tuition reimbursement.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401285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Be careful not to give the impression that a discussion of your company’s </a:t>
            </a:r>
            <a:r>
              <a:rPr lang="en-US" sz="2600" dirty="0" smtClean="0">
                <a:latin typeface="Adobe Calson Pro Bold"/>
              </a:rPr>
              <a:t>benefits means </a:t>
            </a:r>
            <a:r>
              <a:rPr lang="en-US" sz="2600" dirty="0">
                <a:latin typeface="Adobe Calson Pro Bold"/>
              </a:rPr>
              <a:t>an applicant is being </a:t>
            </a:r>
            <a:r>
              <a:rPr lang="en-US" sz="2600" dirty="0" smtClean="0">
                <a:latin typeface="Adobe Calson Pro Bold"/>
              </a:rPr>
              <a:t>seriously considered </a:t>
            </a:r>
            <a:r>
              <a:rPr lang="en-US" sz="2600" dirty="0">
                <a:latin typeface="Adobe Calson Pro Bold"/>
              </a:rPr>
              <a:t>for a job.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71191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Make it clear that providing</a:t>
            </a:r>
          </a:p>
          <a:p>
            <a:r>
              <a:rPr lang="en-US" sz="2600" dirty="0">
                <a:latin typeface="Adobe Calson Pro Bold"/>
              </a:rPr>
              <a:t>this information is part of the interview process, and that the selected applicant</a:t>
            </a:r>
          </a:p>
          <a:p>
            <a:r>
              <a:rPr lang="en-US" sz="2600" dirty="0">
                <a:latin typeface="Adobe Calson Pro Bold"/>
              </a:rPr>
              <a:t>will receive more comprehensive benefits information at the time of hire.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76093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289304"/>
            <a:ext cx="296265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Growth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Opportunities</a:t>
            </a:r>
          </a:p>
          <a:p>
            <a:r>
              <a:rPr lang="en-US" sz="2600" dirty="0">
                <a:latin typeface="Adobe Calson Pro Bold"/>
              </a:rPr>
              <a:t>It’s important to provide an accurate account of growth opportunities to preclude</a:t>
            </a:r>
          </a:p>
          <a:p>
            <a:r>
              <a:rPr lang="en-US" sz="2600" dirty="0">
                <a:latin typeface="Adobe Calson Pro Bold"/>
              </a:rPr>
              <a:t>the possibility of morale problems developing later on.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51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Preparation 7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69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Job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Descriptions</a:t>
            </a:r>
          </a:p>
          <a:p>
            <a:r>
              <a:rPr lang="en-US" sz="2600" dirty="0">
                <a:latin typeface="Adobe Calson Pro Bold"/>
              </a:rPr>
              <a:t>The primary purpose of a job description is to identify the essential function of a job;</a:t>
            </a:r>
          </a:p>
          <a:p>
            <a:r>
              <a:rPr lang="en-US" sz="2600" dirty="0">
                <a:latin typeface="Adobe Calson Pro Bold"/>
              </a:rPr>
              <a:t>that is, those tasks that are fundamental to the position.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52321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441448"/>
            <a:ext cx="279806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It clarifies what the role of</a:t>
            </a:r>
          </a:p>
          <a:p>
            <a:r>
              <a:rPr lang="en-US" sz="2600" dirty="0">
                <a:latin typeface="Adobe Calson Pro Bold"/>
              </a:rPr>
              <a:t>the job is and what the incumbent is expected to accomplish.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39626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207008"/>
            <a:ext cx="296265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It is, </a:t>
            </a:r>
            <a:r>
              <a:rPr lang="en-US" sz="2500" dirty="0" smtClean="0">
                <a:latin typeface="Adobe Calson Pro Bold"/>
              </a:rPr>
              <a:t>however</a:t>
            </a:r>
            <a:r>
              <a:rPr lang="en-US" sz="2500" dirty="0">
                <a:latin typeface="Adobe Calson Pro Bold"/>
              </a:rPr>
              <a:t>, an inaccurate observation </a:t>
            </a:r>
            <a:r>
              <a:rPr lang="en-US" sz="2500" dirty="0" smtClean="0">
                <a:latin typeface="Adobe Calson Pro Bold"/>
              </a:rPr>
              <a:t>because these </a:t>
            </a:r>
            <a:r>
              <a:rPr lang="en-US" sz="2500" dirty="0">
                <a:latin typeface="Adobe Calson Pro Bold"/>
              </a:rPr>
              <a:t>interviewers have actually put a great deal of work behind this casual front </a:t>
            </a:r>
            <a:r>
              <a:rPr lang="en-US" sz="2500" dirty="0" smtClean="0">
                <a:latin typeface="Adobe Calson Pro Bold"/>
              </a:rPr>
              <a:t>by completing </a:t>
            </a:r>
            <a:r>
              <a:rPr lang="en-US" sz="2500" dirty="0">
                <a:latin typeface="Adobe Calson Pro Bold"/>
              </a:rPr>
              <a:t>a number of preparatory steps before meeting the applicants.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20975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Essentially, a job description</a:t>
            </a:r>
          </a:p>
          <a:p>
            <a:r>
              <a:rPr lang="en-US" sz="2600" dirty="0">
                <a:latin typeface="Adobe Calson Pro Bold"/>
              </a:rPr>
              <a:t>forms the groundwork for an agreement between an employer and the incumbent</a:t>
            </a:r>
          </a:p>
          <a:p>
            <a:r>
              <a:rPr lang="en-US" sz="2600" dirty="0">
                <a:latin typeface="Adobe Calson Pro Bold"/>
              </a:rPr>
              <a:t>as to expected job performance results.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74044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60604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Every position in an organization should have a job description, whether it’s</a:t>
            </a:r>
          </a:p>
          <a:p>
            <a:r>
              <a:rPr lang="en-GB" sz="2600" dirty="0">
                <a:latin typeface="Adobe Calson Pro Bold"/>
              </a:rPr>
              <a:t>generic or specific.</a:t>
            </a:r>
          </a:p>
        </p:txBody>
      </p:sp>
    </p:spTree>
    <p:extLst>
      <p:ext uri="{BB962C8B-B14F-4D97-AF65-F5344CB8AC3E}">
        <p14:creationId xmlns:p14="http://schemas.microsoft.com/office/powerpoint/2010/main" val="215894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Generic job descriptions are written in broad, general terms and</a:t>
            </a:r>
          </a:p>
          <a:p>
            <a:r>
              <a:rPr lang="en-US" sz="2600" dirty="0">
                <a:latin typeface="Adobe Calson Pro Bold"/>
              </a:rPr>
              <a:t>may be used for several similar positions in different departments of the same company.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40560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For example, there may be one generic job description for the position ‘‘administrative</a:t>
            </a:r>
          </a:p>
          <a:p>
            <a:r>
              <a:rPr lang="en-US" sz="2600" dirty="0">
                <a:latin typeface="Adobe Calson Pro Bold"/>
              </a:rPr>
              <a:t>assistant’’ rather than a separate administrative assistant job description for</a:t>
            </a:r>
          </a:p>
          <a:p>
            <a:r>
              <a:rPr lang="en-GB" sz="2600" dirty="0">
                <a:latin typeface="Adobe Calson Pro Bold"/>
              </a:rPr>
              <a:t>each department.</a:t>
            </a:r>
          </a:p>
        </p:txBody>
      </p:sp>
    </p:spTree>
    <p:extLst>
      <p:ext uri="{BB962C8B-B14F-4D97-AF65-F5344CB8AC3E}">
        <p14:creationId xmlns:p14="http://schemas.microsoft.com/office/powerpoint/2010/main" val="239562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55462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046381"/>
            <a:ext cx="2962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Specific job descriptions define the duties and tasks of one particular</a:t>
            </a:r>
          </a:p>
          <a:p>
            <a:r>
              <a:rPr lang="en-US" sz="2400" dirty="0">
                <a:latin typeface="Adobe Calson Pro Bold"/>
              </a:rPr>
              <a:t>position, such as ‘‘vice president of human resources.’’ They are written when </a:t>
            </a:r>
            <a:r>
              <a:rPr lang="en-US" sz="2400" dirty="0" smtClean="0">
                <a:latin typeface="Adobe Calson Pro Bold"/>
              </a:rPr>
              <a:t>a position </a:t>
            </a:r>
            <a:r>
              <a:rPr lang="en-US" sz="2400" dirty="0">
                <a:latin typeface="Adobe Calson Pro Bold"/>
              </a:rPr>
              <a:t>has unique responsibilities that distinguish it from other, similarly </a:t>
            </a:r>
            <a:r>
              <a:rPr lang="en-US" sz="2400" dirty="0" smtClean="0">
                <a:latin typeface="Adobe Calson Pro Bold"/>
              </a:rPr>
              <a:t>entitled </a:t>
            </a:r>
            <a:r>
              <a:rPr lang="en-GB" sz="2400" dirty="0" smtClean="0">
                <a:latin typeface="Adobe Calson Pro Bold"/>
              </a:rPr>
              <a:t>jobs</a:t>
            </a:r>
            <a:r>
              <a:rPr lang="en-GB" sz="2400" dirty="0">
                <a:latin typeface="Adobe Calson Pro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162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Job descriptions are multipurpose tools that can be used in virtually every aspect</a:t>
            </a:r>
          </a:p>
          <a:p>
            <a:r>
              <a:rPr lang="en-GB" sz="2600" dirty="0">
                <a:latin typeface="Adobe Calson Pro Bold"/>
              </a:rPr>
              <a:t>of the employment process</a:t>
            </a:r>
          </a:p>
        </p:txBody>
      </p:sp>
    </p:spTree>
    <p:extLst>
      <p:ext uri="{BB962C8B-B14F-4D97-AF65-F5344CB8AC3E}">
        <p14:creationId xmlns:p14="http://schemas.microsoft.com/office/powerpoint/2010/main" val="281511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055116"/>
            <a:ext cx="9144000" cy="5802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244801"/>
              </p:ext>
            </p:extLst>
          </p:nvPr>
        </p:nvGraphicFramePr>
        <p:xfrm>
          <a:off x="789525" y="1055116"/>
          <a:ext cx="7564949" cy="4747768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664924"/>
                <a:gridCol w="2348846"/>
                <a:gridCol w="2551179"/>
              </a:tblGrid>
              <a:tr h="1292548">
                <a:tc>
                  <a:txBody>
                    <a:bodyPr/>
                    <a:lstStyle/>
                    <a:p>
                      <a:pPr algn="ctr"/>
                      <a:r>
                        <a:rPr lang="en-US" sz="2500" u="none" strike="noStrike" baseline="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Clarifying Relationships </a:t>
                      </a:r>
                      <a:endParaRPr lang="en-US" sz="2500" b="0" i="0" u="none" strike="noStrike" baseline="0" dirty="0" smtClean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u="none" strike="noStrike" baseline="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2500" u="none" strike="noStrike" baseline="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Demotions</a:t>
                      </a:r>
                    </a:p>
                    <a:p>
                      <a:pPr algn="ctr"/>
                      <a:endParaRPr lang="en-GB" sz="25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u="none" strike="noStrike" baseline="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Disciplinary actions</a:t>
                      </a:r>
                    </a:p>
                    <a:p>
                      <a:pPr algn="ctr"/>
                      <a:r>
                        <a:rPr lang="en-GB" sz="2500" u="none" strike="noStrike" baseline="0" dirty="0" smtClean="0">
                          <a:solidFill>
                            <a:srgbClr val="C00000"/>
                          </a:solidFill>
                          <a:latin typeface="Cambria" panose="02040503050406030204" pitchFamily="18" charset="0"/>
                        </a:rPr>
                        <a:t>between jobs</a:t>
                      </a:r>
                      <a:endParaRPr lang="en-GB" sz="2500" dirty="0">
                        <a:solidFill>
                          <a:srgbClr val="C0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455220"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Employee orientations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Interviewing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Performance appraisals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Salary structuring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Transfers</a:t>
                      </a:r>
                      <a:endParaRPr lang="en-GB" sz="2500" dirty="0">
                        <a:latin typeface="Adobe Calson Pro Bol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Exit interviews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Job posting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Promotions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Selection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Workflow analyses</a:t>
                      </a:r>
                      <a:endParaRPr lang="en-GB" sz="2500" dirty="0">
                        <a:latin typeface="Adobe Calson Pro Bol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Grieving proceedings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Outplacement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Recruitment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500" b="0" i="0" u="none" strike="noStrike" kern="1200" baseline="0" dirty="0" smtClean="0">
                          <a:solidFill>
                            <a:schemeClr val="dk1"/>
                          </a:solidFill>
                          <a:latin typeface="Adobe Calson Pro Bold"/>
                          <a:ea typeface="+mn-ea"/>
                          <a:cs typeface="+mn-cs"/>
                        </a:rPr>
                        <a:t>Training</a:t>
                      </a:r>
                      <a:endParaRPr lang="en-GB" sz="2500" dirty="0">
                        <a:latin typeface="Adobe Calson Pro Bold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37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Since job descriptions can be used for many different purposes, employers should</a:t>
            </a:r>
          </a:p>
          <a:p>
            <a:r>
              <a:rPr lang="en-US" sz="2600" dirty="0">
                <a:latin typeface="Adobe Calson Pro Bold"/>
              </a:rPr>
              <a:t>take care to write them as comprehensively as possible.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60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 Preparation 8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91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83080"/>
            <a:ext cx="296265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Job Descriptions</a:t>
            </a:r>
          </a:p>
          <a:p>
            <a:r>
              <a:rPr lang="en-US" sz="2600" dirty="0" smtClean="0">
                <a:latin typeface="Adobe Calson Pro Bold"/>
              </a:rPr>
              <a:t>Initially</a:t>
            </a:r>
            <a:r>
              <a:rPr lang="en-US" sz="2600" dirty="0">
                <a:latin typeface="Adobe Calson Pro Bold"/>
              </a:rPr>
              <a:t>, this will require a</a:t>
            </a:r>
          </a:p>
          <a:p>
            <a:r>
              <a:rPr lang="en-US" sz="2600" dirty="0">
                <a:latin typeface="Adobe Calson Pro Bold"/>
              </a:rPr>
              <a:t>fair amount of time, but it will prove well worth the effort</a:t>
            </a:r>
            <a:r>
              <a:rPr lang="en-US" sz="2600" dirty="0" smtClean="0">
                <a:latin typeface="Adobe Calson Pro Bold"/>
              </a:rPr>
              <a:t>.</a:t>
            </a:r>
            <a:r>
              <a:rPr lang="en-GB" sz="2600" dirty="0">
                <a:latin typeface="Adobe Calson Pro Bold"/>
              </a:rPr>
              <a:t> Here are fifteen guidelines</a:t>
            </a:r>
          </a:p>
          <a:p>
            <a:r>
              <a:rPr lang="en-GB" sz="2600" dirty="0">
                <a:latin typeface="Adobe Calson Pro Bold"/>
              </a:rPr>
              <a:t>for writing job descriptions:</a:t>
            </a:r>
          </a:p>
        </p:txBody>
      </p:sp>
    </p:spTree>
    <p:extLst>
      <p:ext uri="{BB962C8B-B14F-4D97-AF65-F5344CB8AC3E}">
        <p14:creationId xmlns:p14="http://schemas.microsoft.com/office/powerpoint/2010/main" val="167766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7" y="1558897"/>
            <a:ext cx="3044951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Job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Analysis</a:t>
            </a:r>
          </a:p>
          <a:p>
            <a:r>
              <a:rPr lang="en-GB" sz="2400" dirty="0" smtClean="0">
                <a:latin typeface="Adobe Calson Pro Bold"/>
              </a:rPr>
              <a:t>includes</a:t>
            </a:r>
            <a:endParaRPr lang="en-GB" sz="2400" dirty="0">
              <a:latin typeface="Adobe Calson Pro Bold"/>
            </a:endParaRPr>
          </a:p>
          <a:p>
            <a:r>
              <a:rPr lang="en-US" sz="2400" dirty="0">
                <a:latin typeface="Adobe Calson Pro Bold"/>
              </a:rPr>
              <a:t>a review of the position’s responsibilities, requirements, reporting relationships,</a:t>
            </a:r>
          </a:p>
          <a:p>
            <a:r>
              <a:rPr lang="en-US" sz="2400" dirty="0">
                <a:latin typeface="Adobe Calson Pro Bold"/>
              </a:rPr>
              <a:t>environmental </a:t>
            </a:r>
            <a:r>
              <a:rPr lang="en-US" sz="2400" dirty="0" smtClean="0">
                <a:latin typeface="Adobe Calson Pro Bold"/>
              </a:rPr>
              <a:t>factors, </a:t>
            </a:r>
            <a:r>
              <a:rPr lang="en-US" sz="2400" dirty="0">
                <a:latin typeface="Adobe Calson Pro Bold"/>
              </a:rPr>
              <a:t>salary, benefits, </a:t>
            </a:r>
            <a:r>
              <a:rPr lang="en-US" sz="2400" dirty="0" smtClean="0">
                <a:latin typeface="Adobe Calson Pro Bold"/>
              </a:rPr>
              <a:t>and </a:t>
            </a:r>
            <a:r>
              <a:rPr lang="en-GB" sz="2400" dirty="0" smtClean="0">
                <a:latin typeface="Adobe Calson Pro Bold"/>
              </a:rPr>
              <a:t>growth </a:t>
            </a:r>
            <a:r>
              <a:rPr lang="en-GB" sz="2400" dirty="0">
                <a:latin typeface="Adobe Calson Pro Bold"/>
              </a:rPr>
              <a:t>opportunities</a:t>
            </a:r>
            <a:r>
              <a:rPr lang="en-GB" sz="2400" dirty="0" smtClean="0">
                <a:latin typeface="Adobe Calson Pro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176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00784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1. </a:t>
            </a:r>
            <a:r>
              <a:rPr lang="en-US" sz="2600" dirty="0">
                <a:latin typeface="Adobe Calson Pro Bold"/>
              </a:rPr>
              <a:t>Arrange duties </a:t>
            </a:r>
            <a:r>
              <a:rPr lang="en-US" sz="2600" dirty="0" smtClean="0">
                <a:latin typeface="Adobe Calson Pro Bold"/>
              </a:rPr>
              <a:t>and responsibilities </a:t>
            </a:r>
            <a:r>
              <a:rPr lang="en-US" sz="2600" dirty="0">
                <a:latin typeface="Adobe Calson Pro Bold"/>
              </a:rPr>
              <a:t>in a logical, sequential order. Begin with the task</a:t>
            </a:r>
          </a:p>
          <a:p>
            <a:r>
              <a:rPr lang="en-US" sz="2600" dirty="0">
                <a:latin typeface="Adobe Calson Pro Bold"/>
              </a:rPr>
              <a:t>requiring the greatest amount of time or carrying the greatest responsibility.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4105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042416"/>
            <a:ext cx="296265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2. </a:t>
            </a:r>
            <a:r>
              <a:rPr lang="en-US" sz="2600" dirty="0">
                <a:latin typeface="Adobe Calson Pro Bold"/>
              </a:rPr>
              <a:t>State separate duties clearly and concisely. This way anyone can glance at the description</a:t>
            </a:r>
          </a:p>
          <a:p>
            <a:r>
              <a:rPr lang="en-US" sz="2600" dirty="0">
                <a:latin typeface="Adobe Calson Pro Bold"/>
              </a:rPr>
              <a:t>and easily identify each duty. Consider also further identifying each task as</a:t>
            </a:r>
          </a:p>
          <a:p>
            <a:r>
              <a:rPr lang="en-US" sz="2600" dirty="0">
                <a:latin typeface="Adobe Calson Pro Bold"/>
              </a:rPr>
              <a:t>‘‘essential’’ or ‘‘nonessential.’’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07776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3. </a:t>
            </a:r>
            <a:r>
              <a:rPr lang="en-US" sz="2600" dirty="0">
                <a:latin typeface="Adobe Calson Pro Bold"/>
              </a:rPr>
              <a:t>Try to avoid generalizations or ambiguous words. Use specific language and be </a:t>
            </a:r>
            <a:r>
              <a:rPr lang="en-US" sz="2600" dirty="0" smtClean="0">
                <a:latin typeface="Adobe Calson Pro Bold"/>
              </a:rPr>
              <a:t>exact in </a:t>
            </a:r>
            <a:r>
              <a:rPr lang="en-US" sz="2600" dirty="0">
                <a:latin typeface="Adobe Calson Pro Bold"/>
              </a:rPr>
              <a:t>your meaning. To </a:t>
            </a:r>
            <a:r>
              <a:rPr lang="en-US" sz="2600" dirty="0" smtClean="0">
                <a:latin typeface="Adobe Calson Pro Bold"/>
              </a:rPr>
              <a:t>illustrate</a:t>
            </a:r>
            <a:r>
              <a:rPr lang="en-US" sz="2600" dirty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‘‘</a:t>
            </a:r>
            <a:r>
              <a:rPr lang="en-US" sz="2600" dirty="0">
                <a:latin typeface="Adobe Calson Pro Bold"/>
              </a:rPr>
              <a:t>Handles mail’’ might be better expressed </a:t>
            </a:r>
            <a:r>
              <a:rPr lang="en-US" sz="2600" dirty="0" smtClean="0">
                <a:latin typeface="Adobe Calson Pro Bold"/>
              </a:rPr>
              <a:t>as</a:t>
            </a:r>
            <a:r>
              <a:rPr lang="fr-FR" sz="2600" dirty="0" smtClean="0">
                <a:latin typeface="Adobe Calson Pro Bold"/>
              </a:rPr>
              <a:t>‘‘</a:t>
            </a:r>
            <a:r>
              <a:rPr lang="fr-FR" sz="2600" dirty="0">
                <a:latin typeface="Adobe Calson Pro Bold"/>
              </a:rPr>
              <a:t>sorts mail’’ or </a:t>
            </a:r>
            <a:r>
              <a:rPr lang="fr-FR" sz="2600" dirty="0" smtClean="0">
                <a:latin typeface="Adobe Calson Pro Bold"/>
              </a:rPr>
              <a:t>‘‘</a:t>
            </a:r>
            <a:r>
              <a:rPr lang="fr-FR" sz="2600" dirty="0" err="1" smtClean="0">
                <a:latin typeface="Adobe Calson Pro Bold"/>
              </a:rPr>
              <a:t>distributes</a:t>
            </a:r>
            <a:r>
              <a:rPr lang="fr-FR" sz="2600" dirty="0" smtClean="0">
                <a:latin typeface="Adobe Calson Pro Bold"/>
              </a:rPr>
              <a:t> </a:t>
            </a:r>
            <a:r>
              <a:rPr lang="fr-FR" sz="2600" dirty="0">
                <a:latin typeface="Adobe Calson Pro Bold"/>
              </a:rPr>
              <a:t>mail.’’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90341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4. </a:t>
            </a:r>
            <a:r>
              <a:rPr lang="en-US" sz="2600" dirty="0">
                <a:latin typeface="Adobe Calson Pro Bold"/>
              </a:rPr>
              <a:t>Do not try to list every task. Use the phrase ‘‘Primary duties and responsibilities</a:t>
            </a:r>
          </a:p>
          <a:p>
            <a:r>
              <a:rPr lang="en-US" sz="2600" dirty="0" smtClean="0">
                <a:latin typeface="Adobe Calson Pro Bold"/>
              </a:rPr>
              <a:t>Include ’’ </a:t>
            </a:r>
            <a:r>
              <a:rPr lang="en-US" sz="2600" dirty="0">
                <a:latin typeface="Adobe Calson Pro Bold"/>
              </a:rPr>
              <a:t>at the beginning of your job description and proceed from there.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6254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5. </a:t>
            </a:r>
            <a:r>
              <a:rPr lang="en-US" sz="2600" dirty="0">
                <a:latin typeface="Adobe Calson Pro Bold"/>
              </a:rPr>
              <a:t>Include specific examples of duties wherever possible. This will enable the person reading</a:t>
            </a:r>
          </a:p>
          <a:p>
            <a:r>
              <a:rPr lang="en-US" sz="2600" dirty="0">
                <a:latin typeface="Adobe Calson Pro Bold"/>
              </a:rPr>
              <a:t>the job description to more fully understand the scope of responsibility involved.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05558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6. </a:t>
            </a:r>
            <a:r>
              <a:rPr lang="en-US" sz="2600" dirty="0" smtClean="0">
                <a:latin typeface="Adobe Calson Pro Bold"/>
              </a:rPr>
              <a:t>Use nontechnical </a:t>
            </a:r>
            <a:r>
              <a:rPr lang="en-US" sz="2600" dirty="0">
                <a:latin typeface="Adobe Calson Pro Bold"/>
              </a:rPr>
              <a:t>language. A good job description explains the responsibilities of </a:t>
            </a:r>
            <a:r>
              <a:rPr lang="en-US" sz="2600" dirty="0" smtClean="0">
                <a:latin typeface="Adobe Calson Pro Bold"/>
              </a:rPr>
              <a:t>a job </a:t>
            </a:r>
            <a:r>
              <a:rPr lang="en-US" sz="2600" dirty="0">
                <a:latin typeface="Adobe Calson Pro Bold"/>
              </a:rPr>
              <a:t>in terms that </a:t>
            </a:r>
            <a:r>
              <a:rPr lang="en-US" sz="2600" dirty="0" smtClean="0">
                <a:latin typeface="Adobe Calson Pro Bold"/>
              </a:rPr>
              <a:t>are understandable </a:t>
            </a:r>
            <a:r>
              <a:rPr lang="en-US" sz="2600" dirty="0">
                <a:latin typeface="Adobe Calson Pro Bold"/>
              </a:rPr>
              <a:t>to everyone using it.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510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042416"/>
            <a:ext cx="2962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Adobe Calson Pro Bold"/>
              </a:rPr>
              <a:t>7. </a:t>
            </a:r>
            <a:r>
              <a:rPr lang="en-US" sz="2400" dirty="0">
                <a:latin typeface="Adobe Calson Pro Bold"/>
              </a:rPr>
              <a:t>Indicate the frequency of occurrence of each duty. One popular method is to have a</a:t>
            </a:r>
          </a:p>
          <a:p>
            <a:r>
              <a:rPr lang="en-US" sz="2400" dirty="0">
                <a:latin typeface="Adobe Calson Pro Bold"/>
              </a:rPr>
              <a:t>column on the left of the list of tasks with corresponding percentages that represent</a:t>
            </a:r>
          </a:p>
          <a:p>
            <a:r>
              <a:rPr lang="en-US" sz="2400" dirty="0">
                <a:latin typeface="Adobe Calson Pro Bold"/>
              </a:rPr>
              <a:t>the estimated amount of time devoted to each primary duty.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75021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8. </a:t>
            </a:r>
            <a:r>
              <a:rPr lang="en-US" sz="2600" dirty="0">
                <a:latin typeface="Adobe Calson Pro Bold"/>
              </a:rPr>
              <a:t>List duties individually and concisely rather than using narrative paragraph form. Remember,</a:t>
            </a:r>
          </a:p>
          <a:p>
            <a:r>
              <a:rPr lang="en-US" sz="2600" dirty="0">
                <a:latin typeface="Adobe Calson Pro Bold"/>
              </a:rPr>
              <a:t>a job description is not an English composition.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64513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042416"/>
            <a:ext cx="296265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9. </a:t>
            </a:r>
            <a:r>
              <a:rPr lang="en-US" sz="2600" dirty="0">
                <a:latin typeface="Adobe Calson Pro Bold"/>
              </a:rPr>
              <a:t>Do not refer to specific people. Instead, refer to titles and positions. Incumbents are</a:t>
            </a:r>
          </a:p>
          <a:p>
            <a:r>
              <a:rPr lang="en-US" sz="2600" dirty="0">
                <a:latin typeface="Adobe Calson Pro Bold"/>
              </a:rPr>
              <a:t>likely to change positions long before the positions themselves are revamped or</a:t>
            </a:r>
          </a:p>
          <a:p>
            <a:r>
              <a:rPr lang="en-GB" sz="2600" dirty="0">
                <a:latin typeface="Adobe Calson Pro Bold"/>
              </a:rPr>
              <a:t>eliminated</a:t>
            </a:r>
            <a:r>
              <a:rPr lang="en-GB" dirty="0">
                <a:latin typeface="Adobe Calson Pro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191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3052965"/>
            <a:ext cx="29626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10.</a:t>
            </a:r>
            <a:r>
              <a:rPr lang="en-US" sz="2600" dirty="0">
                <a:latin typeface="Adobe Calson Pro Bold"/>
              </a:rPr>
              <a:t> Use the present tense. It reads more smoothly</a:t>
            </a:r>
            <a:r>
              <a:rPr lang="en-US" dirty="0">
                <a:latin typeface="IowanOldStyleBT-Roman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107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41571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F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our</a:t>
            </a:r>
            <a:r>
              <a:rPr lang="en-US" sz="2600" dirty="0" smtClean="0">
                <a:latin typeface="Adobe Calson Pro Bold"/>
              </a:rPr>
              <a:t> question you need to know before job analysis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1- </a:t>
            </a:r>
            <a:r>
              <a:rPr lang="en-US" sz="2600" dirty="0" smtClean="0">
                <a:latin typeface="Adobe Calson Pro Bold"/>
              </a:rPr>
              <a:t>Am </a:t>
            </a:r>
            <a:r>
              <a:rPr lang="en-US" sz="2600" dirty="0">
                <a:latin typeface="Adobe Calson Pro Bold"/>
              </a:rPr>
              <a:t>I thoroughly familiar with the qualities being sought in an applicant?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2- </a:t>
            </a:r>
            <a:r>
              <a:rPr lang="en-US" sz="2600" dirty="0" smtClean="0">
                <a:latin typeface="Adobe Calson Pro Bold"/>
              </a:rPr>
              <a:t>Are </a:t>
            </a:r>
            <a:r>
              <a:rPr lang="en-US" sz="2600" dirty="0">
                <a:latin typeface="Adobe Calson Pro Bold"/>
              </a:rPr>
              <a:t>these qualities both job-related and realistic?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97784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042416"/>
            <a:ext cx="2962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Adobe Calson Pro Bold"/>
              </a:rPr>
              <a:t>11. </a:t>
            </a:r>
            <a:r>
              <a:rPr lang="en-US" sz="2400" dirty="0">
                <a:latin typeface="Adobe Calson Pro Bold"/>
              </a:rPr>
              <a:t>Be objective and accurate in describing the job. Be careful not to describe the present</a:t>
            </a:r>
          </a:p>
          <a:p>
            <a:r>
              <a:rPr lang="en-US" sz="2400" dirty="0">
                <a:latin typeface="Adobe Calson Pro Bold"/>
              </a:rPr>
              <a:t>incumbent, someone who may have just been fired for poor performance, or</a:t>
            </a:r>
          </a:p>
          <a:p>
            <a:r>
              <a:rPr lang="en-US" sz="2400" dirty="0">
                <a:latin typeface="Adobe Calson Pro Bold"/>
              </a:rPr>
              <a:t>someone who was recently promoted for outstanding job performance.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50147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19456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042416"/>
            <a:ext cx="2962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Adobe Calson Pro Bold"/>
              </a:rPr>
              <a:t>12. </a:t>
            </a:r>
            <a:r>
              <a:rPr lang="en-US" sz="2400" dirty="0">
                <a:latin typeface="Adobe Calson Pro Bold"/>
              </a:rPr>
              <a:t>Stress what the incumbent does, instead of explaining a procedure that is used. To illustrate:</a:t>
            </a:r>
          </a:p>
          <a:p>
            <a:r>
              <a:rPr lang="en-US" sz="2400" dirty="0">
                <a:latin typeface="Adobe Calson Pro Bold"/>
              </a:rPr>
              <a:t>it is better to say the person in the job ‘‘records appointments,’’ rather than</a:t>
            </a:r>
          </a:p>
          <a:p>
            <a:r>
              <a:rPr lang="en-US" sz="2400" dirty="0">
                <a:latin typeface="Adobe Calson Pro Bold"/>
              </a:rPr>
              <a:t>saying ‘‘a record of appointments must be kept.’’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91243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042416"/>
            <a:ext cx="296265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13. </a:t>
            </a:r>
            <a:r>
              <a:rPr lang="en-US" sz="2600" dirty="0">
                <a:latin typeface="Adobe Calson Pro Bold"/>
              </a:rPr>
              <a:t>Be certain that all requirements are job-related and are in accordance with equal employment</a:t>
            </a:r>
          </a:p>
          <a:p>
            <a:r>
              <a:rPr lang="en-US" sz="2600" dirty="0">
                <a:latin typeface="Adobe Calson Pro Bold"/>
              </a:rPr>
              <a:t>opportunity laws and regulations. This will preclude the likelihood of </a:t>
            </a:r>
            <a:r>
              <a:rPr lang="en-US" sz="2600" dirty="0" smtClean="0">
                <a:latin typeface="Adobe Calson Pro Bold"/>
              </a:rPr>
              <a:t>legal </a:t>
            </a:r>
            <a:r>
              <a:rPr lang="en-GB" sz="2600" dirty="0" smtClean="0">
                <a:latin typeface="Adobe Calson Pro Bold"/>
              </a:rPr>
              <a:t>problems </a:t>
            </a:r>
            <a:r>
              <a:rPr lang="en-GB" sz="2600" dirty="0">
                <a:latin typeface="Adobe Calson Pro Bold"/>
              </a:rPr>
              <a:t>developing later on.</a:t>
            </a:r>
          </a:p>
        </p:txBody>
      </p:sp>
    </p:spTree>
    <p:extLst>
      <p:ext uri="{BB962C8B-B14F-4D97-AF65-F5344CB8AC3E}">
        <p14:creationId xmlns:p14="http://schemas.microsoft.com/office/powerpoint/2010/main" val="263651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</a:rPr>
              <a:t>14. </a:t>
            </a:r>
            <a:r>
              <a:rPr lang="en-US" sz="2600" dirty="0">
                <a:latin typeface="Adobe Calson Pro Bold"/>
              </a:rPr>
              <a:t>Eliminate unnecessary articles such as ‘‘a’’ and ‘‘the’’ in the job description. Do not make</a:t>
            </a:r>
          </a:p>
          <a:p>
            <a:r>
              <a:rPr lang="en-US" sz="2600" dirty="0">
                <a:latin typeface="Adobe Calson Pro Bold"/>
              </a:rPr>
              <a:t>the description too wordy. Most job descriptions can be completed in one or two</a:t>
            </a:r>
          </a:p>
          <a:p>
            <a:r>
              <a:rPr lang="en-US" sz="2600" dirty="0">
                <a:latin typeface="Adobe Calson Pro Bold"/>
              </a:rPr>
              <a:t>pages.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56683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Adobe Calson Pro Bold"/>
              </a:rPr>
              <a:t>15. </a:t>
            </a:r>
            <a:r>
              <a:rPr lang="en-US" sz="2400" dirty="0">
                <a:latin typeface="Adobe Calson Pro Bold"/>
              </a:rPr>
              <a:t>Use action words. This means any word that describes a specific function, such as</a:t>
            </a:r>
          </a:p>
          <a:p>
            <a:r>
              <a:rPr lang="en-US" sz="2400" dirty="0">
                <a:latin typeface="Adobe Calson Pro Bold"/>
              </a:rPr>
              <a:t>‘‘organizes.’’ Within a sentence, one word should stand out as most descriptive,</a:t>
            </a:r>
          </a:p>
          <a:p>
            <a:r>
              <a:rPr lang="en-US" sz="2400" dirty="0">
                <a:latin typeface="Adobe Calson Pro Bold"/>
              </a:rPr>
              <a:t>a word that could readily stand alone.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58986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 Preparation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This action word will also convey to the</a:t>
            </a:r>
          </a:p>
          <a:p>
            <a:r>
              <a:rPr lang="en-US" sz="2600" dirty="0">
                <a:latin typeface="Adobe Calson Pro Bold"/>
              </a:rPr>
              <a:t>reader a degree of responsibility. For example, compare ‘‘directs’’ to ‘‘under the</a:t>
            </a:r>
          </a:p>
          <a:p>
            <a:r>
              <a:rPr lang="en-GB" sz="2600" dirty="0">
                <a:latin typeface="Adobe Calson Pro Bold"/>
              </a:rPr>
              <a:t>direction of.’’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00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16278</TotalTime>
  <Words>2711</Words>
  <Application>Microsoft Office PowerPoint</Application>
  <PresentationFormat>On-screen Show (4:3)</PresentationFormat>
  <Paragraphs>414</Paragraphs>
  <Slides>95</Slides>
  <Notes>95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818</cp:revision>
  <dcterms:created xsi:type="dcterms:W3CDTF">2006-08-16T00:00:00Z</dcterms:created>
  <dcterms:modified xsi:type="dcterms:W3CDTF">2016-03-14T10:02:19Z</dcterms:modified>
</cp:coreProperties>
</file>