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5"/>
  </p:notesMasterIdLst>
  <p:sldIdLst>
    <p:sldId id="328" r:id="rId2"/>
    <p:sldId id="376" r:id="rId3"/>
    <p:sldId id="355" r:id="rId4"/>
    <p:sldId id="329" r:id="rId5"/>
    <p:sldId id="356" r:id="rId6"/>
    <p:sldId id="330" r:id="rId7"/>
    <p:sldId id="331" r:id="rId8"/>
    <p:sldId id="358" r:id="rId9"/>
    <p:sldId id="377" r:id="rId10"/>
    <p:sldId id="332" r:id="rId11"/>
    <p:sldId id="359" r:id="rId12"/>
    <p:sldId id="360" r:id="rId13"/>
    <p:sldId id="333" r:id="rId14"/>
    <p:sldId id="334" r:id="rId15"/>
    <p:sldId id="361" r:id="rId16"/>
    <p:sldId id="335" r:id="rId17"/>
    <p:sldId id="362" r:id="rId18"/>
    <p:sldId id="336" r:id="rId19"/>
    <p:sldId id="378" r:id="rId20"/>
    <p:sldId id="363" r:id="rId21"/>
    <p:sldId id="364" r:id="rId22"/>
    <p:sldId id="365" r:id="rId23"/>
    <p:sldId id="337" r:id="rId24"/>
    <p:sldId id="366" r:id="rId25"/>
    <p:sldId id="338" r:id="rId26"/>
    <p:sldId id="382" r:id="rId27"/>
    <p:sldId id="339" r:id="rId28"/>
    <p:sldId id="340" r:id="rId29"/>
    <p:sldId id="379" r:id="rId30"/>
    <p:sldId id="367" r:id="rId31"/>
    <p:sldId id="341" r:id="rId32"/>
    <p:sldId id="342" r:id="rId33"/>
    <p:sldId id="368" r:id="rId34"/>
    <p:sldId id="343" r:id="rId35"/>
    <p:sldId id="344" r:id="rId36"/>
    <p:sldId id="380" r:id="rId37"/>
    <p:sldId id="369" r:id="rId38"/>
    <p:sldId id="370" r:id="rId39"/>
    <p:sldId id="383" r:id="rId40"/>
    <p:sldId id="345" r:id="rId41"/>
    <p:sldId id="346" r:id="rId42"/>
    <p:sldId id="381" r:id="rId43"/>
    <p:sldId id="384" r:id="rId44"/>
    <p:sldId id="347" r:id="rId45"/>
    <p:sldId id="371" r:id="rId46"/>
    <p:sldId id="372" r:id="rId47"/>
    <p:sldId id="348" r:id="rId48"/>
    <p:sldId id="349" r:id="rId49"/>
    <p:sldId id="373" r:id="rId50"/>
    <p:sldId id="350" r:id="rId51"/>
    <p:sldId id="374" r:id="rId52"/>
    <p:sldId id="351" r:id="rId53"/>
    <p:sldId id="352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059" autoAdjust="0"/>
    <p:restoredTop sz="94316" autoAdjust="0"/>
  </p:normalViewPr>
  <p:slideViewPr>
    <p:cSldViewPr snapToObjects="1">
      <p:cViewPr>
        <p:scale>
          <a:sx n="70" d="100"/>
          <a:sy n="70" d="100"/>
        </p:scale>
        <p:origin x="7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7724" cy="7772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82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960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92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4067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5288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61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2249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3246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7562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756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4144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013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9785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4137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3211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5704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8288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8288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9935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993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3752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6040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0746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1910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9138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9650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1378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13781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3415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475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226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0141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2260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53309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5330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988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9885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06430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938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6598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7487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26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97611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02452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2827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95436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730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8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747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960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82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Context for R &amp; 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04688" y="3118104"/>
            <a:ext cx="27980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Context of R&amp;S</a:t>
            </a:r>
            <a:endParaRPr lang="en-GB" sz="3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10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2153987"/>
            <a:ext cx="2875788" cy="282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Changes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Let’s start with something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dramatic and interesting:- </a:t>
            </a:r>
            <a:endParaRPr lang="en-GB" sz="2600" dirty="0"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Organization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22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874520"/>
            <a:ext cx="2798064" cy="394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b="1" dirty="0" smtClean="0">
                <a:solidFill>
                  <a:srgbClr val="C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Peter Drucker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has predicted that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be competitive in the future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organization will need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achieve three times the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productivity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……</a:t>
            </a:r>
            <a:endParaRPr lang="en-GB" sz="2600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Organization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33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25220" y="1854727"/>
            <a:ext cx="2744360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       ……with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only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one-third the number of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people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That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means fewer people, paid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more and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doing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more.</a:t>
            </a:r>
            <a:endParaRPr lang="en-GB" sz="2600" dirty="0"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Organization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83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1516" y="1563624"/>
            <a:ext cx="2907792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go to the particular, there is pressure from organization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able to operate globally in order to exploit advantages of economies of scale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access to cheap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labour.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Organization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14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71516" y="1952858"/>
            <a:ext cx="2875788" cy="3619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upshot of all this is that the organization are under pressure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endParaRPr lang="en-GB" sz="2600" dirty="0"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GB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Identify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their core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business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outsourcing whatever is left </a:t>
            </a: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Organization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76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49240" y="2049684"/>
            <a:ext cx="2953512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2-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Organize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themselves around key processes rather than departments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3-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Delayer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, flatten and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downsize</a:t>
            </a:r>
            <a:endParaRPr lang="en-GB" sz="2600" i="1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Organization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36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796796"/>
            <a:ext cx="2875788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constant pressure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cut cost, be more creative and to do more with fewer resources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certainly has improved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efficiency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Organization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34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542535"/>
            <a:ext cx="2875788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But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there is feeling that some organizations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have lost valuable experience and expertise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that the people remaining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ayoff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urvivors”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are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overstretched.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Seven Themes impacting R&amp;S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48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46139" y="2999434"/>
            <a:ext cx="2856613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Job </a:t>
            </a:r>
            <a:r>
              <a:rPr lang="en-GB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Changes &amp; Personal Changes</a:t>
            </a: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8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68415" y="1952244"/>
            <a:ext cx="2856613" cy="3193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Job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Changes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organizations have restructured the structure of work. The nature of the job has also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changed.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89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Context for R &amp; 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71516" y="1881176"/>
            <a:ext cx="279806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Context of R&amp;S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GB" sz="2600" dirty="0" smtClean="0">
                <a:latin typeface="Adobe Caslon Pro BoldHeadings)"/>
              </a:rPr>
              <a:t>The </a:t>
            </a:r>
            <a:r>
              <a:rPr lang="en-GB" sz="2600" dirty="0">
                <a:latin typeface="Adobe Caslon Pro BoldHeadings)"/>
              </a:rPr>
              <a:t>context in which we must do </a:t>
            </a:r>
            <a:r>
              <a:rPr lang="en-GB" sz="2600" dirty="0" smtClean="0">
                <a:latin typeface="Adobe Caslon Pro BoldHeadings)"/>
              </a:rPr>
              <a:t>selection </a:t>
            </a:r>
            <a:r>
              <a:rPr lang="en-GB" sz="2600" dirty="0">
                <a:latin typeface="Adobe Caslon Pro BoldHeadings)"/>
              </a:rPr>
              <a:t>and recruitment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</a:rPr>
              <a:t>is changing and changing fast, </a:t>
            </a:r>
            <a:r>
              <a:rPr lang="en-GB" sz="2600" dirty="0">
                <a:latin typeface="Adobe Caslon Pro BoldHeadings)"/>
              </a:rPr>
              <a:t>the assessment </a:t>
            </a:r>
            <a:r>
              <a:rPr lang="en-GB" sz="2600" dirty="0" smtClean="0">
                <a:latin typeface="Adobe Caslon Pro BoldHeadings)"/>
              </a:rPr>
              <a:t>techniques……</a:t>
            </a:r>
            <a:endParaRPr lang="en-GB" sz="2600" dirty="0">
              <a:latin typeface="Adobe Caslon Pro Bold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222107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49240" y="1620259"/>
            <a:ext cx="2953512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n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his book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job shift”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2600" b="1" i="1" dirty="0">
                <a:solidFill>
                  <a:srgbClr val="C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William</a:t>
            </a:r>
            <a:r>
              <a:rPr lang="en-GB" sz="2600" b="1" dirty="0">
                <a:solidFill>
                  <a:srgbClr val="C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b="1" i="1" dirty="0">
                <a:solidFill>
                  <a:srgbClr val="C0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Bridges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has detailed the demise of the traditional,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well-defined jobs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with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its clear task and clear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accountabilities.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74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16212" y="1620259"/>
            <a:ext cx="2753368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line with the move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customer-focused process working are a move towards cross-functional teams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, role aligned to the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process……….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23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49240" y="2049684"/>
            <a:ext cx="264261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….rather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than to the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function and the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emphasis on supplying your own value-added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contribution.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32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252728"/>
            <a:ext cx="2953512" cy="4970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 Changes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changes in the nature of the work have been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reflected in a change in the nature of the contract of the work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This is booth material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change.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3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952244"/>
            <a:ext cx="2798064" cy="325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 Changes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for example, the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rise on fixed term contract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a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psychological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change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73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833400"/>
              </p:ext>
            </p:extLst>
          </p:nvPr>
        </p:nvGraphicFramePr>
        <p:xfrm>
          <a:off x="0" y="1007746"/>
          <a:ext cx="9137586" cy="585025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24776"/>
                <a:gridCol w="4184502"/>
                <a:gridCol w="3928308"/>
              </a:tblGrid>
              <a:tr h="989291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dobe Caslon Pro BoldHeadings)"/>
                        </a:rPr>
                        <a:t>Year</a:t>
                      </a:r>
                      <a:endParaRPr lang="en-GB" sz="2400" dirty="0">
                        <a:solidFill>
                          <a:schemeClr val="tx1"/>
                        </a:solidFill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dobe Caslon Pro BoldHeadings)"/>
                        </a:rPr>
                        <a:t>You offered (or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dobe Caslon Pro BoldHeadings)"/>
                        </a:rPr>
                        <a:t> offer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dobe Caslon Pro BoldHeadings)"/>
                        </a:rPr>
                        <a:t>)</a:t>
                      </a:r>
                      <a:endParaRPr lang="en-GB" sz="2400" dirty="0">
                        <a:solidFill>
                          <a:schemeClr val="tx1"/>
                        </a:solidFill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dobe Caslon Pro BoldHeadings)"/>
                        </a:rPr>
                        <a:t>Organization offered (or offer)</a:t>
                      </a:r>
                      <a:endParaRPr lang="en-GB" sz="2400" dirty="0">
                        <a:solidFill>
                          <a:schemeClr val="tx1"/>
                        </a:solidFill>
                        <a:latin typeface="Adobe Caslon Pro BoldHeadings)"/>
                      </a:endParaRPr>
                    </a:p>
                  </a:txBody>
                  <a:tcPr/>
                </a:tc>
              </a:tr>
              <a:tr h="769449">
                <a:tc rowSpan="4">
                  <a:txBody>
                    <a:bodyPr/>
                    <a:lstStyle/>
                    <a:p>
                      <a:r>
                        <a:rPr lang="en-US" sz="1800" dirty="0" smtClean="0">
                          <a:latin typeface="Adobe Caslon Pro BoldHeadings)"/>
                        </a:rPr>
                        <a:t>1975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Loyalty</a:t>
                      </a:r>
                      <a:r>
                        <a:rPr lang="en-US" sz="1800" baseline="0" dirty="0" smtClean="0">
                          <a:latin typeface="Adobe Caslon Pro BoldHeadings)"/>
                        </a:rPr>
                        <a:t> - Not leaving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Security for employment (Job for life)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</a:tr>
              <a:tr h="769449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Conformity - doing what you were asked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Promotion prospects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</a:tr>
              <a:tr h="769449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Commitment – going the extra mile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Training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</a:tr>
              <a:tr h="445792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Trust – they’ll keep their promise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Care when in trouble</a:t>
                      </a:r>
                      <a:r>
                        <a:rPr lang="en-US" sz="1800" baseline="0" dirty="0" smtClean="0">
                          <a:latin typeface="Adobe Caslon Pro BoldHeadings)"/>
                        </a:rPr>
                        <a:t>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</a:tr>
              <a:tr h="445792">
                <a:tc rowSpan="4">
                  <a:txBody>
                    <a:bodyPr/>
                    <a:lstStyle/>
                    <a:p>
                      <a:r>
                        <a:rPr lang="en-US" sz="1800" dirty="0" smtClean="0">
                          <a:latin typeface="Adobe Caslon Pro BoldHeadings)"/>
                        </a:rPr>
                        <a:t>1995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Long</a:t>
                      </a:r>
                      <a:r>
                        <a:rPr lang="en-US" sz="1800" baseline="0" dirty="0" smtClean="0">
                          <a:latin typeface="Adobe Caslon Pro BoldHeadings)"/>
                        </a:rPr>
                        <a:t> hours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High pay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</a:tr>
              <a:tr h="445792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Added</a:t>
                      </a:r>
                      <a:r>
                        <a:rPr lang="en-US" sz="1800" baseline="0" dirty="0" smtClean="0">
                          <a:latin typeface="Adobe Caslon Pro BoldHeadings)"/>
                        </a:rPr>
                        <a:t> responsibility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Rewards for performance</a:t>
                      </a:r>
                      <a:r>
                        <a:rPr lang="en-US" sz="1800" baseline="0" dirty="0" smtClean="0">
                          <a:latin typeface="Adobe Caslon Pro BoldHeadings)"/>
                        </a:rPr>
                        <a:t>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</a:tr>
              <a:tr h="445792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Broder Skills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A</a:t>
                      </a:r>
                      <a:r>
                        <a:rPr lang="en-US" sz="1800" baseline="0" dirty="0" smtClean="0">
                          <a:latin typeface="Adobe Caslon Pro BoldHeadings)"/>
                        </a:rPr>
                        <a:t> job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</a:tr>
              <a:tr h="769449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latin typeface="Adobe Caslon Pro BoldHeadings)"/>
                        </a:rPr>
                        <a:t>Tolerance of change and ambiguity </a:t>
                      </a:r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dobe Caslon Pro BoldHeadings)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92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1516" y="1854727"/>
            <a:ext cx="2875788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Employers will be looking more for people who can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hit the ground running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produce more or less instant return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68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2322367"/>
            <a:ext cx="2642616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Employees will be looking for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employers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who will develop and reward their skills</a:t>
            </a:r>
            <a:r>
              <a:rPr lang="en-GB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Job Changes and Personal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85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3215477"/>
            <a:ext cx="2798064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Societal Changes </a:t>
            </a: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Societal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14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1516" y="1459904"/>
            <a:ext cx="2953512" cy="450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Societal Changes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refer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the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changing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structure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of the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society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, that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include the increasing proportion of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woman worker and dual income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families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……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Societal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58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Context for R &amp; 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53197" y="2335042"/>
            <a:ext cx="279410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latin typeface="Adobe Caslon Pro BoldHeadings)"/>
              </a:rPr>
              <a:t> </a:t>
            </a:r>
            <a:r>
              <a:rPr lang="en-GB" sz="2600" dirty="0" smtClean="0">
                <a:latin typeface="Adobe Caslon Pro BoldHeadings)"/>
              </a:rPr>
              <a:t>      ……methods and approaches we </a:t>
            </a:r>
            <a:r>
              <a:rPr lang="en-GB" sz="2600" dirty="0">
                <a:latin typeface="Adobe Caslon Pro BoldHeadings)"/>
              </a:rPr>
              <a:t>use remain, </a:t>
            </a:r>
            <a:r>
              <a:rPr lang="en-GB" sz="2600" dirty="0">
                <a:solidFill>
                  <a:srgbClr val="FF0000"/>
                </a:solidFill>
                <a:latin typeface="Adobe Caslon Pro BoldHeadings)"/>
              </a:rPr>
              <a:t>for </a:t>
            </a:r>
            <a:r>
              <a:rPr lang="en-GB" sz="2600" dirty="0" smtClean="0">
                <a:solidFill>
                  <a:srgbClr val="FF0000"/>
                </a:solidFill>
                <a:latin typeface="Adobe Caslon Pro BoldHeadings)"/>
              </a:rPr>
              <a:t>most organizations unchanged</a:t>
            </a:r>
            <a:r>
              <a:rPr lang="en-GB" sz="2600" dirty="0" smtClean="0">
                <a:latin typeface="Adobe Caslon Pro BoldHeadings)"/>
              </a:rPr>
              <a:t>.</a:t>
            </a:r>
            <a:endParaRPr lang="en-GB" sz="2600" dirty="0">
              <a:latin typeface="Adobe Caslon Pro Bold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63683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175004"/>
            <a:ext cx="2798064" cy="550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Societal Changes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......also the 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growing proportion of ethnic minority workers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, including the citizens of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other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countries that has changed for ever.</a:t>
            </a:r>
            <a:endParaRPr lang="en-GB" sz="2600" i="1" dirty="0" smtClean="0"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600" i="1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Societal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5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2107692"/>
            <a:ext cx="2875788" cy="305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Organizations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are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more and more coming to realize the potential benefits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that a diverse workforce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bring.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Societal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54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1516" y="1631317"/>
            <a:ext cx="2978283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If organization want the best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they are going to have to accept</a:t>
            </a:r>
            <a:r>
              <a:rPr lang="en-GB" sz="2400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that this will inevitably lead to the recruitment of people with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different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backgrounds values attitudes and belief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those which are currently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prevailing..</a:t>
            </a:r>
            <a:endParaRPr lang="en-GB" sz="2400" dirty="0"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Societal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5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2400091"/>
            <a:ext cx="2798064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…...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backgrounds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values attitudes and belief</a:t>
            </a:r>
            <a:r>
              <a:rPr lang="en-GB" sz="2600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those which are currently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prevailing.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Societal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74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1516" y="1563624"/>
            <a:ext cx="2907041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They will also have to examine their selection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method to ensure that they are not excluding candidates because of extraneous factors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rather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than talent ability or as we might say competence.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Societal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59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04688" y="3098373"/>
            <a:ext cx="2780458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Legislative C</a:t>
            </a:r>
            <a:r>
              <a:rPr lang="en-GB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hanges</a:t>
            </a:r>
            <a:endParaRPr lang="en-GB" sz="32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Legislative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32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66846" y="1203596"/>
            <a:ext cx="2935906" cy="5068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Legislative changes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When we have 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Disability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iscrimination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Act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which may prove to have the biggest impact of all. The act absolutely places an obligation on recruiters and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selectors…….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Legislative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7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330452"/>
            <a:ext cx="2798064" cy="483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…..to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respond to whatever disabilities applicants present.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GB" sz="24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ow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do you manage the dyslexic applicant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who is faced with a case study or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in-tray exercise with a high written content?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Legislative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89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878664"/>
            <a:ext cx="2875788" cy="364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partially sighted person who says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they can tackle the test with a magnifying aid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but has no idea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much extra time they might 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need”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Legislative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34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2118389"/>
            <a:ext cx="2798064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next big issue could be age,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some publications are already refusing to take recruitment adverts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which specify age limits. 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Legislative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49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Context for R &amp; 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23582" y="1952244"/>
            <a:ext cx="266827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Context of R&amp;S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GB" sz="2600" dirty="0" smtClean="0">
                <a:latin typeface="Adobe Caslon Pro BoldHeadings)"/>
              </a:rPr>
              <a:t>At </a:t>
            </a:r>
            <a:r>
              <a:rPr lang="en-GB" sz="2600" dirty="0">
                <a:latin typeface="Adobe Caslon Pro BoldHeadings)"/>
              </a:rPr>
              <a:t>the same time, enormous and rapid change in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</a:rPr>
              <a:t>the way employer’s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</a:rPr>
              <a:t>organize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</a:rPr>
              <a:t>themselves </a:t>
            </a:r>
            <a:r>
              <a:rPr lang="en-GB" sz="2600" dirty="0">
                <a:latin typeface="Adobe Caslon Pro BoldHeadings)"/>
              </a:rPr>
              <a:t>is </a:t>
            </a:r>
            <a:r>
              <a:rPr lang="en-GB" sz="2600" dirty="0" smtClean="0">
                <a:latin typeface="Adobe Caslon Pro BoldHeadings)"/>
              </a:rPr>
              <a:t>occurring. </a:t>
            </a:r>
            <a:endParaRPr lang="en-GB" sz="2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31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952244"/>
            <a:ext cx="2720340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can employers justify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statements like the successful candidates will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probably be under the age of 35 years?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Legislative Changes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6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3077158"/>
            <a:ext cx="2953512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Technological </a:t>
            </a:r>
            <a:r>
              <a:rPr lang="en-GB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&amp; </a:t>
            </a:r>
            <a:r>
              <a:rPr lang="en-GB" sz="32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Marketing Changes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22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724561"/>
            <a:ext cx="2953512" cy="4113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Technological changes</a:t>
            </a:r>
            <a:endParaRPr lang="en-GB" sz="28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Conventional methods of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assessing competence are out of joint with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technology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workplace.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93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2309114"/>
            <a:ext cx="2875788" cy="305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fact is that for many people now,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especially the young, </a:t>
            </a:r>
            <a:r>
              <a:rPr lang="en-GB" sz="26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it is second nature to communicate 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electronically.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09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485900"/>
            <a:ext cx="2875788" cy="434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Yet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 often on assessment centres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do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expect candidates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illustrate their personalities with </a:t>
            </a:r>
            <a:r>
              <a:rPr lang="en-GB" sz="2600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low tech aids like flip chart and hand written </a:t>
            </a:r>
            <a:r>
              <a:rPr lang="en-GB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acetates….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34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041273"/>
            <a:ext cx="2875788" cy="348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.....when packages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such as power point are freely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available?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 how many organizations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use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hand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out paper and pencil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tests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3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6964" y="2205132"/>
            <a:ext cx="2720340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hen the organization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could be asking applicants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complete tailored test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over the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internet?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30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641348"/>
            <a:ext cx="2798064" cy="434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It’s obvious that electronic realization of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assessment device can deliver results which are outside the scope</a:t>
            </a:r>
            <a:r>
              <a:rPr lang="en-GB" sz="2600" i="1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of paper and pencil instruments.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92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252728"/>
            <a:ext cx="2875788" cy="483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There are other advantages too which have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computer over paper and pencil m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ethods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There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adaptive testing </a:t>
            </a:r>
            <a:r>
              <a:rPr lang="en-GB" sz="2400" i="1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possibility of varying the items you administer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to an individual according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to……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4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548764"/>
            <a:ext cx="2798064" cy="4445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……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what 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provisional estimates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of that individual’s ability are at any one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time.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higher the estimates the tougher the next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item.</a:t>
            </a:r>
            <a:endParaRPr lang="en-GB" sz="2600" i="1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28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Context for R &amp; 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71516" y="1952244"/>
            <a:ext cx="28757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Context of R&amp;S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need to be aware of these changes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if our recruitment and selection methods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are to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work to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their full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potential. </a:t>
            </a:r>
            <a:endParaRPr lang="en-GB" sz="2600" dirty="0">
              <a:latin typeface="Adobe Caslon Pro Bold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179618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554663"/>
            <a:ext cx="2798064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acceptability of computerized test is important,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how people 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respond to it,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general conclusion seems to be that people will respond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favourably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to computer-based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test.</a:t>
            </a:r>
            <a:endParaRPr lang="en-GB" sz="24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61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2236231"/>
            <a:ext cx="2798064" cy="305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computer-based test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will provide </a:t>
            </a:r>
            <a:r>
              <a:rPr lang="en-GB" sz="2600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more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as much personal information as in paper and pencil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test.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5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4873" y="1330452"/>
            <a:ext cx="2957879" cy="493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Marketing </a:t>
            </a:r>
            <a:r>
              <a:rPr lang="en-GB" sz="24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Changes</a:t>
            </a:r>
            <a:endParaRPr lang="en-GB" sz="24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There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is a recruitment industry, and we would accept that we </a:t>
            </a:r>
            <a:r>
              <a:rPr lang="en-GB" sz="24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are </a:t>
            </a:r>
            <a:r>
              <a:rPr lang="en-GB" sz="24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part of it. It includes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he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onsultants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, the test 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publisher, 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systems </a:t>
            </a:r>
            <a:r>
              <a:rPr lang="en-GB" sz="24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developer the recruitment agencies and the head </a:t>
            </a:r>
            <a:r>
              <a:rPr lang="en-GB" sz="24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hunters. </a:t>
            </a:r>
            <a:endParaRPr lang="en-GB" sz="2400" i="1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81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49240" y="1563624"/>
            <a:ext cx="2953512" cy="434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marketing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hype which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surrounds the various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HR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-related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products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on the market today is a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problem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HR 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professionals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will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need to pick through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carefully</a:t>
            </a: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6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74904" y="266268"/>
            <a:ext cx="845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 smtClean="0">
                <a:latin typeface="Britannic Bold" panose="020B0903060703020204" pitchFamily="34" charset="0"/>
                <a:cs typeface="Arial" pitchFamily="34" charset="0"/>
              </a:rPr>
              <a:t>Technological and Marketing Changes</a:t>
            </a:r>
            <a:endParaRPr lang="en-US" sz="34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08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Context for R &amp; 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49240" y="1408176"/>
            <a:ext cx="2798064" cy="450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Context of R&amp;S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the light of this, we have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identified seven themes which seem to us likely to affect the way </a:t>
            </a:r>
            <a:r>
              <a:rPr lang="en-GB" sz="2600" dirty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we go about recruitment and selection. </a:t>
            </a:r>
            <a:endParaRPr lang="en-GB" sz="2600" dirty="0"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66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Context for R &amp; 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49240" y="1789042"/>
            <a:ext cx="2798064" cy="386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Seven themes impacting on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R&amp;S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Organizational</a:t>
            </a:r>
          </a:p>
          <a:p>
            <a:pPr>
              <a:spcAft>
                <a:spcPts val="800"/>
              </a:spcAft>
            </a:pPr>
            <a:r>
              <a:rPr lang="en-US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   Changes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Job changes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GB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Personal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Changes</a:t>
            </a:r>
            <a:endParaRPr lang="en-GB" sz="2600" i="1" dirty="0">
              <a:solidFill>
                <a:srgbClr val="FF0000"/>
              </a:solidFill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33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Context for R &amp; 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49240" y="1796796"/>
            <a:ext cx="2875788" cy="3619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4-</a:t>
            </a:r>
            <a:r>
              <a:rPr lang="en-GB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Societal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  Changes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GB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Legislative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hanges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6-</a:t>
            </a:r>
            <a:r>
              <a:rPr lang="en-GB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Technological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hanges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dirty="0" smtClean="0"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7-</a:t>
            </a:r>
            <a:r>
              <a:rPr lang="en-GB" sz="2600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Marketing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2600" i="1" dirty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600" i="1" dirty="0" smtClean="0">
                <a:solidFill>
                  <a:srgbClr val="FF0000"/>
                </a:solidFill>
                <a:latin typeface="Adobe Caslon Pro BoldHeadings)"/>
                <a:ea typeface="Calibri" panose="020F0502020204030204" pitchFamily="34" charset="0"/>
                <a:cs typeface="Times New Roman" panose="02020603050405020304" pitchFamily="18" charset="0"/>
              </a:rPr>
              <a:t>   Changes</a:t>
            </a:r>
            <a:endParaRPr lang="en-GB" sz="2600" i="1" dirty="0">
              <a:solidFill>
                <a:srgbClr val="FF0000"/>
              </a:solidFill>
              <a:effectLst/>
              <a:latin typeface="Adobe Caslon Pro BoldHeadings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22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04" y="266268"/>
            <a:ext cx="8458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itchFamily="34" charset="0"/>
              </a:rPr>
              <a:t>Context for R &amp; S</a:t>
            </a:r>
            <a:endParaRPr lang="en-US" sz="3800" dirty="0">
              <a:latin typeface="Britannic Bold" panose="020B09030607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49240" y="3060029"/>
            <a:ext cx="3031236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Changes</a:t>
            </a:r>
            <a:endParaRPr lang="en-GB" sz="3200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9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8408</TotalTime>
  <Words>1389</Words>
  <Application>Microsoft Office PowerPoint</Application>
  <PresentationFormat>On-screen Show (4:3)</PresentationFormat>
  <Paragraphs>206</Paragraphs>
  <Slides>53</Slides>
  <Notes>53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0" baseType="lpstr">
      <vt:lpstr>Adobe Caslon Pro BoldHeadings)</vt:lpstr>
      <vt:lpstr>Arial</vt:lpstr>
      <vt:lpstr>Britannic Bold</vt:lpstr>
      <vt:lpstr>Calibri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Administrator</cp:lastModifiedBy>
  <cp:revision>410</cp:revision>
  <dcterms:created xsi:type="dcterms:W3CDTF">2006-08-16T00:00:00Z</dcterms:created>
  <dcterms:modified xsi:type="dcterms:W3CDTF">2015-12-15T14:23:16Z</dcterms:modified>
</cp:coreProperties>
</file>