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notesMasterIdLst>
    <p:notesMasterId r:id="rId106"/>
  </p:notesMasterIdLst>
  <p:sldIdLst>
    <p:sldId id="865" r:id="rId2"/>
    <p:sldId id="866" r:id="rId3"/>
    <p:sldId id="867" r:id="rId4"/>
    <p:sldId id="868" r:id="rId5"/>
    <p:sldId id="869" r:id="rId6"/>
    <p:sldId id="870" r:id="rId7"/>
    <p:sldId id="871" r:id="rId8"/>
    <p:sldId id="872" r:id="rId9"/>
    <p:sldId id="873" r:id="rId10"/>
    <p:sldId id="874" r:id="rId11"/>
    <p:sldId id="875" r:id="rId12"/>
    <p:sldId id="876" r:id="rId13"/>
    <p:sldId id="877" r:id="rId14"/>
    <p:sldId id="878" r:id="rId15"/>
    <p:sldId id="879" r:id="rId16"/>
    <p:sldId id="880" r:id="rId17"/>
    <p:sldId id="881" r:id="rId18"/>
    <p:sldId id="882" r:id="rId19"/>
    <p:sldId id="883" r:id="rId20"/>
    <p:sldId id="884" r:id="rId21"/>
    <p:sldId id="885" r:id="rId22"/>
    <p:sldId id="886" r:id="rId23"/>
    <p:sldId id="887" r:id="rId24"/>
    <p:sldId id="888" r:id="rId25"/>
    <p:sldId id="889" r:id="rId26"/>
    <p:sldId id="890" r:id="rId27"/>
    <p:sldId id="891" r:id="rId28"/>
    <p:sldId id="892" r:id="rId29"/>
    <p:sldId id="893" r:id="rId30"/>
    <p:sldId id="894" r:id="rId31"/>
    <p:sldId id="895" r:id="rId32"/>
    <p:sldId id="896" r:id="rId33"/>
    <p:sldId id="897" r:id="rId34"/>
    <p:sldId id="898" r:id="rId35"/>
    <p:sldId id="899" r:id="rId36"/>
    <p:sldId id="900" r:id="rId37"/>
    <p:sldId id="901" r:id="rId38"/>
    <p:sldId id="902" r:id="rId39"/>
    <p:sldId id="903" r:id="rId40"/>
    <p:sldId id="904" r:id="rId41"/>
    <p:sldId id="905" r:id="rId42"/>
    <p:sldId id="906" r:id="rId43"/>
    <p:sldId id="907" r:id="rId44"/>
    <p:sldId id="908" r:id="rId45"/>
    <p:sldId id="909" r:id="rId46"/>
    <p:sldId id="910" r:id="rId47"/>
    <p:sldId id="911" r:id="rId48"/>
    <p:sldId id="912" r:id="rId49"/>
    <p:sldId id="913" r:id="rId50"/>
    <p:sldId id="914" r:id="rId51"/>
    <p:sldId id="915" r:id="rId52"/>
    <p:sldId id="916" r:id="rId53"/>
    <p:sldId id="584" r:id="rId54"/>
    <p:sldId id="585" r:id="rId55"/>
    <p:sldId id="586" r:id="rId56"/>
    <p:sldId id="587" r:id="rId57"/>
    <p:sldId id="588" r:id="rId58"/>
    <p:sldId id="589" r:id="rId59"/>
    <p:sldId id="590" r:id="rId60"/>
    <p:sldId id="591" r:id="rId61"/>
    <p:sldId id="917" r:id="rId62"/>
    <p:sldId id="592" r:id="rId63"/>
    <p:sldId id="593" r:id="rId64"/>
    <p:sldId id="848" r:id="rId65"/>
    <p:sldId id="594" r:id="rId66"/>
    <p:sldId id="595" r:id="rId67"/>
    <p:sldId id="596" r:id="rId68"/>
    <p:sldId id="597" r:id="rId69"/>
    <p:sldId id="918" r:id="rId70"/>
    <p:sldId id="598" r:id="rId71"/>
    <p:sldId id="599" r:id="rId72"/>
    <p:sldId id="850" r:id="rId73"/>
    <p:sldId id="851" r:id="rId74"/>
    <p:sldId id="852" r:id="rId75"/>
    <p:sldId id="855" r:id="rId76"/>
    <p:sldId id="853" r:id="rId77"/>
    <p:sldId id="854" r:id="rId78"/>
    <p:sldId id="919" r:id="rId79"/>
    <p:sldId id="849" r:id="rId80"/>
    <p:sldId id="601" r:id="rId81"/>
    <p:sldId id="602" r:id="rId82"/>
    <p:sldId id="603" r:id="rId83"/>
    <p:sldId id="604" r:id="rId84"/>
    <p:sldId id="605" r:id="rId85"/>
    <p:sldId id="606" r:id="rId86"/>
    <p:sldId id="607" r:id="rId87"/>
    <p:sldId id="608" r:id="rId88"/>
    <p:sldId id="920" r:id="rId89"/>
    <p:sldId id="687" r:id="rId90"/>
    <p:sldId id="688" r:id="rId91"/>
    <p:sldId id="922" r:id="rId92"/>
    <p:sldId id="689" r:id="rId93"/>
    <p:sldId id="690" r:id="rId94"/>
    <p:sldId id="691" r:id="rId95"/>
    <p:sldId id="692" r:id="rId96"/>
    <p:sldId id="693" r:id="rId97"/>
    <p:sldId id="924" r:id="rId98"/>
    <p:sldId id="923" r:id="rId99"/>
    <p:sldId id="694" r:id="rId100"/>
    <p:sldId id="695" r:id="rId101"/>
    <p:sldId id="696" r:id="rId102"/>
    <p:sldId id="697" r:id="rId103"/>
    <p:sldId id="698" r:id="rId104"/>
    <p:sldId id="699" r:id="rId10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056"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2D050"/>
    <a:srgbClr val="7EC234"/>
    <a:srgbClr val="6BA42C"/>
    <a:srgbClr val="E20000"/>
    <a:srgbClr val="00A7E2"/>
    <a:srgbClr val="33889F"/>
    <a:srgbClr val="2C8C16"/>
    <a:srgbClr val="267713"/>
    <a:srgbClr val="339F19"/>
    <a:srgbClr val="008E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313" autoAdjust="0"/>
    <p:restoredTop sz="94316" autoAdjust="0"/>
  </p:normalViewPr>
  <p:slideViewPr>
    <p:cSldViewPr snapToObjects="1">
      <p:cViewPr>
        <p:scale>
          <a:sx n="70" d="100"/>
          <a:sy n="70" d="100"/>
        </p:scale>
        <p:origin x="-1122" y="-84"/>
      </p:cViewPr>
      <p:guideLst>
        <p:guide orient="horz" pos="2160"/>
        <p:guide pos="2880"/>
      </p:guideLst>
    </p:cSldViewPr>
  </p:slideViewPr>
  <p:notesTextViewPr>
    <p:cViewPr>
      <p:scale>
        <a:sx n="100" d="100"/>
        <a:sy n="100" d="100"/>
      </p:scale>
      <p:origin x="0" y="0"/>
    </p:cViewPr>
  </p:notesTextViewPr>
  <p:gridSpacing cx="82296" cy="82296"/>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presProps" Target="presProps.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theme" Target="theme/theme1.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7FFD6A8-C9F9-4026-8BA0-75ECCD0F0EAF}" type="datetimeFigureOut">
              <a:rPr lang="en-US" smtClean="0"/>
              <a:t>4/23/2016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FA36DE9-3BAB-43D7-A8E2-A1DD2A558FCA}" type="slidenum">
              <a:rPr lang="en-US" smtClean="0"/>
              <a:t>‹#›</a:t>
            </a:fld>
            <a:endParaRPr lang="en-US"/>
          </a:p>
        </p:txBody>
      </p:sp>
    </p:spTree>
    <p:extLst>
      <p:ext uri="{BB962C8B-B14F-4D97-AF65-F5344CB8AC3E}">
        <p14:creationId xmlns:p14="http://schemas.microsoft.com/office/powerpoint/2010/main" val="26070912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a:t>
            </a:fld>
            <a:endParaRPr lang="en-US"/>
          </a:p>
        </p:txBody>
      </p:sp>
    </p:spTree>
    <p:extLst>
      <p:ext uri="{BB962C8B-B14F-4D97-AF65-F5344CB8AC3E}">
        <p14:creationId xmlns:p14="http://schemas.microsoft.com/office/powerpoint/2010/main" val="93292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a:t>
            </a:fld>
            <a:endParaRPr lang="en-US"/>
          </a:p>
        </p:txBody>
      </p:sp>
    </p:spTree>
    <p:extLst>
      <p:ext uri="{BB962C8B-B14F-4D97-AF65-F5344CB8AC3E}">
        <p14:creationId xmlns:p14="http://schemas.microsoft.com/office/powerpoint/2010/main" val="397793383"/>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100</a:t>
            </a:fld>
            <a:endParaRPr lang="en-US"/>
          </a:p>
        </p:txBody>
      </p:sp>
    </p:spTree>
    <p:extLst>
      <p:ext uri="{BB962C8B-B14F-4D97-AF65-F5344CB8AC3E}">
        <p14:creationId xmlns:p14="http://schemas.microsoft.com/office/powerpoint/2010/main" val="74594267"/>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101</a:t>
            </a:fld>
            <a:endParaRPr lang="en-US"/>
          </a:p>
        </p:txBody>
      </p:sp>
    </p:spTree>
    <p:extLst>
      <p:ext uri="{BB962C8B-B14F-4D97-AF65-F5344CB8AC3E}">
        <p14:creationId xmlns:p14="http://schemas.microsoft.com/office/powerpoint/2010/main" val="3349610418"/>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102</a:t>
            </a:fld>
            <a:endParaRPr lang="en-US"/>
          </a:p>
        </p:txBody>
      </p:sp>
    </p:spTree>
    <p:extLst>
      <p:ext uri="{BB962C8B-B14F-4D97-AF65-F5344CB8AC3E}">
        <p14:creationId xmlns:p14="http://schemas.microsoft.com/office/powerpoint/2010/main" val="4237545776"/>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103</a:t>
            </a:fld>
            <a:endParaRPr lang="en-US"/>
          </a:p>
        </p:txBody>
      </p:sp>
    </p:spTree>
    <p:extLst>
      <p:ext uri="{BB962C8B-B14F-4D97-AF65-F5344CB8AC3E}">
        <p14:creationId xmlns:p14="http://schemas.microsoft.com/office/powerpoint/2010/main" val="413445214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104</a:t>
            </a:fld>
            <a:endParaRPr lang="en-US"/>
          </a:p>
        </p:txBody>
      </p:sp>
    </p:spTree>
    <p:extLst>
      <p:ext uri="{BB962C8B-B14F-4D97-AF65-F5344CB8AC3E}">
        <p14:creationId xmlns:p14="http://schemas.microsoft.com/office/powerpoint/2010/main" val="29811867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11</a:t>
            </a:fld>
            <a:endParaRPr lang="en-US"/>
          </a:p>
        </p:txBody>
      </p:sp>
    </p:spTree>
    <p:extLst>
      <p:ext uri="{BB962C8B-B14F-4D97-AF65-F5344CB8AC3E}">
        <p14:creationId xmlns:p14="http://schemas.microsoft.com/office/powerpoint/2010/main" val="27852267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12</a:t>
            </a:fld>
            <a:endParaRPr lang="en-US"/>
          </a:p>
        </p:txBody>
      </p:sp>
    </p:spTree>
    <p:extLst>
      <p:ext uri="{BB962C8B-B14F-4D97-AF65-F5344CB8AC3E}">
        <p14:creationId xmlns:p14="http://schemas.microsoft.com/office/powerpoint/2010/main" val="33705450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13</a:t>
            </a:fld>
            <a:endParaRPr lang="en-US"/>
          </a:p>
        </p:txBody>
      </p:sp>
    </p:spTree>
    <p:extLst>
      <p:ext uri="{BB962C8B-B14F-4D97-AF65-F5344CB8AC3E}">
        <p14:creationId xmlns:p14="http://schemas.microsoft.com/office/powerpoint/2010/main" val="6010740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14</a:t>
            </a:fld>
            <a:endParaRPr lang="en-US"/>
          </a:p>
        </p:txBody>
      </p:sp>
    </p:spTree>
    <p:extLst>
      <p:ext uri="{BB962C8B-B14F-4D97-AF65-F5344CB8AC3E}">
        <p14:creationId xmlns:p14="http://schemas.microsoft.com/office/powerpoint/2010/main" val="93292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15</a:t>
            </a:fld>
            <a:endParaRPr lang="en-US"/>
          </a:p>
        </p:txBody>
      </p:sp>
    </p:spTree>
    <p:extLst>
      <p:ext uri="{BB962C8B-B14F-4D97-AF65-F5344CB8AC3E}">
        <p14:creationId xmlns:p14="http://schemas.microsoft.com/office/powerpoint/2010/main" val="21381265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16</a:t>
            </a:fld>
            <a:endParaRPr lang="en-US"/>
          </a:p>
        </p:txBody>
      </p:sp>
    </p:spTree>
    <p:extLst>
      <p:ext uri="{BB962C8B-B14F-4D97-AF65-F5344CB8AC3E}">
        <p14:creationId xmlns:p14="http://schemas.microsoft.com/office/powerpoint/2010/main" val="24889730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17</a:t>
            </a:fld>
            <a:endParaRPr lang="en-US"/>
          </a:p>
        </p:txBody>
      </p:sp>
    </p:spTree>
    <p:extLst>
      <p:ext uri="{BB962C8B-B14F-4D97-AF65-F5344CB8AC3E}">
        <p14:creationId xmlns:p14="http://schemas.microsoft.com/office/powerpoint/2010/main" val="23798148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18</a:t>
            </a:fld>
            <a:endParaRPr lang="en-US"/>
          </a:p>
        </p:txBody>
      </p:sp>
    </p:spTree>
    <p:extLst>
      <p:ext uri="{BB962C8B-B14F-4D97-AF65-F5344CB8AC3E}">
        <p14:creationId xmlns:p14="http://schemas.microsoft.com/office/powerpoint/2010/main" val="40355769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19</a:t>
            </a:fld>
            <a:endParaRPr lang="en-US"/>
          </a:p>
        </p:txBody>
      </p:sp>
    </p:spTree>
    <p:extLst>
      <p:ext uri="{BB962C8B-B14F-4D97-AF65-F5344CB8AC3E}">
        <p14:creationId xmlns:p14="http://schemas.microsoft.com/office/powerpoint/2010/main" val="3609626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a:t>
            </a:fld>
            <a:endParaRPr lang="en-US"/>
          </a:p>
        </p:txBody>
      </p:sp>
    </p:spTree>
    <p:extLst>
      <p:ext uri="{BB962C8B-B14F-4D97-AF65-F5344CB8AC3E}">
        <p14:creationId xmlns:p14="http://schemas.microsoft.com/office/powerpoint/2010/main" val="20672639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20</a:t>
            </a:fld>
            <a:endParaRPr lang="en-US"/>
          </a:p>
        </p:txBody>
      </p:sp>
    </p:spTree>
    <p:extLst>
      <p:ext uri="{BB962C8B-B14F-4D97-AF65-F5344CB8AC3E}">
        <p14:creationId xmlns:p14="http://schemas.microsoft.com/office/powerpoint/2010/main" val="271192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21</a:t>
            </a:fld>
            <a:endParaRPr lang="en-US"/>
          </a:p>
        </p:txBody>
      </p:sp>
    </p:spTree>
    <p:extLst>
      <p:ext uri="{BB962C8B-B14F-4D97-AF65-F5344CB8AC3E}">
        <p14:creationId xmlns:p14="http://schemas.microsoft.com/office/powerpoint/2010/main" val="14183375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22</a:t>
            </a:fld>
            <a:endParaRPr lang="en-US"/>
          </a:p>
        </p:txBody>
      </p:sp>
    </p:spTree>
    <p:extLst>
      <p:ext uri="{BB962C8B-B14F-4D97-AF65-F5344CB8AC3E}">
        <p14:creationId xmlns:p14="http://schemas.microsoft.com/office/powerpoint/2010/main" val="93292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23</a:t>
            </a:fld>
            <a:endParaRPr lang="en-US"/>
          </a:p>
        </p:txBody>
      </p:sp>
    </p:spTree>
    <p:extLst>
      <p:ext uri="{BB962C8B-B14F-4D97-AF65-F5344CB8AC3E}">
        <p14:creationId xmlns:p14="http://schemas.microsoft.com/office/powerpoint/2010/main" val="10319741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24</a:t>
            </a:fld>
            <a:endParaRPr lang="en-US"/>
          </a:p>
        </p:txBody>
      </p:sp>
    </p:spTree>
    <p:extLst>
      <p:ext uri="{BB962C8B-B14F-4D97-AF65-F5344CB8AC3E}">
        <p14:creationId xmlns:p14="http://schemas.microsoft.com/office/powerpoint/2010/main" val="5535971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25</a:t>
            </a:fld>
            <a:endParaRPr lang="en-US"/>
          </a:p>
        </p:txBody>
      </p:sp>
    </p:spTree>
    <p:extLst>
      <p:ext uri="{BB962C8B-B14F-4D97-AF65-F5344CB8AC3E}">
        <p14:creationId xmlns:p14="http://schemas.microsoft.com/office/powerpoint/2010/main" val="5353807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26</a:t>
            </a:fld>
            <a:endParaRPr lang="en-US"/>
          </a:p>
        </p:txBody>
      </p:sp>
    </p:spTree>
    <p:extLst>
      <p:ext uri="{BB962C8B-B14F-4D97-AF65-F5344CB8AC3E}">
        <p14:creationId xmlns:p14="http://schemas.microsoft.com/office/powerpoint/2010/main" val="9022139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27</a:t>
            </a:fld>
            <a:endParaRPr lang="en-US"/>
          </a:p>
        </p:txBody>
      </p:sp>
    </p:spTree>
    <p:extLst>
      <p:ext uri="{BB962C8B-B14F-4D97-AF65-F5344CB8AC3E}">
        <p14:creationId xmlns:p14="http://schemas.microsoft.com/office/powerpoint/2010/main" val="307885705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28</a:t>
            </a:fld>
            <a:endParaRPr lang="en-US"/>
          </a:p>
        </p:txBody>
      </p:sp>
    </p:spTree>
    <p:extLst>
      <p:ext uri="{BB962C8B-B14F-4D97-AF65-F5344CB8AC3E}">
        <p14:creationId xmlns:p14="http://schemas.microsoft.com/office/powerpoint/2010/main" val="254417550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29</a:t>
            </a:fld>
            <a:endParaRPr lang="en-US"/>
          </a:p>
        </p:txBody>
      </p:sp>
    </p:spTree>
    <p:extLst>
      <p:ext uri="{BB962C8B-B14F-4D97-AF65-F5344CB8AC3E}">
        <p14:creationId xmlns:p14="http://schemas.microsoft.com/office/powerpoint/2010/main" val="15742036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a:t>
            </a:fld>
            <a:endParaRPr lang="en-US"/>
          </a:p>
        </p:txBody>
      </p:sp>
    </p:spTree>
    <p:extLst>
      <p:ext uri="{BB962C8B-B14F-4D97-AF65-F5344CB8AC3E}">
        <p14:creationId xmlns:p14="http://schemas.microsoft.com/office/powerpoint/2010/main" val="2503216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30</a:t>
            </a:fld>
            <a:endParaRPr lang="en-US"/>
          </a:p>
        </p:txBody>
      </p:sp>
    </p:spTree>
    <p:extLst>
      <p:ext uri="{BB962C8B-B14F-4D97-AF65-F5344CB8AC3E}">
        <p14:creationId xmlns:p14="http://schemas.microsoft.com/office/powerpoint/2010/main" val="21526565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31</a:t>
            </a:fld>
            <a:endParaRPr lang="en-US"/>
          </a:p>
        </p:txBody>
      </p:sp>
    </p:spTree>
    <p:extLst>
      <p:ext uri="{BB962C8B-B14F-4D97-AF65-F5344CB8AC3E}">
        <p14:creationId xmlns:p14="http://schemas.microsoft.com/office/powerpoint/2010/main" val="932921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32</a:t>
            </a:fld>
            <a:endParaRPr lang="en-US"/>
          </a:p>
        </p:txBody>
      </p:sp>
    </p:spTree>
    <p:extLst>
      <p:ext uri="{BB962C8B-B14F-4D97-AF65-F5344CB8AC3E}">
        <p14:creationId xmlns:p14="http://schemas.microsoft.com/office/powerpoint/2010/main" val="420893150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33</a:t>
            </a:fld>
            <a:endParaRPr lang="en-US"/>
          </a:p>
        </p:txBody>
      </p:sp>
    </p:spTree>
    <p:extLst>
      <p:ext uri="{BB962C8B-B14F-4D97-AF65-F5344CB8AC3E}">
        <p14:creationId xmlns:p14="http://schemas.microsoft.com/office/powerpoint/2010/main" val="94489436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34</a:t>
            </a:fld>
            <a:endParaRPr lang="en-US"/>
          </a:p>
        </p:txBody>
      </p:sp>
    </p:spTree>
    <p:extLst>
      <p:ext uri="{BB962C8B-B14F-4D97-AF65-F5344CB8AC3E}">
        <p14:creationId xmlns:p14="http://schemas.microsoft.com/office/powerpoint/2010/main" val="312613278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35</a:t>
            </a:fld>
            <a:endParaRPr lang="en-US"/>
          </a:p>
        </p:txBody>
      </p:sp>
    </p:spTree>
    <p:extLst>
      <p:ext uri="{BB962C8B-B14F-4D97-AF65-F5344CB8AC3E}">
        <p14:creationId xmlns:p14="http://schemas.microsoft.com/office/powerpoint/2010/main" val="223389714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36</a:t>
            </a:fld>
            <a:endParaRPr lang="en-US"/>
          </a:p>
        </p:txBody>
      </p:sp>
    </p:spTree>
    <p:extLst>
      <p:ext uri="{BB962C8B-B14F-4D97-AF65-F5344CB8AC3E}">
        <p14:creationId xmlns:p14="http://schemas.microsoft.com/office/powerpoint/2010/main" val="188478472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37</a:t>
            </a:fld>
            <a:endParaRPr lang="en-US"/>
          </a:p>
        </p:txBody>
      </p:sp>
    </p:spTree>
    <p:extLst>
      <p:ext uri="{BB962C8B-B14F-4D97-AF65-F5344CB8AC3E}">
        <p14:creationId xmlns:p14="http://schemas.microsoft.com/office/powerpoint/2010/main" val="141932234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38</a:t>
            </a:fld>
            <a:endParaRPr lang="en-US"/>
          </a:p>
        </p:txBody>
      </p:sp>
    </p:spTree>
    <p:extLst>
      <p:ext uri="{BB962C8B-B14F-4D97-AF65-F5344CB8AC3E}">
        <p14:creationId xmlns:p14="http://schemas.microsoft.com/office/powerpoint/2010/main" val="932921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39</a:t>
            </a:fld>
            <a:endParaRPr lang="en-US"/>
          </a:p>
        </p:txBody>
      </p:sp>
    </p:spTree>
    <p:extLst>
      <p:ext uri="{BB962C8B-B14F-4D97-AF65-F5344CB8AC3E}">
        <p14:creationId xmlns:p14="http://schemas.microsoft.com/office/powerpoint/2010/main" val="4833433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a:t>
            </a:fld>
            <a:endParaRPr lang="en-US"/>
          </a:p>
        </p:txBody>
      </p:sp>
    </p:spTree>
    <p:extLst>
      <p:ext uri="{BB962C8B-B14F-4D97-AF65-F5344CB8AC3E}">
        <p14:creationId xmlns:p14="http://schemas.microsoft.com/office/powerpoint/2010/main" val="132924482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40</a:t>
            </a:fld>
            <a:endParaRPr lang="en-US"/>
          </a:p>
        </p:txBody>
      </p:sp>
    </p:spTree>
    <p:extLst>
      <p:ext uri="{BB962C8B-B14F-4D97-AF65-F5344CB8AC3E}">
        <p14:creationId xmlns:p14="http://schemas.microsoft.com/office/powerpoint/2010/main" val="280033004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41</a:t>
            </a:fld>
            <a:endParaRPr lang="en-US"/>
          </a:p>
        </p:txBody>
      </p:sp>
    </p:spTree>
    <p:extLst>
      <p:ext uri="{BB962C8B-B14F-4D97-AF65-F5344CB8AC3E}">
        <p14:creationId xmlns:p14="http://schemas.microsoft.com/office/powerpoint/2010/main" val="420283386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42</a:t>
            </a:fld>
            <a:endParaRPr lang="en-US"/>
          </a:p>
        </p:txBody>
      </p:sp>
    </p:spTree>
    <p:extLst>
      <p:ext uri="{BB962C8B-B14F-4D97-AF65-F5344CB8AC3E}">
        <p14:creationId xmlns:p14="http://schemas.microsoft.com/office/powerpoint/2010/main" val="206200066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43</a:t>
            </a:fld>
            <a:endParaRPr lang="en-US"/>
          </a:p>
        </p:txBody>
      </p:sp>
    </p:spTree>
    <p:extLst>
      <p:ext uri="{BB962C8B-B14F-4D97-AF65-F5344CB8AC3E}">
        <p14:creationId xmlns:p14="http://schemas.microsoft.com/office/powerpoint/2010/main" val="421273799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44</a:t>
            </a:fld>
            <a:endParaRPr lang="en-US"/>
          </a:p>
        </p:txBody>
      </p:sp>
    </p:spTree>
    <p:extLst>
      <p:ext uri="{BB962C8B-B14F-4D97-AF65-F5344CB8AC3E}">
        <p14:creationId xmlns:p14="http://schemas.microsoft.com/office/powerpoint/2010/main" val="322455222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45</a:t>
            </a:fld>
            <a:endParaRPr lang="en-US"/>
          </a:p>
        </p:txBody>
      </p:sp>
    </p:spTree>
    <p:extLst>
      <p:ext uri="{BB962C8B-B14F-4D97-AF65-F5344CB8AC3E}">
        <p14:creationId xmlns:p14="http://schemas.microsoft.com/office/powerpoint/2010/main" val="122016198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46</a:t>
            </a:fld>
            <a:endParaRPr lang="en-US"/>
          </a:p>
        </p:txBody>
      </p:sp>
    </p:spTree>
    <p:extLst>
      <p:ext uri="{BB962C8B-B14F-4D97-AF65-F5344CB8AC3E}">
        <p14:creationId xmlns:p14="http://schemas.microsoft.com/office/powerpoint/2010/main" val="219940426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47</a:t>
            </a:fld>
            <a:endParaRPr lang="en-US"/>
          </a:p>
        </p:txBody>
      </p:sp>
    </p:spTree>
    <p:extLst>
      <p:ext uri="{BB962C8B-B14F-4D97-AF65-F5344CB8AC3E}">
        <p14:creationId xmlns:p14="http://schemas.microsoft.com/office/powerpoint/2010/main" val="66501336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48</a:t>
            </a:fld>
            <a:endParaRPr lang="en-US"/>
          </a:p>
        </p:txBody>
      </p:sp>
    </p:spTree>
    <p:extLst>
      <p:ext uri="{BB962C8B-B14F-4D97-AF65-F5344CB8AC3E}">
        <p14:creationId xmlns:p14="http://schemas.microsoft.com/office/powerpoint/2010/main" val="146174711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49</a:t>
            </a:fld>
            <a:endParaRPr lang="en-US"/>
          </a:p>
        </p:txBody>
      </p:sp>
    </p:spTree>
    <p:extLst>
      <p:ext uri="{BB962C8B-B14F-4D97-AF65-F5344CB8AC3E}">
        <p14:creationId xmlns:p14="http://schemas.microsoft.com/office/powerpoint/2010/main" val="1179150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a:t>
            </a:fld>
            <a:endParaRPr lang="en-US"/>
          </a:p>
        </p:txBody>
      </p:sp>
    </p:spTree>
    <p:extLst>
      <p:ext uri="{BB962C8B-B14F-4D97-AF65-F5344CB8AC3E}">
        <p14:creationId xmlns:p14="http://schemas.microsoft.com/office/powerpoint/2010/main" val="311559982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50</a:t>
            </a:fld>
            <a:endParaRPr lang="en-US"/>
          </a:p>
        </p:txBody>
      </p:sp>
    </p:spTree>
    <p:extLst>
      <p:ext uri="{BB962C8B-B14F-4D97-AF65-F5344CB8AC3E}">
        <p14:creationId xmlns:p14="http://schemas.microsoft.com/office/powerpoint/2010/main" val="423851248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51</a:t>
            </a:fld>
            <a:endParaRPr lang="en-US"/>
          </a:p>
        </p:txBody>
      </p:sp>
    </p:spTree>
    <p:extLst>
      <p:ext uri="{BB962C8B-B14F-4D97-AF65-F5344CB8AC3E}">
        <p14:creationId xmlns:p14="http://schemas.microsoft.com/office/powerpoint/2010/main" val="428389329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52</a:t>
            </a:fld>
            <a:endParaRPr lang="en-US"/>
          </a:p>
        </p:txBody>
      </p:sp>
    </p:spTree>
    <p:extLst>
      <p:ext uri="{BB962C8B-B14F-4D97-AF65-F5344CB8AC3E}">
        <p14:creationId xmlns:p14="http://schemas.microsoft.com/office/powerpoint/2010/main" val="932921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53</a:t>
            </a:fld>
            <a:endParaRPr lang="en-US"/>
          </a:p>
        </p:txBody>
      </p:sp>
    </p:spTree>
    <p:extLst>
      <p:ext uri="{BB962C8B-B14F-4D97-AF65-F5344CB8AC3E}">
        <p14:creationId xmlns:p14="http://schemas.microsoft.com/office/powerpoint/2010/main" val="224777267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54</a:t>
            </a:fld>
            <a:endParaRPr lang="en-US"/>
          </a:p>
        </p:txBody>
      </p:sp>
    </p:spTree>
    <p:extLst>
      <p:ext uri="{BB962C8B-B14F-4D97-AF65-F5344CB8AC3E}">
        <p14:creationId xmlns:p14="http://schemas.microsoft.com/office/powerpoint/2010/main" val="220661862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55</a:t>
            </a:fld>
            <a:endParaRPr lang="en-US"/>
          </a:p>
        </p:txBody>
      </p:sp>
    </p:spTree>
    <p:extLst>
      <p:ext uri="{BB962C8B-B14F-4D97-AF65-F5344CB8AC3E}">
        <p14:creationId xmlns:p14="http://schemas.microsoft.com/office/powerpoint/2010/main" val="267859444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56</a:t>
            </a:fld>
            <a:endParaRPr lang="en-US"/>
          </a:p>
        </p:txBody>
      </p:sp>
    </p:spTree>
    <p:extLst>
      <p:ext uri="{BB962C8B-B14F-4D97-AF65-F5344CB8AC3E}">
        <p14:creationId xmlns:p14="http://schemas.microsoft.com/office/powerpoint/2010/main" val="342070396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57</a:t>
            </a:fld>
            <a:endParaRPr lang="en-US"/>
          </a:p>
        </p:txBody>
      </p:sp>
    </p:spTree>
    <p:extLst>
      <p:ext uri="{BB962C8B-B14F-4D97-AF65-F5344CB8AC3E}">
        <p14:creationId xmlns:p14="http://schemas.microsoft.com/office/powerpoint/2010/main" val="34835238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58</a:t>
            </a:fld>
            <a:endParaRPr lang="en-US"/>
          </a:p>
        </p:txBody>
      </p:sp>
    </p:spTree>
    <p:extLst>
      <p:ext uri="{BB962C8B-B14F-4D97-AF65-F5344CB8AC3E}">
        <p14:creationId xmlns:p14="http://schemas.microsoft.com/office/powerpoint/2010/main" val="402248371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59</a:t>
            </a:fld>
            <a:endParaRPr lang="en-US"/>
          </a:p>
        </p:txBody>
      </p:sp>
    </p:spTree>
    <p:extLst>
      <p:ext uri="{BB962C8B-B14F-4D97-AF65-F5344CB8AC3E}">
        <p14:creationId xmlns:p14="http://schemas.microsoft.com/office/powerpoint/2010/main" val="3227467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a:t>
            </a:fld>
            <a:endParaRPr lang="en-US"/>
          </a:p>
        </p:txBody>
      </p:sp>
    </p:spTree>
    <p:extLst>
      <p:ext uri="{BB962C8B-B14F-4D97-AF65-F5344CB8AC3E}">
        <p14:creationId xmlns:p14="http://schemas.microsoft.com/office/powerpoint/2010/main" val="423715701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60</a:t>
            </a:fld>
            <a:endParaRPr lang="en-US"/>
          </a:p>
        </p:txBody>
      </p:sp>
    </p:spTree>
    <p:extLst>
      <p:ext uri="{BB962C8B-B14F-4D97-AF65-F5344CB8AC3E}">
        <p14:creationId xmlns:p14="http://schemas.microsoft.com/office/powerpoint/2010/main" val="60575448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61</a:t>
            </a:fld>
            <a:endParaRPr lang="en-US"/>
          </a:p>
        </p:txBody>
      </p:sp>
    </p:spTree>
    <p:extLst>
      <p:ext uri="{BB962C8B-B14F-4D97-AF65-F5344CB8AC3E}">
        <p14:creationId xmlns:p14="http://schemas.microsoft.com/office/powerpoint/2010/main" val="932921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62</a:t>
            </a:fld>
            <a:endParaRPr lang="en-US"/>
          </a:p>
        </p:txBody>
      </p:sp>
    </p:spTree>
    <p:extLst>
      <p:ext uri="{BB962C8B-B14F-4D97-AF65-F5344CB8AC3E}">
        <p14:creationId xmlns:p14="http://schemas.microsoft.com/office/powerpoint/2010/main" val="234543720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63</a:t>
            </a:fld>
            <a:endParaRPr lang="en-US"/>
          </a:p>
        </p:txBody>
      </p:sp>
    </p:spTree>
    <p:extLst>
      <p:ext uri="{BB962C8B-B14F-4D97-AF65-F5344CB8AC3E}">
        <p14:creationId xmlns:p14="http://schemas.microsoft.com/office/powerpoint/2010/main" val="290430858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64</a:t>
            </a:fld>
            <a:endParaRPr lang="en-US"/>
          </a:p>
        </p:txBody>
      </p:sp>
    </p:spTree>
    <p:extLst>
      <p:ext uri="{BB962C8B-B14F-4D97-AF65-F5344CB8AC3E}">
        <p14:creationId xmlns:p14="http://schemas.microsoft.com/office/powerpoint/2010/main" val="395152640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65</a:t>
            </a:fld>
            <a:endParaRPr lang="en-US"/>
          </a:p>
        </p:txBody>
      </p:sp>
    </p:spTree>
    <p:extLst>
      <p:ext uri="{BB962C8B-B14F-4D97-AF65-F5344CB8AC3E}">
        <p14:creationId xmlns:p14="http://schemas.microsoft.com/office/powerpoint/2010/main" val="427061021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66</a:t>
            </a:fld>
            <a:endParaRPr lang="en-US"/>
          </a:p>
        </p:txBody>
      </p:sp>
    </p:spTree>
    <p:extLst>
      <p:ext uri="{BB962C8B-B14F-4D97-AF65-F5344CB8AC3E}">
        <p14:creationId xmlns:p14="http://schemas.microsoft.com/office/powerpoint/2010/main" val="314256131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67</a:t>
            </a:fld>
            <a:endParaRPr lang="en-US"/>
          </a:p>
        </p:txBody>
      </p:sp>
    </p:spTree>
    <p:extLst>
      <p:ext uri="{BB962C8B-B14F-4D97-AF65-F5344CB8AC3E}">
        <p14:creationId xmlns:p14="http://schemas.microsoft.com/office/powerpoint/2010/main" val="14905058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68</a:t>
            </a:fld>
            <a:endParaRPr lang="en-US"/>
          </a:p>
        </p:txBody>
      </p:sp>
    </p:spTree>
    <p:extLst>
      <p:ext uri="{BB962C8B-B14F-4D97-AF65-F5344CB8AC3E}">
        <p14:creationId xmlns:p14="http://schemas.microsoft.com/office/powerpoint/2010/main" val="194931046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69</a:t>
            </a:fld>
            <a:endParaRPr lang="en-US"/>
          </a:p>
        </p:txBody>
      </p:sp>
    </p:spTree>
    <p:extLst>
      <p:ext uri="{BB962C8B-B14F-4D97-AF65-F5344CB8AC3E}">
        <p14:creationId xmlns:p14="http://schemas.microsoft.com/office/powerpoint/2010/main" val="93292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a:t>
            </a:fld>
            <a:endParaRPr lang="en-US"/>
          </a:p>
        </p:txBody>
      </p:sp>
    </p:spTree>
    <p:extLst>
      <p:ext uri="{BB962C8B-B14F-4D97-AF65-F5344CB8AC3E}">
        <p14:creationId xmlns:p14="http://schemas.microsoft.com/office/powerpoint/2010/main" val="300132433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70</a:t>
            </a:fld>
            <a:endParaRPr lang="en-US"/>
          </a:p>
        </p:txBody>
      </p:sp>
    </p:spTree>
    <p:extLst>
      <p:ext uri="{BB962C8B-B14F-4D97-AF65-F5344CB8AC3E}">
        <p14:creationId xmlns:p14="http://schemas.microsoft.com/office/powerpoint/2010/main" val="26869007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71</a:t>
            </a:fld>
            <a:endParaRPr lang="en-US"/>
          </a:p>
        </p:txBody>
      </p:sp>
    </p:spTree>
    <p:extLst>
      <p:ext uri="{BB962C8B-B14F-4D97-AF65-F5344CB8AC3E}">
        <p14:creationId xmlns:p14="http://schemas.microsoft.com/office/powerpoint/2010/main" val="217174710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72</a:t>
            </a:fld>
            <a:endParaRPr lang="en-US"/>
          </a:p>
        </p:txBody>
      </p:sp>
    </p:spTree>
    <p:extLst>
      <p:ext uri="{BB962C8B-B14F-4D97-AF65-F5344CB8AC3E}">
        <p14:creationId xmlns:p14="http://schemas.microsoft.com/office/powerpoint/2010/main" val="394274247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73</a:t>
            </a:fld>
            <a:endParaRPr lang="en-US"/>
          </a:p>
        </p:txBody>
      </p:sp>
    </p:spTree>
    <p:extLst>
      <p:ext uri="{BB962C8B-B14F-4D97-AF65-F5344CB8AC3E}">
        <p14:creationId xmlns:p14="http://schemas.microsoft.com/office/powerpoint/2010/main" val="136798066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74</a:t>
            </a:fld>
            <a:endParaRPr lang="en-US"/>
          </a:p>
        </p:txBody>
      </p:sp>
    </p:spTree>
    <p:extLst>
      <p:ext uri="{BB962C8B-B14F-4D97-AF65-F5344CB8AC3E}">
        <p14:creationId xmlns:p14="http://schemas.microsoft.com/office/powerpoint/2010/main" val="290325466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75</a:t>
            </a:fld>
            <a:endParaRPr lang="en-US"/>
          </a:p>
        </p:txBody>
      </p:sp>
    </p:spTree>
    <p:extLst>
      <p:ext uri="{BB962C8B-B14F-4D97-AF65-F5344CB8AC3E}">
        <p14:creationId xmlns:p14="http://schemas.microsoft.com/office/powerpoint/2010/main" val="408306094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76</a:t>
            </a:fld>
            <a:endParaRPr lang="en-US"/>
          </a:p>
        </p:txBody>
      </p:sp>
    </p:spTree>
    <p:extLst>
      <p:ext uri="{BB962C8B-B14F-4D97-AF65-F5344CB8AC3E}">
        <p14:creationId xmlns:p14="http://schemas.microsoft.com/office/powerpoint/2010/main" val="322303064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77</a:t>
            </a:fld>
            <a:endParaRPr lang="en-US"/>
          </a:p>
        </p:txBody>
      </p:sp>
    </p:spTree>
    <p:extLst>
      <p:ext uri="{BB962C8B-B14F-4D97-AF65-F5344CB8AC3E}">
        <p14:creationId xmlns:p14="http://schemas.microsoft.com/office/powerpoint/2010/main" val="280526690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78</a:t>
            </a:fld>
            <a:endParaRPr lang="en-US"/>
          </a:p>
        </p:txBody>
      </p:sp>
    </p:spTree>
    <p:extLst>
      <p:ext uri="{BB962C8B-B14F-4D97-AF65-F5344CB8AC3E}">
        <p14:creationId xmlns:p14="http://schemas.microsoft.com/office/powerpoint/2010/main" val="932921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79</a:t>
            </a:fld>
            <a:endParaRPr lang="en-US"/>
          </a:p>
        </p:txBody>
      </p:sp>
    </p:spTree>
    <p:extLst>
      <p:ext uri="{BB962C8B-B14F-4D97-AF65-F5344CB8AC3E}">
        <p14:creationId xmlns:p14="http://schemas.microsoft.com/office/powerpoint/2010/main" val="33802696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a:t>
            </a:fld>
            <a:endParaRPr lang="en-US"/>
          </a:p>
        </p:txBody>
      </p:sp>
    </p:spTree>
    <p:extLst>
      <p:ext uri="{BB962C8B-B14F-4D97-AF65-F5344CB8AC3E}">
        <p14:creationId xmlns:p14="http://schemas.microsoft.com/office/powerpoint/2010/main" val="356469022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80</a:t>
            </a:fld>
            <a:endParaRPr lang="en-US"/>
          </a:p>
        </p:txBody>
      </p:sp>
    </p:spTree>
    <p:extLst>
      <p:ext uri="{BB962C8B-B14F-4D97-AF65-F5344CB8AC3E}">
        <p14:creationId xmlns:p14="http://schemas.microsoft.com/office/powerpoint/2010/main" val="275724864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81</a:t>
            </a:fld>
            <a:endParaRPr lang="en-US"/>
          </a:p>
        </p:txBody>
      </p:sp>
    </p:spTree>
    <p:extLst>
      <p:ext uri="{BB962C8B-B14F-4D97-AF65-F5344CB8AC3E}">
        <p14:creationId xmlns:p14="http://schemas.microsoft.com/office/powerpoint/2010/main" val="197791417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82</a:t>
            </a:fld>
            <a:endParaRPr lang="en-US"/>
          </a:p>
        </p:txBody>
      </p:sp>
    </p:spTree>
    <p:extLst>
      <p:ext uri="{BB962C8B-B14F-4D97-AF65-F5344CB8AC3E}">
        <p14:creationId xmlns:p14="http://schemas.microsoft.com/office/powerpoint/2010/main" val="258319116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83</a:t>
            </a:fld>
            <a:endParaRPr lang="en-US"/>
          </a:p>
        </p:txBody>
      </p:sp>
    </p:spTree>
    <p:extLst>
      <p:ext uri="{BB962C8B-B14F-4D97-AF65-F5344CB8AC3E}">
        <p14:creationId xmlns:p14="http://schemas.microsoft.com/office/powerpoint/2010/main" val="156088246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84</a:t>
            </a:fld>
            <a:endParaRPr lang="en-US"/>
          </a:p>
        </p:txBody>
      </p:sp>
    </p:spTree>
    <p:extLst>
      <p:ext uri="{BB962C8B-B14F-4D97-AF65-F5344CB8AC3E}">
        <p14:creationId xmlns:p14="http://schemas.microsoft.com/office/powerpoint/2010/main" val="338861245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85</a:t>
            </a:fld>
            <a:endParaRPr lang="en-US"/>
          </a:p>
        </p:txBody>
      </p:sp>
    </p:spTree>
    <p:extLst>
      <p:ext uri="{BB962C8B-B14F-4D97-AF65-F5344CB8AC3E}">
        <p14:creationId xmlns:p14="http://schemas.microsoft.com/office/powerpoint/2010/main" val="260028984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86</a:t>
            </a:fld>
            <a:endParaRPr lang="en-US"/>
          </a:p>
        </p:txBody>
      </p:sp>
    </p:spTree>
    <p:extLst>
      <p:ext uri="{BB962C8B-B14F-4D97-AF65-F5344CB8AC3E}">
        <p14:creationId xmlns:p14="http://schemas.microsoft.com/office/powerpoint/2010/main" val="1259224264"/>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87</a:t>
            </a:fld>
            <a:endParaRPr lang="en-US"/>
          </a:p>
        </p:txBody>
      </p:sp>
    </p:spTree>
    <p:extLst>
      <p:ext uri="{BB962C8B-B14F-4D97-AF65-F5344CB8AC3E}">
        <p14:creationId xmlns:p14="http://schemas.microsoft.com/office/powerpoint/2010/main" val="184150277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88</a:t>
            </a:fld>
            <a:endParaRPr lang="en-US"/>
          </a:p>
        </p:txBody>
      </p:sp>
    </p:spTree>
    <p:extLst>
      <p:ext uri="{BB962C8B-B14F-4D97-AF65-F5344CB8AC3E}">
        <p14:creationId xmlns:p14="http://schemas.microsoft.com/office/powerpoint/2010/main" val="932921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89</a:t>
            </a:fld>
            <a:endParaRPr lang="en-US"/>
          </a:p>
        </p:txBody>
      </p:sp>
    </p:spTree>
    <p:extLst>
      <p:ext uri="{BB962C8B-B14F-4D97-AF65-F5344CB8AC3E}">
        <p14:creationId xmlns:p14="http://schemas.microsoft.com/office/powerpoint/2010/main" val="12955574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a:t>
            </a:fld>
            <a:endParaRPr lang="en-US"/>
          </a:p>
        </p:txBody>
      </p:sp>
    </p:spTree>
    <p:extLst>
      <p:ext uri="{BB962C8B-B14F-4D97-AF65-F5344CB8AC3E}">
        <p14:creationId xmlns:p14="http://schemas.microsoft.com/office/powerpoint/2010/main" val="274928481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90</a:t>
            </a:fld>
            <a:endParaRPr lang="en-US"/>
          </a:p>
        </p:txBody>
      </p:sp>
    </p:spTree>
    <p:extLst>
      <p:ext uri="{BB962C8B-B14F-4D97-AF65-F5344CB8AC3E}">
        <p14:creationId xmlns:p14="http://schemas.microsoft.com/office/powerpoint/2010/main" val="241535442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91</a:t>
            </a:fld>
            <a:endParaRPr lang="en-US"/>
          </a:p>
        </p:txBody>
      </p:sp>
    </p:spTree>
    <p:extLst>
      <p:ext uri="{BB962C8B-B14F-4D97-AF65-F5344CB8AC3E}">
        <p14:creationId xmlns:p14="http://schemas.microsoft.com/office/powerpoint/2010/main" val="349608023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92</a:t>
            </a:fld>
            <a:endParaRPr lang="en-US"/>
          </a:p>
        </p:txBody>
      </p:sp>
    </p:spTree>
    <p:extLst>
      <p:ext uri="{BB962C8B-B14F-4D97-AF65-F5344CB8AC3E}">
        <p14:creationId xmlns:p14="http://schemas.microsoft.com/office/powerpoint/2010/main" val="87810004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93</a:t>
            </a:fld>
            <a:endParaRPr lang="en-US"/>
          </a:p>
        </p:txBody>
      </p:sp>
    </p:spTree>
    <p:extLst>
      <p:ext uri="{BB962C8B-B14F-4D97-AF65-F5344CB8AC3E}">
        <p14:creationId xmlns:p14="http://schemas.microsoft.com/office/powerpoint/2010/main" val="25782431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94</a:t>
            </a:fld>
            <a:endParaRPr lang="en-US"/>
          </a:p>
        </p:txBody>
      </p:sp>
    </p:spTree>
    <p:extLst>
      <p:ext uri="{BB962C8B-B14F-4D97-AF65-F5344CB8AC3E}">
        <p14:creationId xmlns:p14="http://schemas.microsoft.com/office/powerpoint/2010/main" val="3071888293"/>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95</a:t>
            </a:fld>
            <a:endParaRPr lang="en-US"/>
          </a:p>
        </p:txBody>
      </p:sp>
    </p:spTree>
    <p:extLst>
      <p:ext uri="{BB962C8B-B14F-4D97-AF65-F5344CB8AC3E}">
        <p14:creationId xmlns:p14="http://schemas.microsoft.com/office/powerpoint/2010/main" val="2822880868"/>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96</a:t>
            </a:fld>
            <a:endParaRPr lang="en-US"/>
          </a:p>
        </p:txBody>
      </p:sp>
    </p:spTree>
    <p:extLst>
      <p:ext uri="{BB962C8B-B14F-4D97-AF65-F5344CB8AC3E}">
        <p14:creationId xmlns:p14="http://schemas.microsoft.com/office/powerpoint/2010/main" val="2406758698"/>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97</a:t>
            </a:fld>
            <a:endParaRPr lang="en-US"/>
          </a:p>
        </p:txBody>
      </p:sp>
    </p:spTree>
    <p:extLst>
      <p:ext uri="{BB962C8B-B14F-4D97-AF65-F5344CB8AC3E}">
        <p14:creationId xmlns:p14="http://schemas.microsoft.com/office/powerpoint/2010/main" val="932921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98</a:t>
            </a:fld>
            <a:endParaRPr lang="en-US"/>
          </a:p>
        </p:txBody>
      </p:sp>
    </p:spTree>
    <p:extLst>
      <p:ext uri="{BB962C8B-B14F-4D97-AF65-F5344CB8AC3E}">
        <p14:creationId xmlns:p14="http://schemas.microsoft.com/office/powerpoint/2010/main" val="382597317"/>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99</a:t>
            </a:fld>
            <a:endParaRPr lang="en-US"/>
          </a:p>
        </p:txBody>
      </p:sp>
    </p:spTree>
    <p:extLst>
      <p:ext uri="{BB962C8B-B14F-4D97-AF65-F5344CB8AC3E}">
        <p14:creationId xmlns:p14="http://schemas.microsoft.com/office/powerpoint/2010/main" val="10111820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4/23/2016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4/23/2016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4/23/2016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4/23/2016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4/23/2016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4/23/2016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4/23/2016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pic>
        <p:nvPicPr>
          <p:cNvPr id="1026" name="Picture 2" descr="C:\Users\HP\Downloads\Arrow Blocks WB+LB Final 80 Percent (1).jp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077218"/>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Selecting a Vendor </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Selecting a Vendor</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214287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745855"/>
            <a:ext cx="2962656" cy="2246769"/>
          </a:xfrm>
          <a:prstGeom prst="rect">
            <a:avLst/>
          </a:prstGeom>
        </p:spPr>
        <p:txBody>
          <a:bodyPr wrap="square">
            <a:spAutoFit/>
          </a:bodyPr>
          <a:lstStyle/>
          <a:p>
            <a:r>
              <a:rPr lang="en-US" sz="2800" b="1" dirty="0">
                <a:solidFill>
                  <a:srgbClr val="C00000"/>
                </a:solidFill>
                <a:latin typeface="Cambria" panose="02040503050406030204" pitchFamily="18" charset="0"/>
              </a:rPr>
              <a:t>Be vigilant about how the vendor acquires its criminal history information</a:t>
            </a:r>
            <a:r>
              <a:rPr lang="en-US" sz="2800" b="1" dirty="0" smtClean="0">
                <a:solidFill>
                  <a:srgbClr val="C00000"/>
                </a:solidFill>
                <a:latin typeface="Cambria" panose="02040503050406030204" pitchFamily="18" charset="0"/>
              </a:rPr>
              <a:t>.</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Selecting a Vendor</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898947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22156"/>
            <a:ext cx="2962656" cy="4093428"/>
          </a:xfrm>
          <a:prstGeom prst="rect">
            <a:avLst/>
          </a:prstGeom>
        </p:spPr>
        <p:txBody>
          <a:bodyPr wrap="square">
            <a:spAutoFit/>
          </a:bodyPr>
          <a:lstStyle/>
          <a:p>
            <a:r>
              <a:rPr lang="en-US" sz="2600" dirty="0">
                <a:latin typeface="Adobe Calson Pro Bold"/>
                <a:ea typeface="Calibri" panose="020F0502020204030204" pitchFamily="34" charset="0"/>
              </a:rPr>
              <a:t>The selection predictors are ranked according to their effectiveness. For Example, if an intelligence test has the highest correlation with job success. </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The Selection Decision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320876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00784"/>
            <a:ext cx="2962656" cy="4093428"/>
          </a:xfrm>
          <a:prstGeom prst="rect">
            <a:avLst/>
          </a:prstGeom>
        </p:spPr>
        <p:txBody>
          <a:bodyPr wrap="square">
            <a:spAutoFit/>
          </a:bodyPr>
          <a:lstStyle/>
          <a:p>
            <a:r>
              <a:rPr lang="en-US" sz="2600" dirty="0">
                <a:latin typeface="Adobe Calson Pro Bold"/>
                <a:ea typeface="Calibri" panose="020F0502020204030204" pitchFamily="34" charset="0"/>
              </a:rPr>
              <a:t>It will be used as the first hurdle or the step in the selection process. Candidates who move on to the next hurdle such as the interview, reference check and the soon. </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The Selection Decision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922829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441448"/>
            <a:ext cx="2962656" cy="2893100"/>
          </a:xfrm>
          <a:prstGeom prst="rect">
            <a:avLst/>
          </a:prstGeom>
        </p:spPr>
        <p:txBody>
          <a:bodyPr wrap="square">
            <a:spAutoFit/>
          </a:bodyPr>
          <a:lstStyle/>
          <a:p>
            <a:r>
              <a:rPr lang="en-US" sz="2600" dirty="0">
                <a:latin typeface="Adobe Calson Pro Bold"/>
                <a:ea typeface="Calibri" panose="020F0502020204030204" pitchFamily="34" charset="0"/>
              </a:rPr>
              <a:t>Until the selection process is completed. Candidates who failed any hurdle are automatically rejected. </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The Selection Decision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692349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371600"/>
            <a:ext cx="2962656" cy="4893647"/>
          </a:xfrm>
          <a:prstGeom prst="rect">
            <a:avLst/>
          </a:prstGeom>
        </p:spPr>
        <p:txBody>
          <a:bodyPr wrap="square">
            <a:spAutoFit/>
          </a:bodyPr>
          <a:lstStyle/>
          <a:p>
            <a:r>
              <a:rPr lang="en-US" sz="2600" dirty="0">
                <a:latin typeface="Adobe Calson Pro Bold"/>
                <a:ea typeface="Calibri" panose="020F0502020204030204" pitchFamily="34" charset="0"/>
              </a:rPr>
              <a:t>The successive hurdle approach can be very economical by using predictors such an intelligence test, to screen out the best </a:t>
            </a:r>
            <a:r>
              <a:rPr lang="en-US" sz="2600" dirty="0" smtClean="0">
                <a:latin typeface="Adobe Calson Pro Bold"/>
                <a:ea typeface="Calibri" panose="020F0502020204030204" pitchFamily="34" charset="0"/>
              </a:rPr>
              <a:t>candidate. </a:t>
            </a:r>
            <a:r>
              <a:rPr lang="en-US" sz="2600" dirty="0">
                <a:latin typeface="Adobe Calson Pro Bold"/>
                <a:ea typeface="Calibri" panose="020F0502020204030204" pitchFamily="34" charset="0"/>
              </a:rPr>
              <a:t>E</a:t>
            </a:r>
            <a:r>
              <a:rPr lang="en-US" sz="2600" dirty="0" smtClean="0">
                <a:latin typeface="Adobe Calson Pro Bold"/>
                <a:ea typeface="Calibri" panose="020F0502020204030204" pitchFamily="34" charset="0"/>
              </a:rPr>
              <a:t>arly in </a:t>
            </a:r>
            <a:r>
              <a:rPr lang="en-US" sz="2600" dirty="0">
                <a:latin typeface="Adobe Calson Pro Bold"/>
                <a:ea typeface="Calibri" panose="020F0502020204030204" pitchFamily="34" charset="0"/>
              </a:rPr>
              <a:t>the </a:t>
            </a:r>
            <a:r>
              <a:rPr lang="en-US" sz="2600" dirty="0" smtClean="0">
                <a:latin typeface="Adobe Calson Pro Bold"/>
                <a:ea typeface="Calibri" panose="020F0502020204030204" pitchFamily="34" charset="0"/>
              </a:rPr>
              <a:t>selection process…. </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The Selection Decision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8370418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359152"/>
            <a:ext cx="2962656" cy="3089244"/>
          </a:xfrm>
          <a:prstGeom prst="rect">
            <a:avLst/>
          </a:prstGeom>
        </p:spPr>
        <p:txBody>
          <a:bodyPr wrap="square">
            <a:spAutoFit/>
          </a:bodyPr>
          <a:lstStyle/>
          <a:p>
            <a:pPr>
              <a:lnSpc>
                <a:spcPct val="107000"/>
              </a:lnSpc>
              <a:spcAft>
                <a:spcPts val="800"/>
              </a:spcAft>
            </a:pPr>
            <a:r>
              <a:rPr lang="en-US" sz="2600" dirty="0" smtClean="0">
                <a:latin typeface="Adobe Calson Pro Bold"/>
                <a:ea typeface="Calibri" panose="020F0502020204030204" pitchFamily="34" charset="0"/>
                <a:cs typeface="Times New Roman" panose="02020603050405020304" pitchFamily="18" charset="0"/>
              </a:rPr>
              <a:t>……The </a:t>
            </a:r>
            <a:r>
              <a:rPr lang="en-US" sz="2600" dirty="0">
                <a:latin typeface="Adobe Calson Pro Bold"/>
                <a:ea typeface="Calibri" panose="020F0502020204030204" pitchFamily="34" charset="0"/>
                <a:cs typeface="Times New Roman" panose="02020603050405020304" pitchFamily="18" charset="0"/>
              </a:rPr>
              <a:t>more expensive predictors, such as panel interview can be saved for the used with a small group.  </a:t>
            </a:r>
            <a:endParaRPr lang="en-GB" sz="2600" dirty="0">
              <a:effectLst/>
              <a:latin typeface="Adobe Calson Pro Bold"/>
              <a:ea typeface="Calibri" panose="020F0502020204030204" pitchFamily="34" charset="0"/>
              <a:cs typeface="Times New Roman" panose="02020603050405020304" pitchFamily="18" charset="0"/>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7"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The Selection Decision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511441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962656" cy="4524315"/>
          </a:xfrm>
          <a:prstGeom prst="rect">
            <a:avLst/>
          </a:prstGeom>
        </p:spPr>
        <p:txBody>
          <a:bodyPr wrap="square">
            <a:spAutoFit/>
          </a:bodyPr>
          <a:lstStyle/>
          <a:p>
            <a:r>
              <a:rPr lang="en-GB" sz="2400" dirty="0">
                <a:latin typeface="Adobe Calson Pro Bold"/>
              </a:rPr>
              <a:t>There </a:t>
            </a:r>
            <a:r>
              <a:rPr lang="en-GB" sz="2400" dirty="0" smtClean="0">
                <a:latin typeface="Adobe Calson Pro Bold"/>
              </a:rPr>
              <a:t>are </a:t>
            </a:r>
            <a:r>
              <a:rPr lang="en-US" sz="2400" dirty="0" smtClean="0">
                <a:latin typeface="Adobe Calson Pro Bold"/>
              </a:rPr>
              <a:t>three </a:t>
            </a:r>
            <a:r>
              <a:rPr lang="en-US" sz="2400" dirty="0">
                <a:latin typeface="Adobe Calson Pro Bold"/>
              </a:rPr>
              <a:t>main methods that vendors use to acquire this data: using in-house researchers,</a:t>
            </a:r>
          </a:p>
          <a:p>
            <a:r>
              <a:rPr lang="en-US" sz="2400" dirty="0">
                <a:latin typeface="Adobe Calson Pro Bold"/>
              </a:rPr>
              <a:t>contracting local court retrieval service companies to go to the courts</a:t>
            </a:r>
          </a:p>
          <a:p>
            <a:r>
              <a:rPr lang="en-US" sz="2400" dirty="0">
                <a:latin typeface="Adobe Calson Pro Bold"/>
              </a:rPr>
              <a:t>for them, and doing database searches.</a:t>
            </a:r>
            <a:endParaRPr lang="en-GB" sz="24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Selecting a Vendor</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624108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899743"/>
            <a:ext cx="2962656" cy="2092881"/>
          </a:xfrm>
          <a:prstGeom prst="rect">
            <a:avLst/>
          </a:prstGeom>
        </p:spPr>
        <p:txBody>
          <a:bodyPr wrap="square">
            <a:spAutoFit/>
          </a:bodyPr>
          <a:lstStyle/>
          <a:p>
            <a:r>
              <a:rPr lang="en-US" sz="2600" dirty="0">
                <a:latin typeface="Adobe Calson Pro Bold"/>
              </a:rPr>
              <a:t>Most credible firms rely on a combination</a:t>
            </a:r>
          </a:p>
          <a:p>
            <a:r>
              <a:rPr lang="en-GB" sz="2600" dirty="0">
                <a:latin typeface="Adobe Calson Pro Bold"/>
              </a:rPr>
              <a:t>of the three methods.</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Selecting a Vendor</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646592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536192"/>
            <a:ext cx="2962656" cy="4708981"/>
          </a:xfrm>
          <a:prstGeom prst="rect">
            <a:avLst/>
          </a:prstGeom>
        </p:spPr>
        <p:txBody>
          <a:bodyPr wrap="square">
            <a:spAutoFit/>
          </a:bodyPr>
          <a:lstStyle/>
          <a:p>
            <a:r>
              <a:rPr lang="en-US" sz="2500" dirty="0">
                <a:latin typeface="Adobe Calson Pro Bold"/>
              </a:rPr>
              <a:t>If you are considering a vendor that relies on third-party</a:t>
            </a:r>
          </a:p>
          <a:p>
            <a:r>
              <a:rPr lang="en-US" sz="2500" dirty="0">
                <a:latin typeface="Adobe Calson Pro Bold"/>
              </a:rPr>
              <a:t>databases to conduct criminal history record checks, ask if the court sanctions</a:t>
            </a:r>
          </a:p>
          <a:p>
            <a:r>
              <a:rPr lang="en-US" sz="2500" dirty="0">
                <a:latin typeface="Adobe Calson Pro Bold"/>
              </a:rPr>
              <a:t>the database and how often the material is updated.</a:t>
            </a:r>
            <a:endParaRPr lang="en-GB" sz="2500" dirty="0">
              <a:latin typeface="Adobe Calson Pro Bold"/>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7"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Selecting a Vendor</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450797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077218"/>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Selection of Vendor 2 </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Selection of Vendor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18824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94960" y="3105835"/>
            <a:ext cx="2962656" cy="1292662"/>
          </a:xfrm>
          <a:prstGeom prst="rect">
            <a:avLst/>
          </a:prstGeom>
        </p:spPr>
        <p:txBody>
          <a:bodyPr wrap="square">
            <a:spAutoFit/>
          </a:bodyPr>
          <a:lstStyle/>
          <a:p>
            <a:pPr algn="ctr"/>
            <a:r>
              <a:rPr lang="en-US" sz="2600" b="1" dirty="0">
                <a:solidFill>
                  <a:srgbClr val="C00000"/>
                </a:solidFill>
                <a:latin typeface="Cambria" panose="02040503050406030204" pitchFamily="18" charset="0"/>
              </a:rPr>
              <a:t>Make certain that the vendor is well </a:t>
            </a:r>
            <a:r>
              <a:rPr lang="en-US" sz="2600" b="1" dirty="0" smtClean="0">
                <a:solidFill>
                  <a:srgbClr val="C00000"/>
                </a:solidFill>
                <a:latin typeface="Cambria" panose="02040503050406030204" pitchFamily="18" charset="0"/>
              </a:rPr>
              <a:t>insured</a:t>
            </a:r>
            <a:endParaRPr lang="en-GB" sz="2600" b="1" dirty="0">
              <a:solidFill>
                <a:srgbClr val="C00000"/>
              </a:solidFill>
              <a:latin typeface="Cambria" panose="020405030504060302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Selection of Vendor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806549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371600"/>
            <a:ext cx="2962656" cy="4893647"/>
          </a:xfrm>
          <a:prstGeom prst="rect">
            <a:avLst/>
          </a:prstGeom>
        </p:spPr>
        <p:txBody>
          <a:bodyPr wrap="square">
            <a:spAutoFit/>
          </a:bodyPr>
          <a:lstStyle/>
          <a:p>
            <a:r>
              <a:rPr lang="en-GB" sz="2600" dirty="0">
                <a:latin typeface="Adobe Calson Pro Bold"/>
              </a:rPr>
              <a:t>Insurance is an important component,</a:t>
            </a:r>
          </a:p>
          <a:p>
            <a:r>
              <a:rPr lang="en-US" sz="2600" dirty="0">
                <a:latin typeface="Adobe Calson Pro Bold"/>
              </a:rPr>
              <a:t>especially in the event of a negligent hiring lawsuit, because employers typically</a:t>
            </a:r>
          </a:p>
          <a:p>
            <a:r>
              <a:rPr lang="en-US" sz="2600" dirty="0">
                <a:latin typeface="Adobe Calson Pro Bold"/>
              </a:rPr>
              <a:t>want to assign liability onto the vendor</a:t>
            </a:r>
            <a:r>
              <a:rPr lang="en-US" dirty="0">
                <a:latin typeface="IowanOldStyleBT-Roman"/>
              </a:rPr>
              <a:t>.</a:t>
            </a:r>
            <a:endParaRPr lang="en-GB" dirty="0"/>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Selection of Vendor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173925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94960" y="3206186"/>
            <a:ext cx="2962656" cy="1292662"/>
          </a:xfrm>
          <a:prstGeom prst="rect">
            <a:avLst/>
          </a:prstGeom>
        </p:spPr>
        <p:txBody>
          <a:bodyPr wrap="square">
            <a:spAutoFit/>
          </a:bodyPr>
          <a:lstStyle/>
          <a:p>
            <a:pPr algn="ctr"/>
            <a:r>
              <a:rPr lang="en-US" sz="2600" b="1" dirty="0">
                <a:solidFill>
                  <a:srgbClr val="C00000"/>
                </a:solidFill>
                <a:latin typeface="Cambria" panose="02040503050406030204" pitchFamily="18" charset="0"/>
              </a:rPr>
              <a:t>Ensure the legal knowledge base of the </a:t>
            </a:r>
            <a:r>
              <a:rPr lang="en-US" sz="2600" b="1" dirty="0" smtClean="0">
                <a:solidFill>
                  <a:srgbClr val="C00000"/>
                </a:solidFill>
                <a:latin typeface="Cambria" panose="02040503050406030204" pitchFamily="18" charset="0"/>
              </a:rPr>
              <a:t>vendor</a:t>
            </a:r>
            <a:endParaRPr lang="en-GB" sz="2600" b="1" dirty="0">
              <a:solidFill>
                <a:srgbClr val="C00000"/>
              </a:solidFill>
              <a:latin typeface="Cambria" panose="020405030504060302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Selection of Vendor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379522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51230"/>
            <a:ext cx="2962656" cy="4493538"/>
          </a:xfrm>
          <a:prstGeom prst="rect">
            <a:avLst/>
          </a:prstGeom>
        </p:spPr>
        <p:txBody>
          <a:bodyPr wrap="square">
            <a:spAutoFit/>
          </a:bodyPr>
          <a:lstStyle/>
          <a:p>
            <a:r>
              <a:rPr lang="en-US" sz="2600" dirty="0">
                <a:latin typeface="Adobe Calson Pro Bold"/>
              </a:rPr>
              <a:t>For example, any credible firm that</a:t>
            </a:r>
          </a:p>
          <a:p>
            <a:r>
              <a:rPr lang="en-US" sz="2600" dirty="0">
                <a:latin typeface="Adobe Calson Pro Bold"/>
              </a:rPr>
              <a:t>conducts background checks should be knowledgeable about the </a:t>
            </a:r>
            <a:r>
              <a:rPr lang="en-US" sz="2600" dirty="0" smtClean="0">
                <a:latin typeface="Adobe Calson Pro Bold"/>
              </a:rPr>
              <a:t>laws, which governs </a:t>
            </a:r>
            <a:r>
              <a:rPr lang="en-US" sz="2600" dirty="0">
                <a:latin typeface="Adobe Calson Pro Bold"/>
              </a:rPr>
              <a:t>how credit information can be used.</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Selection of Vendor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511867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5" y="2194560"/>
            <a:ext cx="2962657" cy="3293209"/>
          </a:xfrm>
          <a:prstGeom prst="rect">
            <a:avLst/>
          </a:prstGeom>
        </p:spPr>
        <p:txBody>
          <a:bodyPr wrap="square">
            <a:spAutoFit/>
          </a:bodyPr>
          <a:lstStyle/>
          <a:p>
            <a:r>
              <a:rPr lang="en-US" sz="2600" dirty="0">
                <a:latin typeface="Adobe Calson Pro Bold"/>
              </a:rPr>
              <a:t>It should also be willing to </a:t>
            </a:r>
            <a:r>
              <a:rPr lang="en-US" sz="2600" dirty="0" smtClean="0">
                <a:latin typeface="Adobe Calson Pro Bold"/>
              </a:rPr>
              <a:t>consult </a:t>
            </a:r>
            <a:r>
              <a:rPr lang="en-US" sz="2600" dirty="0">
                <a:latin typeface="Adobe Calson Pro Bold"/>
              </a:rPr>
              <a:t>with HR to ensure the company knows how to legally use the information it</a:t>
            </a:r>
          </a:p>
          <a:p>
            <a:r>
              <a:rPr lang="en-GB" sz="2600" dirty="0">
                <a:latin typeface="Adobe Calson Pro Bold"/>
              </a:rPr>
              <a:t>supplies.</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Selection of Vendor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13614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213931"/>
            <a:ext cx="2962656" cy="3354765"/>
          </a:xfrm>
          <a:prstGeom prst="rect">
            <a:avLst/>
          </a:prstGeom>
        </p:spPr>
        <p:txBody>
          <a:bodyPr wrap="square">
            <a:spAutoFit/>
          </a:bodyPr>
          <a:lstStyle/>
          <a:p>
            <a:r>
              <a:rPr lang="en-GB" sz="2800" b="1" dirty="0">
                <a:solidFill>
                  <a:srgbClr val="C00000"/>
                </a:solidFill>
                <a:latin typeface="Cambria" panose="02040503050406030204" pitchFamily="18" charset="0"/>
              </a:rPr>
              <a:t>Selecting a </a:t>
            </a:r>
            <a:r>
              <a:rPr lang="en-GB" sz="2800" b="1" dirty="0" smtClean="0">
                <a:solidFill>
                  <a:srgbClr val="C00000"/>
                </a:solidFill>
                <a:latin typeface="Cambria" panose="02040503050406030204" pitchFamily="18" charset="0"/>
              </a:rPr>
              <a:t>Vendor</a:t>
            </a:r>
          </a:p>
          <a:p>
            <a:r>
              <a:rPr lang="en-US" sz="2600" dirty="0">
                <a:latin typeface="Adobe Calson Pro Bold"/>
              </a:rPr>
              <a:t>Here are some helpful guidelines when selecting a vendor to conduct background</a:t>
            </a:r>
          </a:p>
          <a:p>
            <a:r>
              <a:rPr lang="en-GB" sz="2600" dirty="0">
                <a:latin typeface="Adobe Calson Pro Bold"/>
              </a:rPr>
              <a:t>checks:</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Selecting a Vendor</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54196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371600"/>
            <a:ext cx="2962656" cy="4893647"/>
          </a:xfrm>
          <a:prstGeom prst="rect">
            <a:avLst/>
          </a:prstGeom>
        </p:spPr>
        <p:txBody>
          <a:bodyPr wrap="square">
            <a:spAutoFit/>
          </a:bodyPr>
          <a:lstStyle/>
          <a:p>
            <a:r>
              <a:rPr lang="en-GB" sz="2600" b="1" dirty="0">
                <a:solidFill>
                  <a:srgbClr val="C00000"/>
                </a:solidFill>
                <a:latin typeface="Cambria" panose="02040503050406030204" pitchFamily="18" charset="0"/>
              </a:rPr>
              <a:t>Conduct a test run</a:t>
            </a:r>
            <a:r>
              <a:rPr lang="en-GB" sz="2600" b="1" dirty="0" smtClean="0">
                <a:solidFill>
                  <a:srgbClr val="C00000"/>
                </a:solidFill>
                <a:latin typeface="Cambria" panose="02040503050406030204" pitchFamily="18" charset="0"/>
              </a:rPr>
              <a:t>.</a:t>
            </a:r>
          </a:p>
          <a:p>
            <a:r>
              <a:rPr lang="en-US" sz="2600" dirty="0">
                <a:latin typeface="Adobe Calson Pro Bold"/>
              </a:rPr>
              <a:t>Some experts recommend testing the abilities of a vendor before</a:t>
            </a:r>
          </a:p>
          <a:p>
            <a:r>
              <a:rPr lang="en-US" sz="2600" dirty="0">
                <a:latin typeface="Adobe Calson Pro Bold"/>
              </a:rPr>
              <a:t>signing on with them by providing a name of someone known to have </a:t>
            </a:r>
            <a:r>
              <a:rPr lang="en-US" sz="2600" dirty="0" smtClean="0">
                <a:latin typeface="Adobe Calson Pro Bold"/>
              </a:rPr>
              <a:t>a </a:t>
            </a:r>
            <a:r>
              <a:rPr lang="en-GB" sz="2600" dirty="0" smtClean="0">
                <a:latin typeface="Adobe Calson Pro Bold"/>
              </a:rPr>
              <a:t>criminal </a:t>
            </a:r>
            <a:r>
              <a:rPr lang="en-GB" sz="2600" dirty="0">
                <a:latin typeface="Adobe Calson Pro Bold"/>
              </a:rPr>
              <a:t>record.</a:t>
            </a:r>
            <a:endParaRPr lang="en-GB" sz="2600" b="1" dirty="0">
              <a:solidFill>
                <a:srgbClr val="C00000"/>
              </a:solidFill>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Selection of Vendor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311541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581930"/>
            <a:ext cx="2962656" cy="2492990"/>
          </a:xfrm>
          <a:prstGeom prst="rect">
            <a:avLst/>
          </a:prstGeom>
        </p:spPr>
        <p:txBody>
          <a:bodyPr wrap="square">
            <a:spAutoFit/>
          </a:bodyPr>
          <a:lstStyle/>
          <a:p>
            <a:r>
              <a:rPr lang="en-US" sz="2600" dirty="0">
                <a:latin typeface="Adobe Calson Pro Bold"/>
              </a:rPr>
              <a:t>An employer can then assess how thorough and accurate the</a:t>
            </a:r>
          </a:p>
          <a:p>
            <a:r>
              <a:rPr lang="en-GB" sz="2600" dirty="0">
                <a:latin typeface="Adobe Calson Pro Bold"/>
              </a:rPr>
              <a:t>vendor’s findings are.</a:t>
            </a: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7"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Selection of Vendor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545284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077218"/>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How to check References </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check references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872748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207008"/>
            <a:ext cx="2962656" cy="5016758"/>
          </a:xfrm>
          <a:prstGeom prst="rect">
            <a:avLst/>
          </a:prstGeom>
        </p:spPr>
        <p:txBody>
          <a:bodyPr wrap="square">
            <a:spAutoFit/>
          </a:bodyPr>
          <a:lstStyle/>
          <a:p>
            <a:r>
              <a:rPr lang="en-GB" sz="2800" b="1" dirty="0">
                <a:solidFill>
                  <a:srgbClr val="C00000"/>
                </a:solidFill>
                <a:latin typeface="Cambria" panose="02040503050406030204" pitchFamily="18" charset="0"/>
              </a:rPr>
              <a:t>Reference </a:t>
            </a:r>
            <a:r>
              <a:rPr lang="en-GB" sz="2800" b="1" dirty="0" smtClean="0">
                <a:solidFill>
                  <a:srgbClr val="C00000"/>
                </a:solidFill>
                <a:latin typeface="Cambria" panose="02040503050406030204" pitchFamily="18" charset="0"/>
              </a:rPr>
              <a:t>Checks</a:t>
            </a:r>
          </a:p>
          <a:p>
            <a:r>
              <a:rPr lang="en-US" sz="2400" dirty="0">
                <a:latin typeface="Adobe Calson Pro Bold"/>
              </a:rPr>
              <a:t>While some employers conduct background checks, more are likely to conduct reference</a:t>
            </a:r>
          </a:p>
          <a:p>
            <a:r>
              <a:rPr lang="en-US" sz="2400" dirty="0">
                <a:latin typeface="Adobe Calson Pro Bold"/>
              </a:rPr>
              <a:t>checks that explore previous employment, education, and possibly personal</a:t>
            </a:r>
          </a:p>
          <a:p>
            <a:r>
              <a:rPr lang="en-GB" sz="2400" dirty="0">
                <a:latin typeface="Adobe Calson Pro Bold"/>
              </a:rPr>
              <a:t>recommendations.</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check references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29784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276856"/>
            <a:ext cx="2962656" cy="3293209"/>
          </a:xfrm>
          <a:prstGeom prst="rect">
            <a:avLst/>
          </a:prstGeom>
        </p:spPr>
        <p:txBody>
          <a:bodyPr wrap="square">
            <a:spAutoFit/>
          </a:bodyPr>
          <a:lstStyle/>
          <a:p>
            <a:r>
              <a:rPr lang="en-US" sz="2600" dirty="0">
                <a:latin typeface="Adobe Calson Pro Bold"/>
              </a:rPr>
              <a:t>Reference checks can yield valuable job-related information, provided</a:t>
            </a:r>
          </a:p>
          <a:p>
            <a:r>
              <a:rPr lang="en-US" sz="2600" dirty="0">
                <a:latin typeface="Adobe Calson Pro Bold"/>
              </a:rPr>
              <a:t>you can get former employers to talk to you</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check references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108207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93191"/>
            <a:ext cx="2962656" cy="3293209"/>
          </a:xfrm>
          <a:prstGeom prst="rect">
            <a:avLst/>
          </a:prstGeom>
        </p:spPr>
        <p:txBody>
          <a:bodyPr wrap="square">
            <a:spAutoFit/>
          </a:bodyPr>
          <a:lstStyle/>
          <a:p>
            <a:r>
              <a:rPr lang="en-US" sz="2600" dirty="0">
                <a:latin typeface="Adobe Calson Pro Bold"/>
              </a:rPr>
              <a:t>Despite the laws protecting employers</a:t>
            </a:r>
          </a:p>
          <a:p>
            <a:r>
              <a:rPr lang="en-US" sz="2600" dirty="0">
                <a:latin typeface="Adobe Calson Pro Bold"/>
              </a:rPr>
              <a:t>that truthfully provide factual, job-related information about </a:t>
            </a:r>
            <a:r>
              <a:rPr lang="en-US" sz="2600" dirty="0" smtClean="0">
                <a:latin typeface="Adobe Calson Pro Bold"/>
              </a:rPr>
              <a:t>former </a:t>
            </a:r>
            <a:r>
              <a:rPr lang="en-GB" sz="2600" dirty="0" smtClean="0">
                <a:latin typeface="Adobe Calson Pro Bold"/>
              </a:rPr>
              <a:t>employees</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check references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448546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76044"/>
            <a:ext cx="2962656" cy="3939540"/>
          </a:xfrm>
          <a:prstGeom prst="rect">
            <a:avLst/>
          </a:prstGeom>
        </p:spPr>
        <p:txBody>
          <a:bodyPr wrap="square">
            <a:spAutoFit/>
          </a:bodyPr>
          <a:lstStyle/>
          <a:p>
            <a:r>
              <a:rPr lang="en-US" sz="2500" dirty="0" smtClean="0">
                <a:latin typeface="Adobe Calson Pro Bold"/>
              </a:rPr>
              <a:t>Many </a:t>
            </a:r>
            <a:r>
              <a:rPr lang="en-US" sz="2500" dirty="0">
                <a:latin typeface="Adobe Calson Pro Bold"/>
              </a:rPr>
              <a:t>employers still hesitate to verify much more than dates of employment,</a:t>
            </a:r>
          </a:p>
          <a:p>
            <a:r>
              <a:rPr lang="en-US" sz="2500" dirty="0">
                <a:latin typeface="Adobe Calson Pro Bold"/>
              </a:rPr>
              <a:t>for fear of being sued for invasion of privacy or defamation of </a:t>
            </a:r>
            <a:r>
              <a:rPr lang="en-US" sz="2500" dirty="0" smtClean="0">
                <a:latin typeface="Adobe Calson Pro Bold"/>
              </a:rPr>
              <a:t>character.</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check references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875004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3017520"/>
            <a:ext cx="2962656" cy="1692771"/>
          </a:xfrm>
          <a:prstGeom prst="rect">
            <a:avLst/>
          </a:prstGeom>
        </p:spPr>
        <p:txBody>
          <a:bodyPr wrap="square">
            <a:spAutoFit/>
          </a:bodyPr>
          <a:lstStyle/>
          <a:p>
            <a:r>
              <a:rPr lang="en-US" sz="2600" dirty="0">
                <a:latin typeface="Adobe Calson Pro Bold"/>
              </a:rPr>
              <a:t>As such, many employers sigh and say, ‘‘Why</a:t>
            </a:r>
          </a:p>
          <a:p>
            <a:r>
              <a:rPr lang="en-GB" sz="2600" dirty="0">
                <a:latin typeface="Adobe Calson Pro Bold"/>
              </a:rPr>
              <a:t>bother trying?’’</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check references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596003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04452"/>
            <a:ext cx="2962656" cy="4093428"/>
          </a:xfrm>
          <a:prstGeom prst="rect">
            <a:avLst/>
          </a:prstGeom>
        </p:spPr>
        <p:txBody>
          <a:bodyPr wrap="square">
            <a:spAutoFit/>
          </a:bodyPr>
          <a:lstStyle/>
          <a:p>
            <a:r>
              <a:rPr lang="en-US" sz="2600" dirty="0">
                <a:latin typeface="Adobe Calson Pro Bold"/>
              </a:rPr>
              <a:t>There are a number of very good reasons to bother. You could head off many</a:t>
            </a:r>
          </a:p>
          <a:p>
            <a:r>
              <a:rPr lang="en-US" sz="2600" dirty="0">
                <a:latin typeface="Adobe Calson Pro Bold"/>
              </a:rPr>
              <a:t>problems if you succeed in acquiring reference information,</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check references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430895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962656" cy="4493538"/>
          </a:xfrm>
          <a:prstGeom prst="rect">
            <a:avLst/>
          </a:prstGeom>
        </p:spPr>
        <p:txBody>
          <a:bodyPr wrap="square">
            <a:spAutoFit/>
          </a:bodyPr>
          <a:lstStyle/>
          <a:p>
            <a:r>
              <a:rPr lang="en-GB" sz="2600" dirty="0" smtClean="0">
                <a:latin typeface="Adobe Calson Pro Bold"/>
              </a:rPr>
              <a:t>Among </a:t>
            </a:r>
            <a:r>
              <a:rPr lang="en-GB" sz="2600" dirty="0">
                <a:latin typeface="Adobe Calson Pro Bold"/>
              </a:rPr>
              <a:t>them </a:t>
            </a:r>
            <a:r>
              <a:rPr lang="en-GB" sz="2600" dirty="0" smtClean="0">
                <a:latin typeface="Adobe Calson Pro Bold"/>
              </a:rPr>
              <a:t>falsified </a:t>
            </a:r>
            <a:r>
              <a:rPr lang="en-US" sz="2600" dirty="0" smtClean="0">
                <a:latin typeface="Adobe Calson Pro Bold"/>
              </a:rPr>
              <a:t>credentials</a:t>
            </a:r>
            <a:r>
              <a:rPr lang="en-US" sz="2600" dirty="0">
                <a:latin typeface="Adobe Calson Pro Bold"/>
              </a:rPr>
              <a:t>, possible charges of negligent hiring and retention, workplace violence</a:t>
            </a:r>
          </a:p>
          <a:p>
            <a:r>
              <a:rPr lang="en-US" sz="2600" dirty="0">
                <a:latin typeface="Adobe Calson Pro Bold"/>
              </a:rPr>
              <a:t>incidents, poor productivity, and employee theft.</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check references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924158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63637"/>
            <a:ext cx="2962656" cy="4216539"/>
          </a:xfrm>
          <a:prstGeom prst="rect">
            <a:avLst/>
          </a:prstGeom>
        </p:spPr>
        <p:txBody>
          <a:bodyPr wrap="square">
            <a:spAutoFit/>
          </a:bodyPr>
          <a:lstStyle/>
          <a:p>
            <a:r>
              <a:rPr lang="en-US" sz="2800" b="1" dirty="0">
                <a:solidFill>
                  <a:srgbClr val="C00000"/>
                </a:solidFill>
                <a:latin typeface="Cambria" panose="02040503050406030204" pitchFamily="18" charset="0"/>
              </a:rPr>
              <a:t>Be patient. </a:t>
            </a:r>
            <a:endParaRPr lang="en-US" sz="2800" b="1" dirty="0" smtClean="0">
              <a:solidFill>
                <a:srgbClr val="C00000"/>
              </a:solidFill>
              <a:latin typeface="Cambria" panose="02040503050406030204" pitchFamily="18" charset="0"/>
            </a:endParaRPr>
          </a:p>
          <a:p>
            <a:r>
              <a:rPr lang="en-US" sz="2400" dirty="0" smtClean="0">
                <a:latin typeface="Adobe Calson Pro Bold"/>
              </a:rPr>
              <a:t>Most </a:t>
            </a:r>
            <a:r>
              <a:rPr lang="en-US" sz="2400" dirty="0">
                <a:latin typeface="Adobe Calson Pro Bold"/>
              </a:rPr>
              <a:t>credible vendors will require as many as five days to conduct a</a:t>
            </a:r>
          </a:p>
          <a:p>
            <a:r>
              <a:rPr lang="en-US" sz="2400" dirty="0">
                <a:latin typeface="Adobe Calson Pro Bold"/>
              </a:rPr>
              <a:t>thorough background check, although some can be accomplished effectively in </a:t>
            </a:r>
            <a:r>
              <a:rPr lang="en-US" sz="2400" dirty="0" smtClean="0">
                <a:latin typeface="Adobe Calson Pro Bold"/>
              </a:rPr>
              <a:t>as </a:t>
            </a:r>
            <a:r>
              <a:rPr lang="en-GB" sz="2400" dirty="0" smtClean="0">
                <a:latin typeface="Adobe Calson Pro Bold"/>
              </a:rPr>
              <a:t>few </a:t>
            </a:r>
            <a:r>
              <a:rPr lang="en-GB" sz="2400" dirty="0">
                <a:latin typeface="Adobe Calson Pro Bold"/>
              </a:rPr>
              <a:t>as three.</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Selecting a Vendor</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98408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83080"/>
            <a:ext cx="2962656" cy="4154984"/>
          </a:xfrm>
          <a:prstGeom prst="rect">
            <a:avLst/>
          </a:prstGeom>
        </p:spPr>
        <p:txBody>
          <a:bodyPr wrap="square">
            <a:spAutoFit/>
          </a:bodyPr>
          <a:lstStyle/>
          <a:p>
            <a:r>
              <a:rPr lang="en-GB" sz="2400" b="1" i="1" dirty="0">
                <a:solidFill>
                  <a:srgbClr val="FF0000"/>
                </a:solidFill>
                <a:latin typeface="Adobe Calson Pro Bold"/>
              </a:rPr>
              <a:t>1-</a:t>
            </a:r>
            <a:r>
              <a:rPr lang="en-GB" sz="2400" b="1" i="1" dirty="0">
                <a:latin typeface="Adobe Calson Pro Bold"/>
              </a:rPr>
              <a:t> Internet-Based Reference Checking</a:t>
            </a:r>
          </a:p>
          <a:p>
            <a:r>
              <a:rPr lang="en-GB" sz="2400" b="1" i="1" dirty="0">
                <a:solidFill>
                  <a:srgbClr val="FF0000"/>
                </a:solidFill>
                <a:latin typeface="Adobe Calson Pro Bold"/>
              </a:rPr>
              <a:t>2-</a:t>
            </a:r>
            <a:r>
              <a:rPr lang="en-GB" sz="2400" b="1" i="1" dirty="0">
                <a:latin typeface="Adobe Calson Pro Bold"/>
              </a:rPr>
              <a:t> Telephonic references</a:t>
            </a:r>
          </a:p>
          <a:p>
            <a:r>
              <a:rPr lang="en-GB" sz="2400" b="1" i="1" dirty="0">
                <a:solidFill>
                  <a:srgbClr val="FF0000"/>
                </a:solidFill>
                <a:latin typeface="Adobe Calson Pro Bold"/>
              </a:rPr>
              <a:t>3-</a:t>
            </a:r>
            <a:r>
              <a:rPr lang="en-GB" sz="2400" b="1" i="1" dirty="0">
                <a:latin typeface="Adobe Calson Pro Bold"/>
              </a:rPr>
              <a:t> Written References</a:t>
            </a:r>
          </a:p>
          <a:p>
            <a:r>
              <a:rPr lang="en-GB" sz="2400" b="1" i="1" dirty="0">
                <a:solidFill>
                  <a:srgbClr val="FF0000"/>
                </a:solidFill>
                <a:latin typeface="Adobe Calson Pro Bold"/>
              </a:rPr>
              <a:t>4-</a:t>
            </a:r>
            <a:r>
              <a:rPr lang="en-GB" sz="2400" b="1" i="1" dirty="0">
                <a:latin typeface="Adobe Calson Pro Bold"/>
              </a:rPr>
              <a:t> Personal References</a:t>
            </a:r>
          </a:p>
          <a:p>
            <a:r>
              <a:rPr lang="en-GB" sz="2400" b="1" i="1" dirty="0">
                <a:solidFill>
                  <a:srgbClr val="FF0000"/>
                </a:solidFill>
                <a:latin typeface="Adobe Calson Pro Bold"/>
              </a:rPr>
              <a:t>5-</a:t>
            </a:r>
            <a:r>
              <a:rPr lang="en-GB" sz="2400" b="1" i="1" dirty="0">
                <a:latin typeface="Adobe Calson Pro Bold"/>
              </a:rPr>
              <a:t> Educational References</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check references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9988424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077218"/>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How to check References 2 </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check references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607393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333417"/>
            <a:ext cx="3127248" cy="4893647"/>
          </a:xfrm>
          <a:prstGeom prst="rect">
            <a:avLst/>
          </a:prstGeom>
        </p:spPr>
        <p:txBody>
          <a:bodyPr wrap="square">
            <a:spAutoFit/>
          </a:bodyPr>
          <a:lstStyle/>
          <a:p>
            <a:r>
              <a:rPr lang="en-GB" sz="2600" b="1" dirty="0">
                <a:solidFill>
                  <a:srgbClr val="C00000"/>
                </a:solidFill>
                <a:latin typeface="Cambria" panose="02040503050406030204" pitchFamily="18" charset="0"/>
              </a:rPr>
              <a:t>Evaluating </a:t>
            </a:r>
            <a:r>
              <a:rPr lang="en-GB" sz="2600" b="1" dirty="0" smtClean="0">
                <a:solidFill>
                  <a:srgbClr val="C00000"/>
                </a:solidFill>
                <a:latin typeface="Cambria" panose="02040503050406030204" pitchFamily="18" charset="0"/>
              </a:rPr>
              <a:t>References</a:t>
            </a:r>
          </a:p>
          <a:p>
            <a:r>
              <a:rPr lang="en-US" sz="2600" dirty="0">
                <a:latin typeface="Adobe Calson Pro Bold"/>
              </a:rPr>
              <a:t>While obtaining reference information is important, it has no real value if it’s </a:t>
            </a:r>
            <a:r>
              <a:rPr lang="en-US" sz="2600" dirty="0" smtClean="0">
                <a:latin typeface="Adobe Calson Pro Bold"/>
              </a:rPr>
              <a:t>not properly </a:t>
            </a:r>
            <a:r>
              <a:rPr lang="en-US" sz="2600" dirty="0">
                <a:latin typeface="Adobe Calson Pro Bold"/>
              </a:rPr>
              <a:t>evaluated. By and large, reference checks should be viewed as an interview;</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check references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851856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86748"/>
            <a:ext cx="2962656" cy="4093428"/>
          </a:xfrm>
          <a:prstGeom prst="rect">
            <a:avLst/>
          </a:prstGeom>
        </p:spPr>
        <p:txBody>
          <a:bodyPr wrap="square">
            <a:spAutoFit/>
          </a:bodyPr>
          <a:lstStyle/>
          <a:p>
            <a:r>
              <a:rPr lang="en-US" sz="2600" dirty="0" smtClean="0">
                <a:latin typeface="Adobe Calson Pro Bold"/>
              </a:rPr>
              <a:t>That </a:t>
            </a:r>
            <a:r>
              <a:rPr lang="en-US" sz="2600" dirty="0">
                <a:latin typeface="Adobe Calson Pro Bold"/>
              </a:rPr>
              <a:t>is, the person conducting the check must listen to or read the information carefully</a:t>
            </a:r>
          </a:p>
          <a:p>
            <a:r>
              <a:rPr lang="en-US" sz="2600" dirty="0">
                <a:latin typeface="Adobe Calson Pro Bold"/>
              </a:rPr>
              <a:t>in relation to the requirements and responsibilities of the job.</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check references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745582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275487"/>
            <a:ext cx="2962656" cy="3293209"/>
          </a:xfrm>
          <a:prstGeom prst="rect">
            <a:avLst/>
          </a:prstGeom>
        </p:spPr>
        <p:txBody>
          <a:bodyPr wrap="square">
            <a:spAutoFit/>
          </a:bodyPr>
          <a:lstStyle/>
          <a:p>
            <a:r>
              <a:rPr lang="en-GB" sz="2600" dirty="0">
                <a:latin typeface="Adobe Calson Pro Bold"/>
              </a:rPr>
              <a:t>In some ways,</a:t>
            </a:r>
          </a:p>
          <a:p>
            <a:r>
              <a:rPr lang="en-US" sz="2600" dirty="0">
                <a:latin typeface="Adobe Calson Pro Bold"/>
              </a:rPr>
              <a:t>references are more difficult to assess than are interviews, because they tend to </a:t>
            </a:r>
            <a:r>
              <a:rPr lang="en-US" sz="2600" dirty="0" smtClean="0">
                <a:latin typeface="Adobe Calson Pro Bold"/>
              </a:rPr>
              <a:t>be </a:t>
            </a:r>
            <a:r>
              <a:rPr lang="en-GB" sz="2600" dirty="0" smtClean="0">
                <a:latin typeface="Adobe Calson Pro Bold"/>
              </a:rPr>
              <a:t>more </a:t>
            </a:r>
            <a:r>
              <a:rPr lang="en-GB" sz="2600" dirty="0">
                <a:latin typeface="Adobe Calson Pro Bold"/>
              </a:rPr>
              <a:t>subjective.</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check references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497099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20453"/>
            <a:ext cx="2962656" cy="4524315"/>
          </a:xfrm>
          <a:prstGeom prst="rect">
            <a:avLst/>
          </a:prstGeom>
        </p:spPr>
        <p:txBody>
          <a:bodyPr wrap="square">
            <a:spAutoFit/>
          </a:bodyPr>
          <a:lstStyle/>
          <a:p>
            <a:r>
              <a:rPr lang="en-US" sz="2400" dirty="0">
                <a:latin typeface="Adobe Calson Pro Bold"/>
              </a:rPr>
              <a:t>Regardless of how well your questions are worded, former employers</a:t>
            </a:r>
          </a:p>
          <a:p>
            <a:r>
              <a:rPr lang="en-US" sz="2400" dirty="0">
                <a:latin typeface="Adobe Calson Pro Bold"/>
              </a:rPr>
              <a:t>may provide biased, albeit truthful, positive and negative responses, which </a:t>
            </a:r>
            <a:r>
              <a:rPr lang="en-US" sz="2400" dirty="0" smtClean="0">
                <a:latin typeface="Adobe Calson Pro Bold"/>
              </a:rPr>
              <a:t>may cloud </a:t>
            </a:r>
            <a:r>
              <a:rPr lang="en-US" sz="2400" dirty="0">
                <a:latin typeface="Adobe Calson Pro Bold"/>
              </a:rPr>
              <a:t>the picture of an applicant and justify additional checking.</a:t>
            </a:r>
            <a:endParaRPr lang="en-GB" sz="24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check references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258293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359152"/>
            <a:ext cx="2962656" cy="2893100"/>
          </a:xfrm>
          <a:prstGeom prst="rect">
            <a:avLst/>
          </a:prstGeom>
        </p:spPr>
        <p:txBody>
          <a:bodyPr wrap="square">
            <a:spAutoFit/>
          </a:bodyPr>
          <a:lstStyle/>
          <a:p>
            <a:r>
              <a:rPr lang="en-GB" sz="2600" dirty="0">
                <a:latin typeface="Adobe Calson Pro Bold"/>
              </a:rPr>
              <a:t>Also, loss of one</a:t>
            </a:r>
          </a:p>
          <a:p>
            <a:r>
              <a:rPr lang="en-US" sz="2600" dirty="0">
                <a:latin typeface="Adobe Calson Pro Bold"/>
              </a:rPr>
              <a:t>job does not necessarily mean failure in another, nor does it indicate employee deficiencies.</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check references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8772730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83080"/>
            <a:ext cx="2962656" cy="4154984"/>
          </a:xfrm>
          <a:prstGeom prst="rect">
            <a:avLst/>
          </a:prstGeom>
        </p:spPr>
        <p:txBody>
          <a:bodyPr wrap="square">
            <a:spAutoFit/>
          </a:bodyPr>
          <a:lstStyle/>
          <a:p>
            <a:r>
              <a:rPr lang="en-US" sz="2400" dirty="0">
                <a:latin typeface="Adobe Calson Pro Bold"/>
              </a:rPr>
              <a:t>It’s conceivable that termination could have been avoided if there had been</a:t>
            </a:r>
          </a:p>
          <a:p>
            <a:r>
              <a:rPr lang="en-US" sz="2400" dirty="0">
                <a:latin typeface="Adobe Calson Pro Bold"/>
              </a:rPr>
              <a:t>a more appropriate job match or if the employee’s personality had been more </a:t>
            </a:r>
            <a:r>
              <a:rPr lang="en-US" sz="2400" dirty="0" smtClean="0">
                <a:latin typeface="Adobe Calson Pro Bold"/>
              </a:rPr>
              <a:t>compatible with </a:t>
            </a:r>
            <a:r>
              <a:rPr lang="en-US" sz="2400" dirty="0">
                <a:latin typeface="Adobe Calson Pro Bold"/>
              </a:rPr>
              <a:t>that of her manager.</a:t>
            </a:r>
            <a:endParaRPr lang="en-GB" sz="2400" dirty="0">
              <a:latin typeface="Adobe Calson Pro Bold"/>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7"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check references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065360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077218"/>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How to Check References 3 </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Check references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182507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65376"/>
            <a:ext cx="2962656" cy="3970318"/>
          </a:xfrm>
          <a:prstGeom prst="rect">
            <a:avLst/>
          </a:prstGeom>
        </p:spPr>
        <p:txBody>
          <a:bodyPr wrap="square">
            <a:spAutoFit/>
          </a:bodyPr>
          <a:lstStyle/>
          <a:p>
            <a:r>
              <a:rPr lang="en-GB" sz="2800" b="1" dirty="0">
                <a:solidFill>
                  <a:srgbClr val="C00000"/>
                </a:solidFill>
                <a:latin typeface="Cambria" panose="02040503050406030204" pitchFamily="18" charset="0"/>
              </a:rPr>
              <a:t>Guidelines for Releasing </a:t>
            </a:r>
            <a:r>
              <a:rPr lang="en-GB" sz="2800" b="1" dirty="0" smtClean="0">
                <a:solidFill>
                  <a:srgbClr val="C00000"/>
                </a:solidFill>
                <a:latin typeface="Cambria" panose="02040503050406030204" pitchFamily="18" charset="0"/>
              </a:rPr>
              <a:t>Information</a:t>
            </a:r>
          </a:p>
          <a:p>
            <a:r>
              <a:rPr lang="en-US" sz="2400" dirty="0">
                <a:latin typeface="Adobe Calson Pro Bold"/>
              </a:rPr>
              <a:t>When it comes to releasing work-related information about a former employee, consider</a:t>
            </a:r>
          </a:p>
          <a:p>
            <a:r>
              <a:rPr lang="en-GB" sz="2400" dirty="0">
                <a:latin typeface="Adobe Calson Pro Bold"/>
              </a:rPr>
              <a:t>the following guidelines:</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Check references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555036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664226"/>
            <a:ext cx="2962656" cy="2492990"/>
          </a:xfrm>
          <a:prstGeom prst="rect">
            <a:avLst/>
          </a:prstGeom>
        </p:spPr>
        <p:txBody>
          <a:bodyPr wrap="square">
            <a:spAutoFit/>
          </a:bodyPr>
          <a:lstStyle/>
          <a:p>
            <a:r>
              <a:rPr lang="en-US" sz="2600" dirty="0">
                <a:latin typeface="Adobe Calson Pro Bold"/>
              </a:rPr>
              <a:t>Rushing through the process could result in overlooking important</a:t>
            </a:r>
          </a:p>
          <a:p>
            <a:r>
              <a:rPr lang="en-GB" sz="2600" dirty="0" smtClean="0">
                <a:latin typeface="Adobe Calson Pro Bold"/>
              </a:rPr>
              <a:t>Information.</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Selecting a Vendor</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582142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94560"/>
            <a:ext cx="2962656" cy="3293209"/>
          </a:xfrm>
          <a:prstGeom prst="rect">
            <a:avLst/>
          </a:prstGeom>
        </p:spPr>
        <p:txBody>
          <a:bodyPr wrap="square">
            <a:spAutoFit/>
          </a:bodyPr>
          <a:lstStyle/>
          <a:p>
            <a:r>
              <a:rPr lang="en-US" sz="2600" b="1" dirty="0" smtClean="0">
                <a:solidFill>
                  <a:srgbClr val="C00000"/>
                </a:solidFill>
                <a:latin typeface="Adobe Calson Pro Bold"/>
              </a:rPr>
              <a:t>1-</a:t>
            </a:r>
            <a:r>
              <a:rPr lang="en-US" sz="2600" dirty="0" smtClean="0">
                <a:latin typeface="Adobe Calson Pro Bold"/>
              </a:rPr>
              <a:t> One </a:t>
            </a:r>
            <a:r>
              <a:rPr lang="en-US" sz="2600" dirty="0">
                <a:latin typeface="Adobe Calson Pro Bold"/>
              </a:rPr>
              <a:t>person, or a limited number of persons, should have the responsibility of</a:t>
            </a:r>
          </a:p>
          <a:p>
            <a:r>
              <a:rPr lang="en-US" sz="2600" dirty="0">
                <a:latin typeface="Adobe Calson Pro Bold"/>
              </a:rPr>
              <a:t>releasing information about former employees.</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Check references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1323982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51230"/>
            <a:ext cx="2962656" cy="4493538"/>
          </a:xfrm>
          <a:prstGeom prst="rect">
            <a:avLst/>
          </a:prstGeom>
        </p:spPr>
        <p:txBody>
          <a:bodyPr wrap="square">
            <a:spAutoFit/>
          </a:bodyPr>
          <a:lstStyle/>
          <a:p>
            <a:r>
              <a:rPr lang="en-GB" sz="2600" dirty="0">
                <a:latin typeface="Adobe Calson Pro Bold"/>
              </a:rPr>
              <a:t>These individuals should be</a:t>
            </a:r>
          </a:p>
          <a:p>
            <a:r>
              <a:rPr lang="en-US" sz="2600" dirty="0">
                <a:latin typeface="Adobe Calson Pro Bold"/>
              </a:rPr>
              <a:t>trained in matters relating to laws, such as those pertaining to invasion of </a:t>
            </a:r>
            <a:r>
              <a:rPr lang="en-US" sz="2600" dirty="0" smtClean="0">
                <a:latin typeface="Adobe Calson Pro Bold"/>
              </a:rPr>
              <a:t>privacy, defamation </a:t>
            </a:r>
            <a:r>
              <a:rPr lang="en-US" sz="2600" dirty="0">
                <a:latin typeface="Adobe Calson Pro Bold"/>
              </a:rPr>
              <a:t>of character, and qualified privilege.</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Check references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095041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415713"/>
            <a:ext cx="2962656" cy="4893647"/>
          </a:xfrm>
          <a:prstGeom prst="rect">
            <a:avLst/>
          </a:prstGeom>
        </p:spPr>
        <p:txBody>
          <a:bodyPr wrap="square">
            <a:spAutoFit/>
          </a:bodyPr>
          <a:lstStyle/>
          <a:p>
            <a:r>
              <a:rPr lang="en-US" sz="2600" b="1" dirty="0" smtClean="0">
                <a:solidFill>
                  <a:srgbClr val="C00000"/>
                </a:solidFill>
                <a:latin typeface="Adobe Calson Pro Bold"/>
              </a:rPr>
              <a:t>2-</a:t>
            </a:r>
            <a:r>
              <a:rPr lang="en-US" sz="2600" dirty="0" smtClean="0">
                <a:solidFill>
                  <a:srgbClr val="C00000"/>
                </a:solidFill>
                <a:latin typeface="Adobe Calson Pro Bold"/>
              </a:rPr>
              <a:t> </a:t>
            </a:r>
            <a:r>
              <a:rPr lang="en-US" sz="2600" dirty="0" smtClean="0">
                <a:latin typeface="Adobe Calson Pro Bold"/>
              </a:rPr>
              <a:t>During </a:t>
            </a:r>
            <a:r>
              <a:rPr lang="en-US" sz="2600" dirty="0">
                <a:latin typeface="Adobe Calson Pro Bold"/>
              </a:rPr>
              <a:t>exit interviews, tell terminating employees what information will be provided</a:t>
            </a:r>
          </a:p>
          <a:p>
            <a:r>
              <a:rPr lang="en-US" sz="2600" dirty="0">
                <a:latin typeface="Adobe Calson Pro Bold"/>
              </a:rPr>
              <a:t>during a reference check. If the employee is being asked to leave, </a:t>
            </a:r>
            <a:r>
              <a:rPr lang="en-US" sz="2600" dirty="0" smtClean="0">
                <a:latin typeface="Adobe Calson Pro Bold"/>
              </a:rPr>
              <a:t>make sure </a:t>
            </a:r>
            <a:r>
              <a:rPr lang="en-US" sz="2600" dirty="0">
                <a:latin typeface="Adobe Calson Pro Bold"/>
              </a:rPr>
              <a:t>she knows the reason.</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Check references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557144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51230"/>
            <a:ext cx="2962656" cy="4493538"/>
          </a:xfrm>
          <a:prstGeom prst="rect">
            <a:avLst/>
          </a:prstGeom>
        </p:spPr>
        <p:txBody>
          <a:bodyPr wrap="square">
            <a:spAutoFit/>
          </a:bodyPr>
          <a:lstStyle/>
          <a:p>
            <a:r>
              <a:rPr lang="en-US" sz="2600" b="1" dirty="0" smtClean="0">
                <a:solidFill>
                  <a:srgbClr val="C00000"/>
                </a:solidFill>
                <a:latin typeface="Adobe Calson Pro Bold"/>
              </a:rPr>
              <a:t>3-</a:t>
            </a:r>
            <a:r>
              <a:rPr lang="en-US" sz="2600" dirty="0" smtClean="0">
                <a:latin typeface="Adobe Calson Pro Bold"/>
              </a:rPr>
              <a:t> Try to </a:t>
            </a:r>
            <a:r>
              <a:rPr lang="en-US" sz="2600" dirty="0">
                <a:latin typeface="Adobe Calson Pro Bold"/>
              </a:rPr>
              <a:t>obtain a signed consent form from a terminating employee, authorizing</a:t>
            </a:r>
          </a:p>
          <a:p>
            <a:r>
              <a:rPr lang="en-US" sz="2600" dirty="0">
                <a:latin typeface="Adobe Calson Pro Bold"/>
              </a:rPr>
              <a:t>you to provide relevant reference information to prospective employers.</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Check references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903267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852928"/>
            <a:ext cx="2962656" cy="2092881"/>
          </a:xfrm>
          <a:prstGeom prst="rect">
            <a:avLst/>
          </a:prstGeom>
        </p:spPr>
        <p:txBody>
          <a:bodyPr wrap="square">
            <a:spAutoFit/>
          </a:bodyPr>
          <a:lstStyle/>
          <a:p>
            <a:r>
              <a:rPr lang="en-US" sz="2600" b="1" dirty="0" smtClean="0">
                <a:solidFill>
                  <a:srgbClr val="C00000"/>
                </a:solidFill>
                <a:latin typeface="Adobe Calson Pro Bold"/>
              </a:rPr>
              <a:t>4- </a:t>
            </a:r>
            <a:r>
              <a:rPr lang="en-US" sz="2600" dirty="0" smtClean="0">
                <a:latin typeface="Adobe Calson Pro Bold"/>
              </a:rPr>
              <a:t>Always </a:t>
            </a:r>
            <a:r>
              <a:rPr lang="en-US" sz="2600" dirty="0">
                <a:latin typeface="Adobe Calson Pro Bold"/>
              </a:rPr>
              <a:t>tell the truth, and make certain you have documentation to back it up.</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Check references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11105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817447"/>
            <a:ext cx="2962656" cy="2092881"/>
          </a:xfrm>
          <a:prstGeom prst="rect">
            <a:avLst/>
          </a:prstGeom>
        </p:spPr>
        <p:txBody>
          <a:bodyPr wrap="square">
            <a:spAutoFit/>
          </a:bodyPr>
          <a:lstStyle/>
          <a:p>
            <a:r>
              <a:rPr lang="en-US" sz="2600" b="1" dirty="0" smtClean="0">
                <a:solidFill>
                  <a:srgbClr val="C00000"/>
                </a:solidFill>
                <a:latin typeface="Adobe Calson Pro Bold"/>
              </a:rPr>
              <a:t>5-</a:t>
            </a:r>
            <a:r>
              <a:rPr lang="en-US" sz="2600" dirty="0" smtClean="0">
                <a:solidFill>
                  <a:srgbClr val="C00000"/>
                </a:solidFill>
                <a:latin typeface="Adobe Calson Pro Bold"/>
              </a:rPr>
              <a:t> </a:t>
            </a:r>
            <a:r>
              <a:rPr lang="en-US" sz="2600" dirty="0" smtClean="0">
                <a:latin typeface="Adobe Calson Pro Bold"/>
              </a:rPr>
              <a:t>Provide </a:t>
            </a:r>
            <a:r>
              <a:rPr lang="en-US" sz="2600" dirty="0">
                <a:latin typeface="Adobe Calson Pro Bold"/>
              </a:rPr>
              <a:t>factual, job-related examples to support your statements.</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Check references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002798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29968"/>
            <a:ext cx="2962656" cy="3693319"/>
          </a:xfrm>
          <a:prstGeom prst="rect">
            <a:avLst/>
          </a:prstGeom>
        </p:spPr>
        <p:txBody>
          <a:bodyPr wrap="square">
            <a:spAutoFit/>
          </a:bodyPr>
          <a:lstStyle/>
          <a:p>
            <a:r>
              <a:rPr lang="en-US" sz="2600" dirty="0" smtClean="0">
                <a:solidFill>
                  <a:srgbClr val="C00000"/>
                </a:solidFill>
                <a:latin typeface="Adobe Calson Pro Bold"/>
              </a:rPr>
              <a:t>6-</a:t>
            </a:r>
            <a:r>
              <a:rPr lang="en-US" sz="2600" dirty="0" smtClean="0">
                <a:latin typeface="Adobe Calson Pro Bold"/>
              </a:rPr>
              <a:t> Make </a:t>
            </a:r>
            <a:r>
              <a:rPr lang="en-US" sz="2600" dirty="0">
                <a:latin typeface="Adobe Calson Pro Bold"/>
              </a:rPr>
              <a:t>certain that the person to whom you are providing reference information</a:t>
            </a:r>
          </a:p>
          <a:p>
            <a:r>
              <a:rPr lang="en-US" sz="2600" dirty="0">
                <a:latin typeface="Adobe Calson Pro Bold"/>
              </a:rPr>
              <a:t>has a legitimate and legal right to it.</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Check references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578679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371600"/>
            <a:ext cx="2962656" cy="4893647"/>
          </a:xfrm>
          <a:prstGeom prst="rect">
            <a:avLst/>
          </a:prstGeom>
        </p:spPr>
        <p:txBody>
          <a:bodyPr wrap="square">
            <a:spAutoFit/>
          </a:bodyPr>
          <a:lstStyle/>
          <a:p>
            <a:r>
              <a:rPr lang="en-GB" sz="2600" b="1" dirty="0">
                <a:solidFill>
                  <a:srgbClr val="C00000"/>
                </a:solidFill>
                <a:latin typeface="Cambria" panose="02040503050406030204" pitchFamily="18" charset="0"/>
              </a:rPr>
              <a:t>Guidelines for Obtaining </a:t>
            </a:r>
            <a:r>
              <a:rPr lang="en-GB" sz="2600" b="1" dirty="0" smtClean="0">
                <a:solidFill>
                  <a:srgbClr val="C00000"/>
                </a:solidFill>
                <a:latin typeface="Cambria" panose="02040503050406030204" pitchFamily="18" charset="0"/>
              </a:rPr>
              <a:t>Information</a:t>
            </a:r>
          </a:p>
          <a:p>
            <a:r>
              <a:rPr lang="en-US" sz="2600" dirty="0">
                <a:latin typeface="Adobe Calson Pro Bold"/>
              </a:rPr>
              <a:t>To increase your chances of obtaining meaningful information about potential employees,</a:t>
            </a:r>
          </a:p>
          <a:p>
            <a:r>
              <a:rPr lang="en-GB" sz="2600" dirty="0">
                <a:latin typeface="Adobe Calson Pro Bold"/>
              </a:rPr>
              <a:t>consider these guidelines:</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Check references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59670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00784"/>
            <a:ext cx="2962656" cy="4324261"/>
          </a:xfrm>
          <a:prstGeom prst="rect">
            <a:avLst/>
          </a:prstGeom>
        </p:spPr>
        <p:txBody>
          <a:bodyPr wrap="square">
            <a:spAutoFit/>
          </a:bodyPr>
          <a:lstStyle/>
          <a:p>
            <a:r>
              <a:rPr lang="en-US" sz="2500" dirty="0">
                <a:latin typeface="Adobe Calson Pro Bold"/>
              </a:rPr>
              <a:t>Conduct all reference checks in a uniform manner. Never single out only women</a:t>
            </a:r>
          </a:p>
          <a:p>
            <a:r>
              <a:rPr lang="en-US" sz="2500" dirty="0">
                <a:latin typeface="Adobe Calson Pro Bold"/>
              </a:rPr>
              <a:t>or minorities for reference checks or follow up on only those applicants </a:t>
            </a:r>
            <a:r>
              <a:rPr lang="en-US" sz="2500" dirty="0" smtClean="0">
                <a:latin typeface="Adobe Calson Pro Bold"/>
              </a:rPr>
              <a:t>who </a:t>
            </a:r>
            <a:r>
              <a:rPr lang="en-GB" sz="2500" dirty="0" smtClean="0">
                <a:latin typeface="Adobe Calson Pro Bold"/>
              </a:rPr>
              <a:t>strike </a:t>
            </a:r>
            <a:r>
              <a:rPr lang="en-GB" sz="2500" dirty="0">
                <a:latin typeface="Adobe Calson Pro Bold"/>
              </a:rPr>
              <a:t>you as ‘‘suspect.’’</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Check references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095062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275487"/>
            <a:ext cx="2962656" cy="3293209"/>
          </a:xfrm>
          <a:prstGeom prst="rect">
            <a:avLst/>
          </a:prstGeom>
        </p:spPr>
        <p:txBody>
          <a:bodyPr wrap="square">
            <a:spAutoFit/>
          </a:bodyPr>
          <a:lstStyle/>
          <a:p>
            <a:r>
              <a:rPr lang="en-US" sz="2600" dirty="0">
                <a:latin typeface="Adobe Calson Pro Bold"/>
              </a:rPr>
              <a:t>If an applicant is ultimately rejected because of a negative recommendation, </a:t>
            </a:r>
            <a:r>
              <a:rPr lang="en-US" sz="2600" dirty="0" smtClean="0">
                <a:latin typeface="Adobe Calson Pro Bold"/>
              </a:rPr>
              <a:t>be prepared </a:t>
            </a:r>
            <a:r>
              <a:rPr lang="en-US" sz="2600" dirty="0">
                <a:latin typeface="Adobe Calson Pro Bold"/>
              </a:rPr>
              <a:t>to document the job-related reason.</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Check references </a:t>
            </a:r>
            <a:r>
              <a:rPr lang="en-US" sz="3800" dirty="0">
                <a:latin typeface="Britannic Bold" panose="020B0903060703020204" pitchFamily="34" charset="0"/>
                <a:cs typeface="Arial" panose="020B0604020202020204" pitchFamily="34" charset="0"/>
              </a:rPr>
              <a:t>3</a:t>
            </a:r>
          </a:p>
        </p:txBody>
      </p:sp>
    </p:spTree>
    <p:extLst>
      <p:ext uri="{BB962C8B-B14F-4D97-AF65-F5344CB8AC3E}">
        <p14:creationId xmlns:p14="http://schemas.microsoft.com/office/powerpoint/2010/main" val="2405084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83080"/>
            <a:ext cx="2962656" cy="4093428"/>
          </a:xfrm>
          <a:prstGeom prst="rect">
            <a:avLst/>
          </a:prstGeom>
        </p:spPr>
        <p:txBody>
          <a:bodyPr wrap="square">
            <a:spAutoFit/>
          </a:bodyPr>
          <a:lstStyle/>
          <a:p>
            <a:r>
              <a:rPr lang="en-US" sz="2600" dirty="0" smtClean="0">
                <a:latin typeface="Adobe Calson Pro Bold"/>
              </a:rPr>
              <a:t>Hence</a:t>
            </a:r>
            <a:r>
              <a:rPr lang="en-US" sz="2600" dirty="0">
                <a:latin typeface="Adobe Calson Pro Bold"/>
              </a:rPr>
              <a:t>, if a third-party agency tells you that it requires a week to do</a:t>
            </a:r>
          </a:p>
          <a:p>
            <a:r>
              <a:rPr lang="en-US" sz="2600" dirty="0">
                <a:latin typeface="Adobe Calson Pro Bold"/>
              </a:rPr>
              <a:t>a thorough job, be patient and think about how you’ll feel knowing you </a:t>
            </a:r>
            <a:r>
              <a:rPr lang="en-US" sz="2600" dirty="0" smtClean="0">
                <a:latin typeface="Adobe Calson Pro Bold"/>
              </a:rPr>
              <a:t>didn’t </a:t>
            </a:r>
            <a:r>
              <a:rPr lang="en-GB" sz="2600" dirty="0" smtClean="0">
                <a:latin typeface="Adobe Calson Pro Bold"/>
              </a:rPr>
              <a:t>cut </a:t>
            </a:r>
            <a:r>
              <a:rPr lang="en-GB" sz="2600" dirty="0">
                <a:latin typeface="Adobe Calson Pro Bold"/>
              </a:rPr>
              <a:t>any corners.</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Selecting a Vendor</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494099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371600"/>
            <a:ext cx="3044952" cy="4893647"/>
          </a:xfrm>
          <a:prstGeom prst="rect">
            <a:avLst/>
          </a:prstGeom>
        </p:spPr>
        <p:txBody>
          <a:bodyPr wrap="square">
            <a:spAutoFit/>
          </a:bodyPr>
          <a:lstStyle/>
          <a:p>
            <a:r>
              <a:rPr lang="en-US" sz="2600" dirty="0">
                <a:latin typeface="Adobe Calson Pro Bold"/>
              </a:rPr>
              <a:t>If, </a:t>
            </a:r>
            <a:r>
              <a:rPr lang="en-US" sz="2600" dirty="0" smtClean="0">
                <a:latin typeface="Adobe Calson Pro Bold"/>
              </a:rPr>
              <a:t>while conducting </a:t>
            </a:r>
            <a:r>
              <a:rPr lang="en-US" sz="2600" dirty="0">
                <a:latin typeface="Adobe Calson Pro Bold"/>
              </a:rPr>
              <a:t>a reference check, you discover that an applicant has filed </a:t>
            </a:r>
            <a:r>
              <a:rPr lang="en-US" sz="2600" dirty="0" smtClean="0">
                <a:latin typeface="Adobe Calson Pro Bold"/>
              </a:rPr>
              <a:t>an EEO </a:t>
            </a:r>
            <a:r>
              <a:rPr lang="en-US" sz="2600" dirty="0">
                <a:latin typeface="Adobe Calson Pro Bold"/>
              </a:rPr>
              <a:t>charge against her former employer, keep in mind that it is illegal to refuse</a:t>
            </a:r>
          </a:p>
          <a:p>
            <a:r>
              <a:rPr lang="en-US" sz="2600" dirty="0">
                <a:latin typeface="Adobe Calson Pro Bold"/>
              </a:rPr>
              <a:t>to employ someone for this reason.</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Check references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703355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664226"/>
            <a:ext cx="2962656" cy="2492990"/>
          </a:xfrm>
          <a:prstGeom prst="rect">
            <a:avLst/>
          </a:prstGeom>
        </p:spPr>
        <p:txBody>
          <a:bodyPr wrap="square">
            <a:spAutoFit/>
          </a:bodyPr>
          <a:lstStyle/>
          <a:p>
            <a:r>
              <a:rPr lang="en-US" sz="2600" dirty="0">
                <a:latin typeface="Adobe Calson Pro Bold"/>
              </a:rPr>
              <a:t>Obtain permission from applicants, on the application form, to contact former</a:t>
            </a:r>
          </a:p>
          <a:p>
            <a:r>
              <a:rPr lang="en-GB" sz="2600" dirty="0">
                <a:latin typeface="Adobe Calson Pro Bold"/>
              </a:rPr>
              <a:t>employers.</a:t>
            </a: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7"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How to Check references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515871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077218"/>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Medical Examination </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Medical Examination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9926024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77256" y="1618488"/>
            <a:ext cx="2962656" cy="4493538"/>
          </a:xfrm>
          <a:prstGeom prst="rect">
            <a:avLst/>
          </a:prstGeom>
        </p:spPr>
        <p:txBody>
          <a:bodyPr wrap="square">
            <a:spAutoFit/>
          </a:bodyPr>
          <a:lstStyle/>
          <a:p>
            <a:r>
              <a:rPr lang="en-US" sz="26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Post-Interview Medical Examination</a:t>
            </a:r>
          </a:p>
          <a:p>
            <a:r>
              <a:rPr lang="en-US" sz="2600" dirty="0" smtClean="0">
                <a:latin typeface="Adobe Calson Pro Bold"/>
                <a:ea typeface="Calibri" panose="020F0502020204030204" pitchFamily="34" charset="0"/>
              </a:rPr>
              <a:t>The </a:t>
            </a:r>
            <a:r>
              <a:rPr lang="en-US" sz="2600" dirty="0">
                <a:latin typeface="Adobe Calson Pro Bold"/>
                <a:ea typeface="Calibri" panose="020F0502020204030204" pitchFamily="34" charset="0"/>
              </a:rPr>
              <a:t>medical examination is given by a company doctor or by a doctor approved and paid for by the </a:t>
            </a:r>
            <a:r>
              <a:rPr lang="en-US" sz="2600" dirty="0" smtClean="0">
                <a:latin typeface="Adobe Calson Pro Bold"/>
                <a:ea typeface="Calibri" panose="020F0502020204030204" pitchFamily="34" charset="0"/>
              </a:rPr>
              <a:t>organization.</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Medical Examination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70673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428708"/>
            <a:ext cx="2962656" cy="2893100"/>
          </a:xfrm>
          <a:prstGeom prst="rect">
            <a:avLst/>
          </a:prstGeom>
        </p:spPr>
        <p:txBody>
          <a:bodyPr wrap="square">
            <a:spAutoFit/>
          </a:bodyPr>
          <a:lstStyle/>
          <a:p>
            <a:r>
              <a:rPr lang="en-US" sz="2600" dirty="0">
                <a:latin typeface="Adobe Calson Pro Bold"/>
                <a:ea typeface="Calibri" panose="020F0502020204030204" pitchFamily="34" charset="0"/>
              </a:rPr>
              <a:t>The aim of the pre-employment medical is to obtain job-related information on the medical condition of the applicant.</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Medical Examination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521670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346412"/>
            <a:ext cx="2962656" cy="2893100"/>
          </a:xfrm>
          <a:prstGeom prst="rect">
            <a:avLst/>
          </a:prstGeom>
        </p:spPr>
        <p:txBody>
          <a:bodyPr wrap="square">
            <a:spAutoFit/>
          </a:bodyPr>
          <a:lstStyle/>
          <a:p>
            <a:r>
              <a:rPr lang="en-US" sz="26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Such information is useful in </a:t>
            </a:r>
            <a:endParaRPr lang="en-GB" sz="26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r>
              <a:rPr lang="en-US" sz="2600" dirty="0" smtClean="0">
                <a:latin typeface="Adobe Calson Pro Bold"/>
                <a:ea typeface="Calibri" panose="020F0502020204030204" pitchFamily="34" charset="0"/>
                <a:cs typeface="Times New Roman" panose="02020603050405020304" pitchFamily="18" charset="0"/>
              </a:rPr>
              <a:t>Ensuring </a:t>
            </a:r>
            <a:r>
              <a:rPr lang="en-US" sz="2600" dirty="0">
                <a:latin typeface="Adobe Calson Pro Bold"/>
                <a:ea typeface="Calibri" panose="020F0502020204030204" pitchFamily="34" charset="0"/>
                <a:cs typeface="Times New Roman" panose="02020603050405020304" pitchFamily="18" charset="0"/>
              </a:rPr>
              <a:t>that person are not assigned to jobs for which they are physical </a:t>
            </a:r>
            <a:r>
              <a:rPr lang="en-US" sz="2600" dirty="0" smtClean="0">
                <a:latin typeface="Adobe Calson Pro Bold"/>
                <a:ea typeface="Calibri" panose="020F0502020204030204" pitchFamily="34" charset="0"/>
                <a:cs typeface="Times New Roman" panose="02020603050405020304" pitchFamily="18" charset="0"/>
              </a:rPr>
              <a:t>unsuited.</a:t>
            </a:r>
            <a:endParaRPr lang="en-GB" sz="2600" dirty="0">
              <a:effectLst/>
              <a:latin typeface="Adobe Calson Pro Bol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Medical Examination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05853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77256" y="2359152"/>
            <a:ext cx="2962656" cy="3089244"/>
          </a:xfrm>
          <a:prstGeom prst="rect">
            <a:avLst/>
          </a:prstGeom>
        </p:spPr>
        <p:txBody>
          <a:bodyPr wrap="square">
            <a:spAutoFit/>
          </a:bodyPr>
          <a:lstStyle/>
          <a:p>
            <a:pPr>
              <a:lnSpc>
                <a:spcPct val="107000"/>
              </a:lnSpc>
              <a:spcAft>
                <a:spcPts val="800"/>
              </a:spcAft>
            </a:pPr>
            <a:r>
              <a:rPr lang="en-US" sz="2600" dirty="0">
                <a:latin typeface="Adobe Calson Pro Bold"/>
                <a:ea typeface="Calibri" panose="020F0502020204030204" pitchFamily="34" charset="0"/>
                <a:cs typeface="Times New Roman" panose="02020603050405020304" pitchFamily="18" charset="0"/>
              </a:rPr>
              <a:t>Safeguarding the health of present employees through the detection of contagious </a:t>
            </a:r>
            <a:r>
              <a:rPr lang="en-US" sz="2600" dirty="0" smtClean="0">
                <a:latin typeface="Adobe Calson Pro Bold"/>
                <a:ea typeface="Calibri" panose="020F0502020204030204" pitchFamily="34" charset="0"/>
                <a:cs typeface="Times New Roman" panose="02020603050405020304" pitchFamily="18" charset="0"/>
              </a:rPr>
              <a:t>diseases.</a:t>
            </a:r>
            <a:endParaRPr lang="en-GB" sz="2600" dirty="0">
              <a:latin typeface="Adobe Calson Pro Bol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Medical Examination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243232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688336"/>
            <a:ext cx="2962656" cy="2232984"/>
          </a:xfrm>
          <a:prstGeom prst="rect">
            <a:avLst/>
          </a:prstGeom>
        </p:spPr>
        <p:txBody>
          <a:bodyPr wrap="square">
            <a:spAutoFit/>
          </a:bodyPr>
          <a:lstStyle/>
          <a:p>
            <a:pPr>
              <a:lnSpc>
                <a:spcPct val="107000"/>
              </a:lnSpc>
              <a:spcAft>
                <a:spcPts val="800"/>
              </a:spcAft>
            </a:pPr>
            <a:r>
              <a:rPr lang="en-US" sz="2600" dirty="0">
                <a:latin typeface="Adobe Calson Pro Bold"/>
                <a:ea typeface="Calibri" panose="020F0502020204030204" pitchFamily="34" charset="0"/>
                <a:cs typeface="Times New Roman" panose="02020603050405020304" pitchFamily="18" charset="0"/>
              </a:rPr>
              <a:t>Identifying applicant who have symptoms of alcohol or drugs abuse </a:t>
            </a:r>
            <a:endParaRPr lang="en-GB" sz="2600" dirty="0">
              <a:effectLst/>
              <a:latin typeface="Adobe Calson Pro Bol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Medical Examination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755276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359152"/>
            <a:ext cx="2962656" cy="3089244"/>
          </a:xfrm>
          <a:prstGeom prst="rect">
            <a:avLst/>
          </a:prstGeom>
        </p:spPr>
        <p:txBody>
          <a:bodyPr wrap="square">
            <a:spAutoFit/>
          </a:bodyPr>
          <a:lstStyle/>
          <a:p>
            <a:pPr>
              <a:lnSpc>
                <a:spcPct val="107000"/>
              </a:lnSpc>
              <a:spcAft>
                <a:spcPts val="800"/>
              </a:spcAft>
            </a:pPr>
            <a:r>
              <a:rPr lang="en-US" sz="2600" dirty="0">
                <a:latin typeface="Adobe Calson Pro Bold"/>
                <a:ea typeface="Calibri" panose="020F0502020204030204" pitchFamily="34" charset="0"/>
                <a:cs typeface="Times New Roman" panose="02020603050405020304" pitchFamily="18" charset="0"/>
              </a:rPr>
              <a:t>Ensuring that applicant are not placed in a position that will aggravate an existing medical condition </a:t>
            </a:r>
            <a:endParaRPr lang="en-GB" sz="2600" dirty="0">
              <a:effectLst/>
              <a:latin typeface="Adobe Calson Pro Bol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Medical Examination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574575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88839"/>
            <a:ext cx="2962656" cy="4373633"/>
          </a:xfrm>
          <a:prstGeom prst="rect">
            <a:avLst/>
          </a:prstGeom>
        </p:spPr>
        <p:txBody>
          <a:bodyPr wrap="square">
            <a:spAutoFit/>
          </a:bodyPr>
          <a:lstStyle/>
          <a:p>
            <a:pPr>
              <a:lnSpc>
                <a:spcPct val="107000"/>
              </a:lnSpc>
              <a:spcAft>
                <a:spcPts val="800"/>
              </a:spcAft>
            </a:pPr>
            <a:r>
              <a:rPr lang="en-US" sz="2600" dirty="0">
                <a:latin typeface="Adobe Calson Pro Bold"/>
                <a:ea typeface="Calibri" panose="020F0502020204030204" pitchFamily="34" charset="0"/>
                <a:cs typeface="Times New Roman" panose="02020603050405020304" pitchFamily="18" charset="0"/>
              </a:rPr>
              <a:t>Protecting the organization from workers compensation claims by identifying injuries and illness present at the time the employee was hired.</a:t>
            </a:r>
            <a:endParaRPr lang="en-GB" sz="2600" dirty="0">
              <a:effectLst/>
              <a:latin typeface="Adobe Calson Pro Bol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Medical Examination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262273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978414"/>
            <a:ext cx="2962656" cy="3754874"/>
          </a:xfrm>
          <a:prstGeom prst="rect">
            <a:avLst/>
          </a:prstGeom>
        </p:spPr>
        <p:txBody>
          <a:bodyPr wrap="square">
            <a:spAutoFit/>
          </a:bodyPr>
          <a:lstStyle/>
          <a:p>
            <a:r>
              <a:rPr lang="en-US" sz="2800" b="1" dirty="0">
                <a:solidFill>
                  <a:srgbClr val="C00000"/>
                </a:solidFill>
                <a:latin typeface="Cambria" panose="02040503050406030204" pitchFamily="18" charset="0"/>
              </a:rPr>
              <a:t>You get what you pay for</a:t>
            </a:r>
            <a:r>
              <a:rPr lang="en-US" sz="2800" b="1" dirty="0" smtClean="0">
                <a:solidFill>
                  <a:srgbClr val="C00000"/>
                </a:solidFill>
                <a:latin typeface="Cambria" panose="02040503050406030204" pitchFamily="18" charset="0"/>
              </a:rPr>
              <a:t>.</a:t>
            </a:r>
          </a:p>
          <a:p>
            <a:r>
              <a:rPr lang="en-US" sz="2600" dirty="0">
                <a:latin typeface="Adobe Calson Pro Bold"/>
              </a:rPr>
              <a:t>Conducting background checks can be pricey. The </a:t>
            </a:r>
            <a:r>
              <a:rPr lang="en-US" sz="2600" dirty="0" smtClean="0">
                <a:latin typeface="Adobe Calson Pro Bold"/>
              </a:rPr>
              <a:t>average cost </a:t>
            </a:r>
            <a:r>
              <a:rPr lang="en-US" sz="2600" dirty="0">
                <a:latin typeface="Adobe Calson Pro Bold"/>
              </a:rPr>
              <a:t>for a basic search is under $100;</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Selecting a Vendor</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49148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523744"/>
            <a:ext cx="2962656" cy="2661113"/>
          </a:xfrm>
          <a:prstGeom prst="rect">
            <a:avLst/>
          </a:prstGeom>
        </p:spPr>
        <p:txBody>
          <a:bodyPr wrap="square">
            <a:spAutoFit/>
          </a:bodyPr>
          <a:lstStyle/>
          <a:p>
            <a:pPr>
              <a:lnSpc>
                <a:spcPct val="107000"/>
              </a:lnSpc>
              <a:spcAft>
                <a:spcPts val="800"/>
              </a:spcAft>
            </a:pPr>
            <a:r>
              <a:rPr lang="en-US" sz="2600" dirty="0">
                <a:latin typeface="Adobe Calson Pro Bold"/>
                <a:ea typeface="Calibri" panose="020F0502020204030204" pitchFamily="34" charset="0"/>
                <a:cs typeface="Times New Roman" panose="02020603050405020304" pitchFamily="18" charset="0"/>
              </a:rPr>
              <a:t>Determining the applicant eligibility for group life, health, and disability insurance </a:t>
            </a:r>
            <a:endParaRPr lang="en-GB" sz="2600" dirty="0">
              <a:effectLst/>
              <a:latin typeface="Adobe Calson Pro Bold"/>
              <a:ea typeface="Calibri" panose="020F0502020204030204" pitchFamily="34" charset="0"/>
              <a:cs typeface="Times New Roman" panose="02020603050405020304" pitchFamily="18" charset="0"/>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7"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Medical Examination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746691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077218"/>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Medical Examination 2 </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Medical Examination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585294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453896"/>
            <a:ext cx="2962656" cy="4893647"/>
          </a:xfrm>
          <a:prstGeom prst="rect">
            <a:avLst/>
          </a:prstGeom>
        </p:spPr>
        <p:txBody>
          <a:bodyPr wrap="square">
            <a:spAutoFit/>
          </a:bodyPr>
          <a:lstStyle/>
          <a:p>
            <a:r>
              <a:rPr lang="en-US" sz="2600" dirty="0">
                <a:latin typeface="Adobe Calson Pro Bold"/>
                <a:ea typeface="Calibri" panose="020F0502020204030204" pitchFamily="34" charset="0"/>
              </a:rPr>
              <a:t>The applicant is not required to have a physical examination. It should be noted that EEO authorities sanction the use of medical examination only if a legitimate job requirement.</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Medical Examination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50674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83080"/>
            <a:ext cx="2962656" cy="4093428"/>
          </a:xfrm>
          <a:prstGeom prst="rect">
            <a:avLst/>
          </a:prstGeom>
        </p:spPr>
        <p:txBody>
          <a:bodyPr wrap="square">
            <a:spAutoFit/>
          </a:bodyPr>
          <a:lstStyle/>
          <a:p>
            <a:r>
              <a:rPr lang="en-US" sz="2600" dirty="0">
                <a:latin typeface="Adobe Calson Pro Bold"/>
                <a:ea typeface="Calibri" panose="020F0502020204030204" pitchFamily="34" charset="0"/>
              </a:rPr>
              <a:t>If medical examination systematically screens out those with disabilities or disease that are not directly related to the person’s ability to perform the </a:t>
            </a:r>
            <a:r>
              <a:rPr lang="en-US" sz="2600" dirty="0" smtClean="0">
                <a:latin typeface="Adobe Calson Pro Bold"/>
                <a:ea typeface="Calibri" panose="020F0502020204030204" pitchFamily="34" charset="0"/>
              </a:rPr>
              <a:t>job….. </a:t>
            </a:r>
            <a:endParaRPr lang="en-GB" sz="24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Medical Examination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831621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346412"/>
            <a:ext cx="2962656" cy="2893100"/>
          </a:xfrm>
          <a:prstGeom prst="rect">
            <a:avLst/>
          </a:prstGeom>
        </p:spPr>
        <p:txBody>
          <a:bodyPr wrap="square">
            <a:spAutoFit/>
          </a:bodyPr>
          <a:lstStyle/>
          <a:p>
            <a:r>
              <a:rPr lang="en-US" sz="2600" dirty="0" smtClean="0">
                <a:latin typeface="Adobe Calson Pro Bold"/>
                <a:ea typeface="Calibri" panose="020F0502020204030204" pitchFamily="34" charset="0"/>
              </a:rPr>
              <a:t>….. </a:t>
            </a:r>
            <a:r>
              <a:rPr lang="en-US" sz="2600" dirty="0">
                <a:latin typeface="Adobe Calson Pro Bold"/>
                <a:ea typeface="Calibri" panose="020F0502020204030204" pitchFamily="34" charset="0"/>
              </a:rPr>
              <a:t>and/or do not adversely affect the health or safety of others, they will be probably regarded as discriminatory</a:t>
            </a:r>
            <a:r>
              <a:rPr lang="en-US" sz="2400" dirty="0">
                <a:latin typeface="Adobe Calson Pro Bold"/>
                <a:ea typeface="Calibri" panose="020F0502020204030204" pitchFamily="34" charset="0"/>
              </a:rPr>
              <a:t>.</a:t>
            </a:r>
            <a:endParaRPr lang="en-GB" sz="24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Medical Examination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624440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735151"/>
            <a:ext cx="2962656" cy="2092881"/>
          </a:xfrm>
          <a:prstGeom prst="rect">
            <a:avLst/>
          </a:prstGeom>
        </p:spPr>
        <p:txBody>
          <a:bodyPr wrap="square">
            <a:spAutoFit/>
          </a:bodyPr>
          <a:lstStyle/>
          <a:p>
            <a:r>
              <a:rPr lang="en-US" sz="2600" dirty="0">
                <a:latin typeface="Adobe Calson Pro Bold"/>
                <a:ea typeface="Calibri" panose="020F0502020204030204" pitchFamily="34" charset="0"/>
              </a:rPr>
              <a:t>Other controversial issues involve AIDS, drugs, and genetic screening.</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Medical Examination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257632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00784"/>
            <a:ext cx="2962656" cy="4373633"/>
          </a:xfrm>
          <a:prstGeom prst="rect">
            <a:avLst/>
          </a:prstGeom>
        </p:spPr>
        <p:txBody>
          <a:bodyPr wrap="square">
            <a:spAutoFit/>
          </a:bodyPr>
          <a:lstStyle/>
          <a:p>
            <a:pPr>
              <a:lnSpc>
                <a:spcPct val="107000"/>
              </a:lnSpc>
              <a:spcAft>
                <a:spcPts val="800"/>
              </a:spcAft>
            </a:pPr>
            <a:r>
              <a:rPr lang="en-US" sz="2600" dirty="0" smtClean="0">
                <a:latin typeface="Adobe Calson Pro Bold"/>
                <a:ea typeface="Calibri" panose="020F0502020204030204" pitchFamily="34" charset="0"/>
                <a:cs typeface="Times New Roman" panose="02020603050405020304" pitchFamily="18" charset="0"/>
              </a:rPr>
              <a:t>The </a:t>
            </a:r>
            <a:r>
              <a:rPr lang="en-US" sz="2600" dirty="0">
                <a:latin typeface="Adobe Calson Pro Bold"/>
                <a:ea typeface="Calibri" panose="020F0502020204030204" pitchFamily="34" charset="0"/>
                <a:cs typeface="Times New Roman" panose="02020603050405020304" pitchFamily="18" charset="0"/>
              </a:rPr>
              <a:t>court decision that addiction or drugs dependencies is a disability has thrown into question the legality of such screening practices.</a:t>
            </a:r>
            <a:endParaRPr lang="en-GB" sz="2600" dirty="0">
              <a:effectLst/>
              <a:latin typeface="Adobe Calson Pro Bol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Medical Examination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728713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83080"/>
            <a:ext cx="2962656" cy="4154984"/>
          </a:xfrm>
          <a:prstGeom prst="rect">
            <a:avLst/>
          </a:prstGeom>
        </p:spPr>
        <p:txBody>
          <a:bodyPr wrap="square">
            <a:spAutoFit/>
          </a:bodyPr>
          <a:lstStyle/>
          <a:p>
            <a:r>
              <a:rPr lang="en-US" sz="2800" b="1" dirty="0">
                <a:solidFill>
                  <a:srgbClr val="C00000"/>
                </a:solidFill>
                <a:latin typeface="Cambria" panose="02040503050406030204" pitchFamily="18" charset="0"/>
                <a:ea typeface="Calibri" panose="020F0502020204030204" pitchFamily="34" charset="0"/>
              </a:rPr>
              <a:t>Screening for </a:t>
            </a:r>
            <a:r>
              <a:rPr lang="en-US" sz="2800" b="1" dirty="0" smtClean="0">
                <a:solidFill>
                  <a:srgbClr val="C00000"/>
                </a:solidFill>
                <a:latin typeface="Cambria" panose="02040503050406030204" pitchFamily="18" charset="0"/>
                <a:ea typeface="Calibri" panose="020F0502020204030204" pitchFamily="34" charset="0"/>
              </a:rPr>
              <a:t>HIV/AIDS</a:t>
            </a:r>
            <a:r>
              <a:rPr lang="en-US" sz="2800" b="1" dirty="0">
                <a:solidFill>
                  <a:srgbClr val="C00000"/>
                </a:solidFill>
                <a:latin typeface="Cambria" panose="02040503050406030204" pitchFamily="18" charset="0"/>
                <a:ea typeface="Calibri" panose="020F0502020204030204" pitchFamily="34" charset="0"/>
              </a:rPr>
              <a:t/>
            </a:r>
            <a:br>
              <a:rPr lang="en-US" sz="2800" b="1" dirty="0">
                <a:solidFill>
                  <a:srgbClr val="C00000"/>
                </a:solidFill>
                <a:latin typeface="Cambria" panose="02040503050406030204" pitchFamily="18" charset="0"/>
                <a:ea typeface="Calibri" panose="020F0502020204030204" pitchFamily="34" charset="0"/>
              </a:rPr>
            </a:br>
            <a:r>
              <a:rPr lang="en-US" sz="2600" dirty="0">
                <a:latin typeface="Adobe Calson Pro Bold"/>
              </a:rPr>
              <a:t>Although private employees union and trade associations recommend that employers should not test for HIV AIDS. </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Medical Examination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167658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384935"/>
            <a:ext cx="2962656" cy="4924425"/>
          </a:xfrm>
          <a:prstGeom prst="rect">
            <a:avLst/>
          </a:prstGeom>
        </p:spPr>
        <p:txBody>
          <a:bodyPr wrap="square">
            <a:spAutoFit/>
          </a:bodyPr>
          <a:lstStyle/>
          <a:p>
            <a:r>
              <a:rPr lang="en-US" sz="2600" dirty="0" smtClean="0">
                <a:latin typeface="Adobe Calson Pro Bold"/>
                <a:ea typeface="Calibri" panose="020F0502020204030204" pitchFamily="34" charset="0"/>
              </a:rPr>
              <a:t>However, HR </a:t>
            </a:r>
            <a:r>
              <a:rPr lang="en-US" sz="2600" dirty="0">
                <a:latin typeface="Adobe Calson Pro Bold"/>
                <a:ea typeface="Calibri" panose="020F0502020204030204" pitchFamily="34" charset="0"/>
              </a:rPr>
              <a:t>recruiters are tested. The army bans the HIV-positive recruiters because soldiers are expected to fight and bleed</a:t>
            </a:r>
            <a:r>
              <a:rPr lang="en-US" sz="2600" dirty="0" smtClean="0">
                <a:latin typeface="Adobe Calson Pro Bold"/>
                <a:ea typeface="Calibri" panose="020F0502020204030204" pitchFamily="34" charset="0"/>
              </a:rPr>
              <a:t>.</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a:latin typeface="Adobe Calson Pro Bold"/>
                <a:ea typeface="Calibri" panose="020F0502020204030204" pitchFamily="34" charset="0"/>
                <a:cs typeface="Times New Roman" panose="02020603050405020304" pitchFamily="18" charset="0"/>
              </a:rPr>
              <a:t>The army has similar bans on recruits with diabetes and gout</a:t>
            </a:r>
            <a:r>
              <a:rPr lang="en-US" sz="2600" dirty="0" smtClean="0">
                <a:latin typeface="Adobe Calson Pro Bold"/>
                <a:ea typeface="Calibri" panose="020F0502020204030204" pitchFamily="34" charset="0"/>
                <a:cs typeface="Times New Roman" panose="02020603050405020304" pitchFamily="18" charset="0"/>
              </a:rPr>
              <a:t>.</a:t>
            </a:r>
            <a:endParaRPr lang="en-GB" sz="2600" dirty="0">
              <a:latin typeface="Adobe Calson Pro Bold"/>
              <a:ea typeface="Calibri" panose="020F0502020204030204" pitchFamily="34" charset="0"/>
              <a:cs typeface="Times New Roman" panose="02020603050405020304" pitchFamily="18" charset="0"/>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7"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Medical Examination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787847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077218"/>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Medical Examination 3 </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Medical Examination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7452552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39969"/>
            <a:ext cx="2962656" cy="3693319"/>
          </a:xfrm>
          <a:prstGeom prst="rect">
            <a:avLst/>
          </a:prstGeom>
        </p:spPr>
        <p:txBody>
          <a:bodyPr wrap="square">
            <a:spAutoFit/>
          </a:bodyPr>
          <a:lstStyle/>
          <a:p>
            <a:r>
              <a:rPr lang="en-US" sz="2600" dirty="0" smtClean="0">
                <a:latin typeface="Adobe Calson Pro Bold"/>
              </a:rPr>
              <a:t>However</a:t>
            </a:r>
            <a:r>
              <a:rPr lang="en-US" sz="2600" dirty="0">
                <a:latin typeface="Adobe Calson Pro Bold"/>
              </a:rPr>
              <a:t>, a background check on </a:t>
            </a:r>
            <a:r>
              <a:rPr lang="en-US" sz="2600" dirty="0" smtClean="0">
                <a:latin typeface="Adobe Calson Pro Bold"/>
              </a:rPr>
              <a:t>an executive </a:t>
            </a:r>
            <a:r>
              <a:rPr lang="en-US" sz="2600" dirty="0">
                <a:latin typeface="Adobe Calson Pro Bold"/>
              </a:rPr>
              <a:t>can be more than double that amount. That’s because most </a:t>
            </a:r>
            <a:r>
              <a:rPr lang="en-US" sz="2600" dirty="0" smtClean="0">
                <a:latin typeface="Adobe Calson Pro Bold"/>
              </a:rPr>
              <a:t>vendors </a:t>
            </a:r>
            <a:r>
              <a:rPr lang="en-GB" sz="2600" dirty="0" smtClean="0">
                <a:latin typeface="Adobe Calson Pro Bold"/>
              </a:rPr>
              <a:t>charge </a:t>
            </a:r>
            <a:r>
              <a:rPr lang="en-GB" sz="2600" dirty="0">
                <a:latin typeface="Adobe Calson Pro Bold"/>
              </a:rPr>
              <a:t>by the state.</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Selecting a Vendor</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00211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77255" y="2359152"/>
            <a:ext cx="2962657" cy="2954655"/>
          </a:xfrm>
          <a:prstGeom prst="rect">
            <a:avLst/>
          </a:prstGeom>
        </p:spPr>
        <p:txBody>
          <a:bodyPr wrap="square">
            <a:spAutoFit/>
          </a:bodyPr>
          <a:lstStyle/>
          <a:p>
            <a:r>
              <a:rPr lang="en-US"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Screening for substance abuse </a:t>
            </a:r>
            <a:endParaRPr lang="en-US" sz="28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r>
              <a:rPr lang="en-US" sz="2600" dirty="0">
                <a:latin typeface="Adobe Calson Pro Bold"/>
              </a:rPr>
              <a:t>The screening of personnel for alcohol and drug abuse is also a sensitive issue. </a:t>
            </a:r>
            <a:endParaRPr lang="en-GB" sz="2600" dirty="0">
              <a:effectLst/>
              <a:latin typeface="Adobe Calson Pro Bol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Medical Examination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41714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65376"/>
            <a:ext cx="2962656" cy="3945504"/>
          </a:xfrm>
          <a:prstGeom prst="rect">
            <a:avLst/>
          </a:prstGeom>
        </p:spPr>
        <p:txBody>
          <a:bodyPr wrap="square">
            <a:spAutoFit/>
          </a:bodyPr>
          <a:lstStyle/>
          <a:p>
            <a:pPr>
              <a:lnSpc>
                <a:spcPct val="107000"/>
              </a:lnSpc>
              <a:spcAft>
                <a:spcPts val="800"/>
              </a:spcAft>
            </a:pPr>
            <a:r>
              <a:rPr lang="en-US" sz="2600" dirty="0">
                <a:latin typeface="Adobe Calson Pro Bold"/>
                <a:ea typeface="Calibri" panose="020F0502020204030204" pitchFamily="34" charset="0"/>
                <a:cs typeface="Times New Roman" panose="02020603050405020304" pitchFamily="18" charset="0"/>
              </a:rPr>
              <a:t>Australian companies such as Qantas use random drug test arguing that they are necessary to guarantee a safe working environment.</a:t>
            </a:r>
            <a:endParaRPr lang="en-GB" sz="2600" dirty="0">
              <a:effectLst/>
              <a:latin typeface="Adobe Calson Pro Bol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Medical Examination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322580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77256" y="2029968"/>
            <a:ext cx="2962656" cy="3693319"/>
          </a:xfrm>
          <a:prstGeom prst="rect">
            <a:avLst/>
          </a:prstGeom>
        </p:spPr>
        <p:txBody>
          <a:bodyPr wrap="square">
            <a:spAutoFit/>
          </a:bodyPr>
          <a:lstStyle/>
          <a:p>
            <a:r>
              <a:rPr lang="en-US" sz="2600" dirty="0">
                <a:latin typeface="Adobe Calson Pro Bold"/>
                <a:ea typeface="Calibri" panose="020F0502020204030204" pitchFamily="34" charset="0"/>
              </a:rPr>
              <a:t>Union on the other hand such testing is an invasion of employee’s privacy and ignore other factors such as fatigue that effect employee performance. </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Medical Examination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124547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29968"/>
            <a:ext cx="2962656" cy="3693319"/>
          </a:xfrm>
          <a:prstGeom prst="rect">
            <a:avLst/>
          </a:prstGeom>
        </p:spPr>
        <p:txBody>
          <a:bodyPr wrap="square">
            <a:spAutoFit/>
          </a:bodyPr>
          <a:lstStyle/>
          <a:p>
            <a:r>
              <a:rPr lang="en-US" sz="2600" dirty="0" smtClean="0">
                <a:latin typeface="Adobe Calson Pro Bold"/>
                <a:ea typeface="Calibri" panose="020F0502020204030204" pitchFamily="34" charset="0"/>
              </a:rPr>
              <a:t>When </a:t>
            </a:r>
            <a:r>
              <a:rPr lang="en-US" sz="2600" dirty="0">
                <a:latin typeface="Adobe Calson Pro Bold"/>
                <a:ea typeface="Calibri" panose="020F0502020204030204" pitchFamily="34" charset="0"/>
              </a:rPr>
              <a:t>I say to employers that if you take a sample of drugs of this worker at 3 am to check for your favorite  drugs and alcohol then I want 50% of the sample </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Medical Examination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960937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568934"/>
            <a:ext cx="2962656" cy="4493538"/>
          </a:xfrm>
          <a:prstGeom prst="rect">
            <a:avLst/>
          </a:prstGeom>
        </p:spPr>
        <p:txBody>
          <a:bodyPr wrap="square">
            <a:spAutoFit/>
          </a:bodyPr>
          <a:lstStyle/>
          <a:p>
            <a:r>
              <a:rPr lang="en-US" sz="2600" dirty="0" smtClean="0">
                <a:latin typeface="Adobe Calson Pro Bold"/>
                <a:ea typeface="Calibri" panose="020F0502020204030204" pitchFamily="34" charset="0"/>
              </a:rPr>
              <a:t>So </a:t>
            </a:r>
            <a:r>
              <a:rPr lang="en-US" sz="2600" dirty="0">
                <a:latin typeface="Adobe Calson Pro Bold"/>
                <a:ea typeface="Calibri" panose="020F0502020204030204" pitchFamily="34" charset="0"/>
              </a:rPr>
              <a:t>I can test for what the work place inputting into their system/ for things like famous and diesel as well as what the roster may be doing to his hormones</a:t>
            </a:r>
            <a:r>
              <a:rPr lang="en-US" sz="2600" dirty="0" smtClean="0">
                <a:latin typeface="Adobe Calson Pro Bold"/>
                <a:ea typeface="Calibri" panose="020F0502020204030204" pitchFamily="34" charset="0"/>
              </a:rPr>
              <a:t>.</a:t>
            </a:r>
            <a:r>
              <a:rPr lang="en-US" sz="2600" dirty="0">
                <a:latin typeface="Adobe Calson Pro Bold"/>
              </a:rPr>
              <a:t> They get very shy about that equity. </a:t>
            </a:r>
            <a:r>
              <a:rPr lang="en-US" sz="2600" dirty="0" smtClean="0">
                <a:latin typeface="Adobe Calson Pro Bold"/>
                <a:ea typeface="Calibri" panose="020F0502020204030204" pitchFamily="34" charset="0"/>
              </a:rPr>
              <a:t> </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Medical Examination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713944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415713"/>
            <a:ext cx="2962656" cy="4893647"/>
          </a:xfrm>
          <a:prstGeom prst="rect">
            <a:avLst/>
          </a:prstGeom>
        </p:spPr>
        <p:txBody>
          <a:bodyPr wrap="square">
            <a:spAutoFit/>
          </a:bodyPr>
          <a:lstStyle/>
          <a:p>
            <a:r>
              <a:rPr lang="en-US" sz="2400" dirty="0">
                <a:latin typeface="Adobe Calson Pro Bold"/>
                <a:ea typeface="Calibri" panose="020F0502020204030204" pitchFamily="34" charset="0"/>
              </a:rPr>
              <a:t>However research consistently show significant difference in absenteeism, involuntary turnover rates disciplinary actions, vehicular accidents and medical cost between employees who test positive and those who do not. </a:t>
            </a:r>
            <a:endParaRPr lang="en-GB" sz="24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Medical Examination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61898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94560"/>
            <a:ext cx="2962656" cy="3293209"/>
          </a:xfrm>
          <a:prstGeom prst="rect">
            <a:avLst/>
          </a:prstGeom>
        </p:spPr>
        <p:txBody>
          <a:bodyPr wrap="square">
            <a:spAutoFit/>
          </a:bodyPr>
          <a:lstStyle/>
          <a:p>
            <a:r>
              <a:rPr lang="en-US" sz="2600" dirty="0">
                <a:latin typeface="Adobe Calson Pro Bold"/>
                <a:ea typeface="Calibri" panose="020F0502020204030204" pitchFamily="34" charset="0"/>
              </a:rPr>
              <a:t>The national Health and safety commission claims that in almost 40 percent of all work place deaths the cause was alcohol. </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Medical Examination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4479947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474960"/>
            <a:ext cx="2962656" cy="4834400"/>
          </a:xfrm>
          <a:prstGeom prst="rect">
            <a:avLst/>
          </a:prstGeom>
        </p:spPr>
        <p:txBody>
          <a:bodyPr wrap="square">
            <a:spAutoFit/>
          </a:bodyPr>
          <a:lstStyle/>
          <a:p>
            <a:pPr>
              <a:lnSpc>
                <a:spcPct val="107000"/>
              </a:lnSpc>
              <a:spcAft>
                <a:spcPts val="800"/>
              </a:spcAft>
            </a:pPr>
            <a:r>
              <a:rPr lang="en-US" sz="2400" dirty="0">
                <a:latin typeface="Adobe Calson Pro Bold"/>
                <a:ea typeface="Calibri" panose="020F0502020204030204" pitchFamily="34" charset="0"/>
                <a:cs typeface="Times New Roman" panose="02020603050405020304" pitchFamily="18" charset="0"/>
              </a:rPr>
              <a:t>Organization that administer compulsory drug test should exercise cautions because of the considerable risks of the litigation, expense , union opposition and negative </a:t>
            </a:r>
            <a:r>
              <a:rPr lang="en-US" sz="2400" dirty="0" smtClean="0">
                <a:latin typeface="Adobe Calson Pro Bold"/>
                <a:ea typeface="Calibri" panose="020F0502020204030204" pitchFamily="34" charset="0"/>
                <a:cs typeface="Times New Roman" panose="02020603050405020304" pitchFamily="18" charset="0"/>
              </a:rPr>
              <a:t>impact </a:t>
            </a:r>
            <a:r>
              <a:rPr lang="en-US" sz="2400" dirty="0">
                <a:latin typeface="Adobe Calson Pro Bold"/>
                <a:ea typeface="Calibri" panose="020F0502020204030204" pitchFamily="34" charset="0"/>
                <a:cs typeface="Times New Roman" panose="02020603050405020304" pitchFamily="18" charset="0"/>
              </a:rPr>
              <a:t>on the employee morale.  </a:t>
            </a:r>
            <a:endParaRPr lang="en-GB" sz="2400" dirty="0">
              <a:effectLst/>
              <a:latin typeface="Adobe Calson Pro Bold"/>
              <a:ea typeface="Calibri" panose="020F0502020204030204" pitchFamily="34" charset="0"/>
              <a:cs typeface="Times New Roman" panose="02020603050405020304" pitchFamily="18" charset="0"/>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7"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Medical Examination 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290327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077218"/>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Medical Examination 4 </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Medical Examination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180970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83080"/>
            <a:ext cx="2962656" cy="4216539"/>
          </a:xfrm>
          <a:prstGeom prst="rect">
            <a:avLst/>
          </a:prstGeom>
        </p:spPr>
        <p:txBody>
          <a:bodyPr wrap="square">
            <a:spAutoFit/>
          </a:bodyPr>
          <a:lstStyle/>
          <a:p>
            <a:r>
              <a:rPr lang="en-US"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Possible indicator of employee drug usage </a:t>
            </a:r>
            <a:endParaRPr lang="en-US" sz="28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r>
              <a:rPr lang="en-US" sz="2600" dirty="0">
                <a:latin typeface="Adobe Calson Pro Bold"/>
              </a:rPr>
              <a:t>How do you know if an employee is abusing alcohol, illegal drugs or prescriptions drugs? </a:t>
            </a:r>
            <a:endParaRPr lang="en-GB" sz="2600" dirty="0">
              <a:effectLst/>
              <a:latin typeface="Adobe Calson Pro Bol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Medical Examination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947972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275487"/>
            <a:ext cx="2962656" cy="3293209"/>
          </a:xfrm>
          <a:prstGeom prst="rect">
            <a:avLst/>
          </a:prstGeom>
        </p:spPr>
        <p:txBody>
          <a:bodyPr wrap="square">
            <a:spAutoFit/>
          </a:bodyPr>
          <a:lstStyle/>
          <a:p>
            <a:r>
              <a:rPr lang="en-US" sz="2600" dirty="0">
                <a:latin typeface="Adobe Calson Pro Bold"/>
              </a:rPr>
              <a:t>If an applicant has moved around from one company, or</a:t>
            </a:r>
          </a:p>
          <a:p>
            <a:r>
              <a:rPr lang="en-US" sz="2600" dirty="0">
                <a:latin typeface="Adobe Calson Pro Bold"/>
              </a:rPr>
              <a:t>company location, to another, the price is going to be higher.</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Selecting a Vendor</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98565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581930"/>
            <a:ext cx="2962656" cy="2492990"/>
          </a:xfrm>
          <a:prstGeom prst="rect">
            <a:avLst/>
          </a:prstGeom>
        </p:spPr>
        <p:txBody>
          <a:bodyPr wrap="square">
            <a:spAutoFit/>
          </a:bodyPr>
          <a:lstStyle/>
          <a:p>
            <a:r>
              <a:rPr lang="en-US" sz="2600" dirty="0">
                <a:latin typeface="Adobe Calson Pro Bold"/>
                <a:ea typeface="Calibri" panose="020F0502020204030204" pitchFamily="34" charset="0"/>
              </a:rPr>
              <a:t>How do you know if an employee is abusing alcohol, illegal drugs or prescriptions drugs? </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Medical Examination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691541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77256" y="2029968"/>
            <a:ext cx="2962656" cy="3693319"/>
          </a:xfrm>
          <a:prstGeom prst="rect">
            <a:avLst/>
          </a:prstGeom>
        </p:spPr>
        <p:txBody>
          <a:bodyPr wrap="square">
            <a:spAutoFit/>
          </a:bodyPr>
          <a:lstStyle/>
          <a:p>
            <a:r>
              <a:rPr lang="en-US" sz="2600" b="1" i="1" dirty="0" smtClean="0">
                <a:solidFill>
                  <a:srgbClr val="C00000"/>
                </a:solidFill>
                <a:latin typeface="Adobe Calson Pro Bold"/>
                <a:ea typeface="Calibri" panose="020F0502020204030204" pitchFamily="34" charset="0"/>
                <a:cs typeface="Times New Roman" panose="02020603050405020304" pitchFamily="18" charset="0"/>
              </a:rPr>
              <a:t>1-</a:t>
            </a:r>
            <a:r>
              <a:rPr lang="en-US" sz="2600" dirty="0" smtClean="0">
                <a:latin typeface="Adobe Calson Pro Bold"/>
                <a:ea typeface="Calibri" panose="020F0502020204030204" pitchFamily="34" charset="0"/>
                <a:cs typeface="Times New Roman" panose="02020603050405020304" pitchFamily="18" charset="0"/>
              </a:rPr>
              <a:t> Deteriorating </a:t>
            </a:r>
            <a:r>
              <a:rPr lang="en-US" sz="2600" dirty="0">
                <a:latin typeface="Adobe Calson Pro Bold"/>
                <a:ea typeface="Calibri" panose="020F0502020204030204" pitchFamily="34" charset="0"/>
                <a:cs typeface="Times New Roman" panose="02020603050405020304" pitchFamily="18" charset="0"/>
              </a:rPr>
              <a:t>productivity </a:t>
            </a:r>
            <a:endParaRPr lang="en-GB" sz="2600" dirty="0">
              <a:latin typeface="Adobe Calson Pro Bold"/>
              <a:ea typeface="Calibri" panose="020F0502020204030204" pitchFamily="34" charset="0"/>
              <a:cs typeface="Times New Roman" panose="02020603050405020304" pitchFamily="18" charset="0"/>
            </a:endParaRPr>
          </a:p>
          <a:p>
            <a:r>
              <a:rPr lang="en-US" sz="2600" b="1" i="1" dirty="0" smtClean="0">
                <a:solidFill>
                  <a:srgbClr val="C00000"/>
                </a:solidFill>
                <a:latin typeface="Adobe Calson Pro Bold"/>
                <a:ea typeface="Calibri" panose="020F0502020204030204" pitchFamily="34" charset="0"/>
                <a:cs typeface="Times New Roman" panose="02020603050405020304" pitchFamily="18" charset="0"/>
              </a:rPr>
              <a:t>2-</a:t>
            </a:r>
            <a:r>
              <a:rPr lang="en-US" sz="2600" dirty="0" smtClean="0">
                <a:latin typeface="Adobe Calson Pro Bold"/>
                <a:ea typeface="Calibri" panose="020F0502020204030204" pitchFamily="34" charset="0"/>
                <a:cs typeface="Times New Roman" panose="02020603050405020304" pitchFamily="18" charset="0"/>
              </a:rPr>
              <a:t> Inappropriate </a:t>
            </a:r>
            <a:r>
              <a:rPr lang="en-US" sz="2600" dirty="0">
                <a:latin typeface="Adobe Calson Pro Bold"/>
                <a:ea typeface="Calibri" panose="020F0502020204030204" pitchFamily="34" charset="0"/>
                <a:cs typeface="Times New Roman" panose="02020603050405020304" pitchFamily="18" charset="0"/>
              </a:rPr>
              <a:t>or angry interactions with </a:t>
            </a:r>
            <a:r>
              <a:rPr lang="en-US" sz="2600" dirty="0" smtClean="0">
                <a:latin typeface="Adobe Calson Pro Bold"/>
                <a:ea typeface="Calibri" panose="020F0502020204030204" pitchFamily="34" charset="0"/>
                <a:cs typeface="Times New Roman" panose="02020603050405020304" pitchFamily="18" charset="0"/>
              </a:rPr>
              <a:t>colleagues </a:t>
            </a:r>
            <a:r>
              <a:rPr lang="en-US" sz="2600" dirty="0">
                <a:latin typeface="Adobe Calson Pro Bold"/>
                <a:ea typeface="Calibri" panose="020F0502020204030204" pitchFamily="34" charset="0"/>
                <a:cs typeface="Times New Roman" panose="02020603050405020304" pitchFamily="18" charset="0"/>
              </a:rPr>
              <a:t>or customers </a:t>
            </a:r>
            <a:endParaRPr lang="en-GB" sz="2600" dirty="0">
              <a:latin typeface="Adobe Calson Pro Bold"/>
              <a:ea typeface="Calibri" panose="020F0502020204030204" pitchFamily="34" charset="0"/>
              <a:cs typeface="Times New Roman" panose="02020603050405020304" pitchFamily="18" charset="0"/>
            </a:endParaRPr>
          </a:p>
          <a:p>
            <a:r>
              <a:rPr lang="en-US" sz="2600" b="1" i="1" dirty="0" smtClean="0">
                <a:solidFill>
                  <a:srgbClr val="C00000"/>
                </a:solidFill>
                <a:latin typeface="Adobe Calson Pro Bold"/>
                <a:ea typeface="Calibri" panose="020F0502020204030204" pitchFamily="34" charset="0"/>
                <a:cs typeface="Times New Roman" panose="02020603050405020304" pitchFamily="18" charset="0"/>
              </a:rPr>
              <a:t>3-</a:t>
            </a:r>
            <a:r>
              <a:rPr lang="en-US" sz="2600" dirty="0" smtClean="0">
                <a:latin typeface="Adobe Calson Pro Bold"/>
                <a:ea typeface="Calibri" panose="020F0502020204030204" pitchFamily="34" charset="0"/>
                <a:cs typeface="Times New Roman" panose="02020603050405020304" pitchFamily="18" charset="0"/>
              </a:rPr>
              <a:t> Frequent </a:t>
            </a:r>
            <a:r>
              <a:rPr lang="en-US" sz="2600" dirty="0">
                <a:latin typeface="Adobe Calson Pro Bold"/>
                <a:ea typeface="Calibri" panose="020F0502020204030204" pitchFamily="34" charset="0"/>
                <a:cs typeface="Times New Roman" panose="02020603050405020304" pitchFamily="18" charset="0"/>
              </a:rPr>
              <a:t>absence or lateness </a:t>
            </a:r>
            <a:endParaRPr lang="en-GB" sz="2600" dirty="0">
              <a:effectLst/>
              <a:latin typeface="Adobe Calson Pro Bol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Medical Examination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175793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33619"/>
            <a:ext cx="2962656" cy="3517373"/>
          </a:xfrm>
          <a:prstGeom prst="rect">
            <a:avLst/>
          </a:prstGeom>
        </p:spPr>
        <p:txBody>
          <a:bodyPr wrap="square">
            <a:spAutoFit/>
          </a:bodyPr>
          <a:lstStyle/>
          <a:p>
            <a:pPr>
              <a:lnSpc>
                <a:spcPct val="107000"/>
              </a:lnSpc>
              <a:spcAft>
                <a:spcPts val="0"/>
              </a:spcAft>
            </a:pPr>
            <a:r>
              <a:rPr lang="en-US" sz="2600" b="1" i="1" dirty="0" smtClean="0">
                <a:solidFill>
                  <a:srgbClr val="C00000"/>
                </a:solidFill>
                <a:latin typeface="Adobe Calson Pro Bold"/>
                <a:ea typeface="Calibri" panose="020F0502020204030204" pitchFamily="34" charset="0"/>
                <a:cs typeface="Times New Roman" panose="02020603050405020304" pitchFamily="18" charset="0"/>
              </a:rPr>
              <a:t>4-</a:t>
            </a:r>
            <a:r>
              <a:rPr lang="en-US" sz="2600" dirty="0" smtClean="0">
                <a:solidFill>
                  <a:srgbClr val="C00000"/>
                </a:solidFill>
                <a:latin typeface="Adobe Calson Pro Bold"/>
                <a:ea typeface="Calibri" panose="020F0502020204030204" pitchFamily="34" charset="0"/>
                <a:cs typeface="Times New Roman" panose="02020603050405020304" pitchFamily="18" charset="0"/>
              </a:rPr>
              <a:t> </a:t>
            </a:r>
            <a:r>
              <a:rPr lang="en-US" sz="2600" dirty="0" smtClean="0">
                <a:latin typeface="Adobe Calson Pro Bold"/>
                <a:ea typeface="Calibri" panose="020F0502020204030204" pitchFamily="34" charset="0"/>
                <a:cs typeface="Times New Roman" panose="02020603050405020304" pitchFamily="18" charset="0"/>
              </a:rPr>
              <a:t>Continuous </a:t>
            </a:r>
            <a:r>
              <a:rPr lang="en-US" sz="2600" dirty="0">
                <a:latin typeface="Adobe Calson Pro Bold"/>
                <a:ea typeface="Calibri" panose="020F0502020204030204" pitchFamily="34" charset="0"/>
                <a:cs typeface="Times New Roman" panose="02020603050405020304" pitchFamily="18" charset="0"/>
              </a:rPr>
              <a:t>rapid or wandering speech</a:t>
            </a:r>
            <a:endParaRPr lang="en-GB" sz="2600" dirty="0">
              <a:latin typeface="Adobe Calson Pro Bold"/>
              <a:ea typeface="Calibri" panose="020F0502020204030204" pitchFamily="34" charset="0"/>
              <a:cs typeface="Times New Roman" panose="02020603050405020304" pitchFamily="18" charset="0"/>
            </a:endParaRPr>
          </a:p>
          <a:p>
            <a:pPr>
              <a:lnSpc>
                <a:spcPct val="107000"/>
              </a:lnSpc>
              <a:spcAft>
                <a:spcPts val="0"/>
              </a:spcAft>
            </a:pPr>
            <a:r>
              <a:rPr lang="en-US" sz="2600" b="1" i="1" dirty="0" smtClean="0">
                <a:solidFill>
                  <a:srgbClr val="C00000"/>
                </a:solidFill>
                <a:latin typeface="Adobe Calson Pro Bold"/>
                <a:ea typeface="Calibri" panose="020F0502020204030204" pitchFamily="34" charset="0"/>
                <a:cs typeface="Times New Roman" panose="02020603050405020304" pitchFamily="18" charset="0"/>
              </a:rPr>
              <a:t>5-</a:t>
            </a:r>
            <a:r>
              <a:rPr lang="en-US" sz="2600" dirty="0" smtClean="0">
                <a:solidFill>
                  <a:srgbClr val="C00000"/>
                </a:solidFill>
                <a:latin typeface="Adobe Calson Pro Bold"/>
                <a:ea typeface="Calibri" panose="020F0502020204030204" pitchFamily="34" charset="0"/>
                <a:cs typeface="Times New Roman" panose="02020603050405020304" pitchFamily="18" charset="0"/>
              </a:rPr>
              <a:t> </a:t>
            </a:r>
            <a:r>
              <a:rPr lang="en-US" sz="2600" dirty="0" smtClean="0">
                <a:latin typeface="Adobe Calson Pro Bold"/>
                <a:ea typeface="Calibri" panose="020F0502020204030204" pitchFamily="34" charset="0"/>
                <a:cs typeface="Times New Roman" panose="02020603050405020304" pitchFamily="18" charset="0"/>
              </a:rPr>
              <a:t>Drowsiness </a:t>
            </a:r>
            <a:r>
              <a:rPr lang="en-US" sz="2600" dirty="0">
                <a:latin typeface="Adobe Calson Pro Bold"/>
                <a:ea typeface="Calibri" panose="020F0502020204030204" pitchFamily="34" charset="0"/>
                <a:cs typeface="Times New Roman" panose="02020603050405020304" pitchFamily="18" charset="0"/>
              </a:rPr>
              <a:t>or frequent breaks </a:t>
            </a:r>
            <a:endParaRPr lang="en-GB" sz="2600" dirty="0">
              <a:latin typeface="Adobe Calson Pro Bold"/>
              <a:ea typeface="Calibri" panose="020F0502020204030204" pitchFamily="34" charset="0"/>
              <a:cs typeface="Times New Roman" panose="02020603050405020304" pitchFamily="18" charset="0"/>
            </a:endParaRPr>
          </a:p>
          <a:p>
            <a:pPr>
              <a:lnSpc>
                <a:spcPct val="107000"/>
              </a:lnSpc>
              <a:spcAft>
                <a:spcPts val="0"/>
              </a:spcAft>
            </a:pPr>
            <a:r>
              <a:rPr lang="en-US" sz="2600" b="1" i="1" dirty="0" smtClean="0">
                <a:solidFill>
                  <a:srgbClr val="C00000"/>
                </a:solidFill>
                <a:latin typeface="Adobe Calson Pro Bold"/>
                <a:ea typeface="Calibri" panose="020F0502020204030204" pitchFamily="34" charset="0"/>
                <a:cs typeface="Times New Roman" panose="02020603050405020304" pitchFamily="18" charset="0"/>
              </a:rPr>
              <a:t>6-</a:t>
            </a:r>
            <a:r>
              <a:rPr lang="en-US" sz="2600" dirty="0" smtClean="0">
                <a:solidFill>
                  <a:srgbClr val="C00000"/>
                </a:solidFill>
                <a:latin typeface="Adobe Calson Pro Bold"/>
                <a:ea typeface="Calibri" panose="020F0502020204030204" pitchFamily="34" charset="0"/>
                <a:cs typeface="Times New Roman" panose="02020603050405020304" pitchFamily="18" charset="0"/>
              </a:rPr>
              <a:t> </a:t>
            </a:r>
            <a:r>
              <a:rPr lang="en-US" sz="2600" dirty="0" smtClean="0">
                <a:latin typeface="Adobe Calson Pro Bold"/>
                <a:ea typeface="Calibri" panose="020F0502020204030204" pitchFamily="34" charset="0"/>
                <a:cs typeface="Times New Roman" panose="02020603050405020304" pitchFamily="18" charset="0"/>
              </a:rPr>
              <a:t>Changes </a:t>
            </a:r>
            <a:r>
              <a:rPr lang="en-US" sz="2600" dirty="0">
                <a:latin typeface="Adobe Calson Pro Bold"/>
                <a:ea typeface="Calibri" panose="020F0502020204030204" pitchFamily="34" charset="0"/>
                <a:cs typeface="Times New Roman" panose="02020603050405020304" pitchFamily="18" charset="0"/>
              </a:rPr>
              <a:t>in productivity after lunch</a:t>
            </a:r>
            <a:endParaRPr lang="en-GB" sz="2600" dirty="0">
              <a:effectLst/>
              <a:latin typeface="Adobe Calson Pro Bol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Medical Examination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506822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453896"/>
            <a:ext cx="2962656" cy="4801764"/>
          </a:xfrm>
          <a:prstGeom prst="rect">
            <a:avLst/>
          </a:prstGeom>
        </p:spPr>
        <p:txBody>
          <a:bodyPr wrap="square">
            <a:spAutoFit/>
          </a:bodyPr>
          <a:lstStyle/>
          <a:p>
            <a:pPr>
              <a:lnSpc>
                <a:spcPct val="107000"/>
              </a:lnSpc>
              <a:spcAft>
                <a:spcPts val="0"/>
              </a:spcAft>
            </a:pPr>
            <a:r>
              <a:rPr lang="en-US" sz="2600" b="1" i="1" dirty="0" smtClean="0">
                <a:solidFill>
                  <a:srgbClr val="C00000"/>
                </a:solidFill>
                <a:latin typeface="Adobe Calson Pro Bold"/>
                <a:ea typeface="Calibri" panose="020F0502020204030204" pitchFamily="34" charset="0"/>
                <a:cs typeface="Times New Roman" panose="02020603050405020304" pitchFamily="18" charset="0"/>
              </a:rPr>
              <a:t>7-</a:t>
            </a:r>
            <a:r>
              <a:rPr lang="en-US" sz="2600" dirty="0" smtClean="0">
                <a:latin typeface="Adobe Calson Pro Bold"/>
                <a:ea typeface="Calibri" panose="020F0502020204030204" pitchFamily="34" charset="0"/>
                <a:cs typeface="Times New Roman" panose="02020603050405020304" pitchFamily="18" charset="0"/>
              </a:rPr>
              <a:t> Occasional</a:t>
            </a:r>
            <a:r>
              <a:rPr lang="en-US" sz="2600" dirty="0">
                <a:latin typeface="Adobe Calson Pro Bold"/>
                <a:ea typeface="Calibri" panose="020F0502020204030204" pitchFamily="34" charset="0"/>
                <a:cs typeface="Times New Roman" panose="02020603050405020304" pitchFamily="18" charset="0"/>
              </a:rPr>
              <a:t>, unpredictable flashes of outstanding performance </a:t>
            </a:r>
            <a:endParaRPr lang="en-GB" sz="2600" dirty="0">
              <a:latin typeface="Adobe Calson Pro Bold"/>
              <a:ea typeface="Calibri" panose="020F0502020204030204" pitchFamily="34" charset="0"/>
              <a:cs typeface="Times New Roman" panose="02020603050405020304" pitchFamily="18" charset="0"/>
            </a:endParaRPr>
          </a:p>
          <a:p>
            <a:pPr>
              <a:lnSpc>
                <a:spcPct val="107000"/>
              </a:lnSpc>
              <a:spcAft>
                <a:spcPts val="0"/>
              </a:spcAft>
            </a:pPr>
            <a:r>
              <a:rPr lang="en-US" sz="2600" b="1" i="1" dirty="0" smtClean="0">
                <a:solidFill>
                  <a:srgbClr val="C00000"/>
                </a:solidFill>
                <a:latin typeface="Adobe Calson Pro Bold"/>
                <a:ea typeface="Calibri" panose="020F0502020204030204" pitchFamily="34" charset="0"/>
                <a:cs typeface="Times New Roman" panose="02020603050405020304" pitchFamily="18" charset="0"/>
              </a:rPr>
              <a:t>8-</a:t>
            </a:r>
            <a:r>
              <a:rPr lang="en-US" sz="2600" dirty="0" smtClean="0">
                <a:latin typeface="Adobe Calson Pro Bold"/>
                <a:ea typeface="Calibri" panose="020F0502020204030204" pitchFamily="34" charset="0"/>
                <a:cs typeface="Times New Roman" panose="02020603050405020304" pitchFamily="18" charset="0"/>
              </a:rPr>
              <a:t> Accidents </a:t>
            </a:r>
            <a:r>
              <a:rPr lang="en-US" sz="2600" dirty="0">
                <a:latin typeface="Adobe Calson Pro Bold"/>
                <a:ea typeface="Calibri" panose="020F0502020204030204" pitchFamily="34" charset="0"/>
                <a:cs typeface="Times New Roman" panose="02020603050405020304" pitchFamily="18" charset="0"/>
              </a:rPr>
              <a:t>errors carelessness or sloppy work </a:t>
            </a:r>
            <a:endParaRPr lang="en-GB" sz="2600" dirty="0">
              <a:latin typeface="Adobe Calson Pro Bold"/>
              <a:ea typeface="Calibri" panose="020F0502020204030204" pitchFamily="34" charset="0"/>
              <a:cs typeface="Times New Roman" panose="02020603050405020304" pitchFamily="18" charset="0"/>
            </a:endParaRPr>
          </a:p>
          <a:p>
            <a:pPr>
              <a:lnSpc>
                <a:spcPct val="107000"/>
              </a:lnSpc>
              <a:spcAft>
                <a:spcPts val="0"/>
              </a:spcAft>
            </a:pPr>
            <a:r>
              <a:rPr lang="en-US" sz="2600" b="1" i="1" dirty="0" smtClean="0">
                <a:solidFill>
                  <a:srgbClr val="C00000"/>
                </a:solidFill>
                <a:latin typeface="Adobe Calson Pro Bold"/>
                <a:ea typeface="Calibri" panose="020F0502020204030204" pitchFamily="34" charset="0"/>
                <a:cs typeface="Times New Roman" panose="02020603050405020304" pitchFamily="18" charset="0"/>
              </a:rPr>
              <a:t>9-</a:t>
            </a:r>
            <a:r>
              <a:rPr lang="en-US" sz="2600" dirty="0" smtClean="0">
                <a:latin typeface="Adobe Calson Pro Bold"/>
                <a:ea typeface="Calibri" panose="020F0502020204030204" pitchFamily="34" charset="0"/>
                <a:cs typeface="Times New Roman" panose="02020603050405020304" pitchFamily="18" charset="0"/>
              </a:rPr>
              <a:t> Regularly </a:t>
            </a:r>
            <a:r>
              <a:rPr lang="en-US" sz="2600" dirty="0">
                <a:latin typeface="Adobe Calson Pro Bold"/>
                <a:ea typeface="Calibri" panose="020F0502020204030204" pitchFamily="34" charset="0"/>
                <a:cs typeface="Times New Roman" panose="02020603050405020304" pitchFamily="18" charset="0"/>
              </a:rPr>
              <a:t>boring money from colleagues </a:t>
            </a:r>
            <a:endParaRPr lang="en-GB" sz="2600" dirty="0">
              <a:effectLst/>
              <a:latin typeface="Adobe Calson Pro Bol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Medical Examination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646490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00784"/>
            <a:ext cx="2962656" cy="4373633"/>
          </a:xfrm>
          <a:prstGeom prst="rect">
            <a:avLst/>
          </a:prstGeom>
        </p:spPr>
        <p:txBody>
          <a:bodyPr wrap="square">
            <a:spAutoFit/>
          </a:bodyPr>
          <a:lstStyle/>
          <a:p>
            <a:pPr>
              <a:lnSpc>
                <a:spcPct val="107000"/>
              </a:lnSpc>
              <a:spcAft>
                <a:spcPts val="0"/>
              </a:spcAft>
            </a:pPr>
            <a:r>
              <a:rPr lang="en-US" sz="2600" b="1" i="1" dirty="0" smtClean="0">
                <a:solidFill>
                  <a:srgbClr val="C00000"/>
                </a:solidFill>
                <a:latin typeface="Adobe Calson Pro Bold"/>
                <a:ea typeface="Calibri" panose="020F0502020204030204" pitchFamily="34" charset="0"/>
                <a:cs typeface="Times New Roman" panose="02020603050405020304" pitchFamily="18" charset="0"/>
              </a:rPr>
              <a:t>10-</a:t>
            </a:r>
            <a:r>
              <a:rPr lang="en-US" sz="2600" dirty="0" smtClean="0">
                <a:latin typeface="Adobe Calson Pro Bold"/>
                <a:ea typeface="Calibri" panose="020F0502020204030204" pitchFamily="34" charset="0"/>
                <a:cs typeface="Times New Roman" panose="02020603050405020304" pitchFamily="18" charset="0"/>
              </a:rPr>
              <a:t> Drunken </a:t>
            </a:r>
            <a:r>
              <a:rPr lang="en-US" sz="2600" dirty="0">
                <a:latin typeface="Adobe Calson Pro Bold"/>
                <a:ea typeface="Calibri" panose="020F0502020204030204" pitchFamily="34" charset="0"/>
                <a:cs typeface="Times New Roman" panose="02020603050405020304" pitchFamily="18" charset="0"/>
              </a:rPr>
              <a:t>behavior with or without the odor of  alcohol </a:t>
            </a:r>
            <a:endParaRPr lang="en-GB" sz="2600" dirty="0">
              <a:latin typeface="Adobe Calson Pro Bold"/>
              <a:ea typeface="Calibri" panose="020F0502020204030204" pitchFamily="34" charset="0"/>
              <a:cs typeface="Times New Roman" panose="02020603050405020304" pitchFamily="18" charset="0"/>
            </a:endParaRPr>
          </a:p>
          <a:p>
            <a:pPr>
              <a:lnSpc>
                <a:spcPct val="107000"/>
              </a:lnSpc>
              <a:spcAft>
                <a:spcPts val="0"/>
              </a:spcAft>
            </a:pPr>
            <a:r>
              <a:rPr lang="en-US" sz="2600" b="1" i="1" dirty="0" smtClean="0">
                <a:solidFill>
                  <a:srgbClr val="C00000"/>
                </a:solidFill>
                <a:latin typeface="Adobe Calson Pro Bold"/>
                <a:ea typeface="Calibri" panose="020F0502020204030204" pitchFamily="34" charset="0"/>
                <a:cs typeface="Times New Roman" panose="02020603050405020304" pitchFamily="18" charset="0"/>
              </a:rPr>
              <a:t>11-</a:t>
            </a:r>
            <a:r>
              <a:rPr lang="en-US" sz="2600" b="1" i="1" dirty="0" smtClean="0">
                <a:latin typeface="Adobe Calson Pro Bold"/>
                <a:ea typeface="Calibri" panose="020F0502020204030204" pitchFamily="34" charset="0"/>
                <a:cs typeface="Times New Roman" panose="02020603050405020304" pitchFamily="18" charset="0"/>
              </a:rPr>
              <a:t> </a:t>
            </a:r>
            <a:r>
              <a:rPr lang="en-US" sz="2600" dirty="0" smtClean="0">
                <a:latin typeface="Adobe Calson Pro Bold"/>
                <a:ea typeface="Calibri" panose="020F0502020204030204" pitchFamily="34" charset="0"/>
                <a:cs typeface="Times New Roman" panose="02020603050405020304" pitchFamily="18" charset="0"/>
              </a:rPr>
              <a:t>Possession </a:t>
            </a:r>
            <a:r>
              <a:rPr lang="en-US" sz="2600" dirty="0">
                <a:latin typeface="Adobe Calson Pro Bold"/>
                <a:ea typeface="Calibri" panose="020F0502020204030204" pitchFamily="34" charset="0"/>
                <a:cs typeface="Times New Roman" panose="02020603050405020304" pitchFamily="18" charset="0"/>
              </a:rPr>
              <a:t>of drug paraphernalia </a:t>
            </a:r>
            <a:endParaRPr lang="en-GB" sz="2600" dirty="0">
              <a:latin typeface="Adobe Calson Pro Bold"/>
              <a:ea typeface="Calibri" panose="020F0502020204030204" pitchFamily="34" charset="0"/>
              <a:cs typeface="Times New Roman" panose="02020603050405020304" pitchFamily="18" charset="0"/>
            </a:endParaRPr>
          </a:p>
          <a:p>
            <a:pPr>
              <a:lnSpc>
                <a:spcPct val="107000"/>
              </a:lnSpc>
              <a:spcAft>
                <a:spcPts val="0"/>
              </a:spcAft>
            </a:pPr>
            <a:r>
              <a:rPr lang="en-US" sz="2600" b="1" i="1" dirty="0" smtClean="0">
                <a:solidFill>
                  <a:srgbClr val="C00000"/>
                </a:solidFill>
                <a:latin typeface="Adobe Calson Pro Bold"/>
                <a:ea typeface="Calibri" panose="020F0502020204030204" pitchFamily="34" charset="0"/>
                <a:cs typeface="Times New Roman" panose="02020603050405020304" pitchFamily="18" charset="0"/>
              </a:rPr>
              <a:t>12-</a:t>
            </a:r>
            <a:r>
              <a:rPr lang="en-US" sz="2600" dirty="0" smtClean="0">
                <a:latin typeface="Adobe Calson Pro Bold"/>
                <a:ea typeface="Calibri" panose="020F0502020204030204" pitchFamily="34" charset="0"/>
                <a:cs typeface="Times New Roman" panose="02020603050405020304" pitchFamily="18" charset="0"/>
              </a:rPr>
              <a:t> Drug </a:t>
            </a:r>
            <a:r>
              <a:rPr lang="en-US" sz="2600" dirty="0">
                <a:latin typeface="Adobe Calson Pro Bold"/>
                <a:ea typeface="Calibri" panose="020F0502020204030204" pitchFamily="34" charset="0"/>
                <a:cs typeface="Times New Roman" panose="02020603050405020304" pitchFamily="18" charset="0"/>
              </a:rPr>
              <a:t>mottos on clothing or at workstation, Drug-inspired jewelry</a:t>
            </a:r>
            <a:endParaRPr lang="en-GB" sz="2600" dirty="0">
              <a:effectLst/>
              <a:latin typeface="Adobe Calson Pro Bol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Medical Examination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276020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770632"/>
            <a:ext cx="2962656" cy="2232984"/>
          </a:xfrm>
          <a:prstGeom prst="rect">
            <a:avLst/>
          </a:prstGeom>
        </p:spPr>
        <p:txBody>
          <a:bodyPr wrap="square">
            <a:spAutoFit/>
          </a:bodyPr>
          <a:lstStyle/>
          <a:p>
            <a:pPr>
              <a:lnSpc>
                <a:spcPct val="107000"/>
              </a:lnSpc>
              <a:spcAft>
                <a:spcPts val="0"/>
              </a:spcAft>
            </a:pPr>
            <a:r>
              <a:rPr lang="en-US" sz="2600" b="1" i="1" dirty="0" smtClean="0">
                <a:solidFill>
                  <a:srgbClr val="C00000"/>
                </a:solidFill>
                <a:latin typeface="Adobe Calson Pro Bold"/>
                <a:ea typeface="Calibri" panose="020F0502020204030204" pitchFamily="34" charset="0"/>
                <a:cs typeface="Times New Roman" panose="02020603050405020304" pitchFamily="18" charset="0"/>
              </a:rPr>
              <a:t>13-</a:t>
            </a:r>
            <a:r>
              <a:rPr lang="en-US" sz="2600" dirty="0" smtClean="0">
                <a:latin typeface="Adobe Calson Pro Bold"/>
                <a:ea typeface="Calibri" panose="020F0502020204030204" pitchFamily="34" charset="0"/>
                <a:cs typeface="Times New Roman" panose="02020603050405020304" pitchFamily="18" charset="0"/>
              </a:rPr>
              <a:t> Possession </a:t>
            </a:r>
            <a:r>
              <a:rPr lang="en-US" sz="2600" dirty="0">
                <a:latin typeface="Adobe Calson Pro Bold"/>
                <a:ea typeface="Calibri" panose="020F0502020204030204" pitchFamily="34" charset="0"/>
                <a:cs typeface="Times New Roman" panose="02020603050405020304" pitchFamily="18" charset="0"/>
              </a:rPr>
              <a:t>of variety of medicine </a:t>
            </a:r>
            <a:endParaRPr lang="en-GB" sz="2600" dirty="0">
              <a:latin typeface="Adobe Calson Pro Bold"/>
              <a:ea typeface="Calibri" panose="020F0502020204030204" pitchFamily="34" charset="0"/>
              <a:cs typeface="Times New Roman" panose="02020603050405020304" pitchFamily="18" charset="0"/>
            </a:endParaRPr>
          </a:p>
          <a:p>
            <a:pPr>
              <a:lnSpc>
                <a:spcPct val="107000"/>
              </a:lnSpc>
              <a:spcAft>
                <a:spcPts val="0"/>
              </a:spcAft>
            </a:pPr>
            <a:r>
              <a:rPr lang="en-US" sz="2600" b="1" i="1" dirty="0" smtClean="0">
                <a:solidFill>
                  <a:srgbClr val="C00000"/>
                </a:solidFill>
                <a:latin typeface="Adobe Calson Pro Bold"/>
                <a:ea typeface="Calibri" panose="020F0502020204030204" pitchFamily="34" charset="0"/>
                <a:cs typeface="Times New Roman" panose="02020603050405020304" pitchFamily="18" charset="0"/>
              </a:rPr>
              <a:t>14-</a:t>
            </a:r>
            <a:r>
              <a:rPr lang="en-US" sz="2600" b="1" i="1" dirty="0" smtClean="0">
                <a:latin typeface="Adobe Calson Pro Bold"/>
                <a:ea typeface="Calibri" panose="020F0502020204030204" pitchFamily="34" charset="0"/>
                <a:cs typeface="Times New Roman" panose="02020603050405020304" pitchFamily="18" charset="0"/>
              </a:rPr>
              <a:t> </a:t>
            </a:r>
            <a:r>
              <a:rPr lang="en-US" sz="2600" dirty="0" smtClean="0">
                <a:latin typeface="Adobe Calson Pro Bold"/>
                <a:ea typeface="Calibri" panose="020F0502020204030204" pitchFamily="34" charset="0"/>
                <a:cs typeface="Times New Roman" panose="02020603050405020304" pitchFamily="18" charset="0"/>
              </a:rPr>
              <a:t>Association </a:t>
            </a:r>
            <a:r>
              <a:rPr lang="en-US" sz="2600" dirty="0">
                <a:latin typeface="Adobe Calson Pro Bold"/>
                <a:ea typeface="Calibri" panose="020F0502020204030204" pitchFamily="34" charset="0"/>
                <a:cs typeface="Times New Roman" panose="02020603050405020304" pitchFamily="18" charset="0"/>
              </a:rPr>
              <a:t>with known drug users </a:t>
            </a:r>
            <a:endParaRPr lang="en-GB" sz="2600" dirty="0">
              <a:effectLst/>
              <a:latin typeface="Adobe Calson Pro Bol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Medical Examination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312779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770632"/>
            <a:ext cx="2962656" cy="2092881"/>
          </a:xfrm>
          <a:prstGeom prst="rect">
            <a:avLst/>
          </a:prstGeom>
        </p:spPr>
        <p:txBody>
          <a:bodyPr wrap="square">
            <a:spAutoFit/>
          </a:bodyPr>
          <a:lstStyle/>
          <a:p>
            <a:r>
              <a:rPr lang="en-US" sz="2600" dirty="0" smtClean="0">
                <a:latin typeface="Adobe Calson Pro Bold"/>
                <a:ea typeface="Calibri" panose="020F0502020204030204" pitchFamily="34" charset="0"/>
              </a:rPr>
              <a:t>An expert </a:t>
            </a:r>
            <a:r>
              <a:rPr lang="en-US" sz="2600" dirty="0">
                <a:latin typeface="Adobe Calson Pro Bold"/>
                <a:ea typeface="Calibri" panose="020F0502020204030204" pitchFamily="34" charset="0"/>
              </a:rPr>
              <a:t>reminds managers that the same symptoms can also result from other causes</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Medical Examination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991982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04452"/>
            <a:ext cx="2962656" cy="4093428"/>
          </a:xfrm>
          <a:prstGeom prst="rect">
            <a:avLst/>
          </a:prstGeom>
        </p:spPr>
        <p:txBody>
          <a:bodyPr wrap="square">
            <a:spAutoFit/>
          </a:bodyPr>
          <a:lstStyle/>
          <a:p>
            <a:r>
              <a:rPr lang="en-US" sz="2600" dirty="0">
                <a:latin typeface="Adobe Calson Pro Bold"/>
                <a:ea typeface="Calibri" panose="020F0502020204030204" pitchFamily="34" charset="0"/>
                <a:cs typeface="Times New Roman" panose="02020603050405020304" pitchFamily="18" charset="0"/>
              </a:rPr>
              <a:t>Managers who observe them should report them to a trained professional who knows how to diagnose drug related problems and make referrals.  </a:t>
            </a:r>
            <a:endParaRPr lang="en-GB" sz="2600" dirty="0">
              <a:effectLst/>
              <a:latin typeface="Adobe Calson Pro Bold"/>
              <a:ea typeface="Calibri" panose="020F0502020204030204" pitchFamily="34" charset="0"/>
              <a:cs typeface="Times New Roman" panose="02020603050405020304" pitchFamily="18" charset="0"/>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7"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Medical Examination 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920353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077218"/>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The Selection Decision </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The Selection Decision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568335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65376"/>
            <a:ext cx="2962656" cy="3917739"/>
          </a:xfrm>
          <a:prstGeom prst="rect">
            <a:avLst/>
          </a:prstGeom>
        </p:spPr>
        <p:txBody>
          <a:bodyPr wrap="square">
            <a:spAutoFit/>
          </a:bodyPr>
          <a:lstStyle/>
          <a:p>
            <a:pPr>
              <a:lnSpc>
                <a:spcPct val="107000"/>
              </a:lnSpc>
              <a:spcAft>
                <a:spcPts val="800"/>
              </a:spcAft>
            </a:pPr>
            <a:r>
              <a:rPr lang="en-US"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The Selection Decision</a:t>
            </a:r>
            <a:endParaRPr lang="en-GB"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r>
              <a:rPr lang="en-US" sz="2600" dirty="0">
                <a:latin typeface="Adobe Calson Pro Bold"/>
                <a:ea typeface="Calibri" panose="020F0502020204030204" pitchFamily="34" charset="0"/>
              </a:rPr>
              <a:t>The final Step in the selection process requires the line manager to make a decision to hire or reject an applicant.</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The Selection Decision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685943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77256" y="2852928"/>
            <a:ext cx="2962656" cy="2092881"/>
          </a:xfrm>
          <a:prstGeom prst="rect">
            <a:avLst/>
          </a:prstGeom>
        </p:spPr>
        <p:txBody>
          <a:bodyPr wrap="square">
            <a:spAutoFit/>
          </a:bodyPr>
          <a:lstStyle/>
          <a:p>
            <a:r>
              <a:rPr lang="en-GB" sz="2600" dirty="0">
                <a:latin typeface="Adobe Calson Pro Bold"/>
              </a:rPr>
              <a:t>If a vendor offers</a:t>
            </a:r>
          </a:p>
          <a:p>
            <a:r>
              <a:rPr lang="en-US" sz="2600" dirty="0">
                <a:latin typeface="Adobe Calson Pro Bold"/>
              </a:rPr>
              <a:t>to conduct a search for considerably less money, be wary.</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Selecting a Vendor</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796865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359152"/>
            <a:ext cx="2962656" cy="3089244"/>
          </a:xfrm>
          <a:prstGeom prst="rect">
            <a:avLst/>
          </a:prstGeom>
        </p:spPr>
        <p:txBody>
          <a:bodyPr wrap="square">
            <a:spAutoFit/>
          </a:bodyPr>
          <a:lstStyle/>
          <a:p>
            <a:pPr>
              <a:lnSpc>
                <a:spcPct val="107000"/>
              </a:lnSpc>
              <a:spcAft>
                <a:spcPts val="800"/>
              </a:spcAft>
            </a:pPr>
            <a:r>
              <a:rPr lang="en-US" sz="2600" dirty="0">
                <a:latin typeface="Adobe Calson Pro Bold"/>
                <a:ea typeface="Calibri" panose="020F0502020204030204" pitchFamily="34" charset="0"/>
                <a:cs typeface="Times New Roman" panose="02020603050405020304" pitchFamily="18" charset="0"/>
              </a:rPr>
              <a:t>The selection decision can be made using either a contemporary approach or successive hurdles approach. </a:t>
            </a:r>
            <a:endParaRPr lang="en-GB" sz="2600" dirty="0">
              <a:effectLst/>
              <a:latin typeface="Adobe Calson Pro Bol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The Selection Decision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411724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 y="1042416"/>
            <a:ext cx="9144000" cy="58155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
          <p:cNvSpPr/>
          <p:nvPr/>
        </p:nvSpPr>
        <p:spPr>
          <a:xfrm>
            <a:off x="3172968" y="1865376"/>
            <a:ext cx="2203977" cy="717463"/>
          </a:xfrm>
          <a:prstGeom prst="roundRect">
            <a:avLst>
              <a:gd name="adj" fmla="val 5000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1900" b="1" dirty="0" smtClean="0">
                <a:solidFill>
                  <a:srgbClr val="C00000"/>
                </a:solidFill>
                <a:latin typeface="Cambria" panose="02040503050406030204" pitchFamily="18" charset="0"/>
              </a:rPr>
              <a:t>Candidates</a:t>
            </a:r>
            <a:endParaRPr lang="en-GB" sz="1900" b="1" dirty="0">
              <a:solidFill>
                <a:srgbClr val="C00000"/>
              </a:solidFill>
              <a:latin typeface="Cambria" panose="02040503050406030204" pitchFamily="18" charset="0"/>
            </a:endParaRPr>
          </a:p>
        </p:txBody>
      </p:sp>
      <p:sp>
        <p:nvSpPr>
          <p:cNvPr id="6" name="Rectangle 5"/>
          <p:cNvSpPr/>
          <p:nvPr/>
        </p:nvSpPr>
        <p:spPr>
          <a:xfrm>
            <a:off x="980865" y="3257811"/>
            <a:ext cx="2386584" cy="2468880"/>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n-US" dirty="0" smtClean="0">
                <a:solidFill>
                  <a:srgbClr val="C00000"/>
                </a:solidFill>
              </a:rPr>
              <a:t>1-</a:t>
            </a:r>
            <a:r>
              <a:rPr lang="en-US" dirty="0" smtClean="0">
                <a:solidFill>
                  <a:schemeClr val="tx1"/>
                </a:solidFill>
              </a:rPr>
              <a:t>Preliminary interview</a:t>
            </a:r>
          </a:p>
          <a:p>
            <a:r>
              <a:rPr lang="en-US" dirty="0" smtClean="0">
                <a:solidFill>
                  <a:srgbClr val="C00000"/>
                </a:solidFill>
              </a:rPr>
              <a:t>2-</a:t>
            </a:r>
            <a:r>
              <a:rPr lang="en-US" dirty="0" smtClean="0">
                <a:solidFill>
                  <a:schemeClr val="tx1"/>
                </a:solidFill>
              </a:rPr>
              <a:t>Application form </a:t>
            </a:r>
          </a:p>
          <a:p>
            <a:r>
              <a:rPr lang="en-US" dirty="0" smtClean="0">
                <a:solidFill>
                  <a:srgbClr val="C00000"/>
                </a:solidFill>
              </a:rPr>
              <a:t>3-</a:t>
            </a:r>
            <a:r>
              <a:rPr lang="en-US" dirty="0" smtClean="0">
                <a:solidFill>
                  <a:schemeClr val="tx1"/>
                </a:solidFill>
              </a:rPr>
              <a:t>Tests</a:t>
            </a:r>
          </a:p>
          <a:p>
            <a:r>
              <a:rPr lang="en-US" dirty="0" smtClean="0">
                <a:solidFill>
                  <a:srgbClr val="C00000"/>
                </a:solidFill>
              </a:rPr>
              <a:t>4-</a:t>
            </a:r>
            <a:r>
              <a:rPr lang="en-US" dirty="0" smtClean="0">
                <a:solidFill>
                  <a:schemeClr val="tx1"/>
                </a:solidFill>
              </a:rPr>
              <a:t>Interview</a:t>
            </a:r>
          </a:p>
          <a:p>
            <a:r>
              <a:rPr lang="en-US" dirty="0" smtClean="0">
                <a:solidFill>
                  <a:srgbClr val="C00000"/>
                </a:solidFill>
              </a:rPr>
              <a:t>5-</a:t>
            </a:r>
            <a:r>
              <a:rPr lang="en-US" dirty="0" smtClean="0">
                <a:solidFill>
                  <a:schemeClr val="tx1"/>
                </a:solidFill>
              </a:rPr>
              <a:t>Background Information</a:t>
            </a:r>
          </a:p>
          <a:p>
            <a:r>
              <a:rPr lang="en-US" dirty="0" smtClean="0">
                <a:solidFill>
                  <a:srgbClr val="C00000"/>
                </a:solidFill>
              </a:rPr>
              <a:t>6-</a:t>
            </a:r>
            <a:r>
              <a:rPr lang="en-US" dirty="0" smtClean="0">
                <a:solidFill>
                  <a:schemeClr val="tx1"/>
                </a:solidFill>
              </a:rPr>
              <a:t>Medical Examination</a:t>
            </a:r>
            <a:endParaRPr lang="en-GB" dirty="0">
              <a:solidFill>
                <a:schemeClr val="tx1"/>
              </a:solidFill>
            </a:endParaRPr>
          </a:p>
        </p:txBody>
      </p:sp>
      <p:sp>
        <p:nvSpPr>
          <p:cNvPr id="7" name="Rounded Rectangle 6"/>
          <p:cNvSpPr/>
          <p:nvPr/>
        </p:nvSpPr>
        <p:spPr>
          <a:xfrm>
            <a:off x="950976" y="2696160"/>
            <a:ext cx="2386584" cy="493776"/>
          </a:xfrm>
          <a:prstGeom prst="round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2000" b="1" dirty="0" smtClean="0">
                <a:solidFill>
                  <a:srgbClr val="C00000"/>
                </a:solidFill>
                <a:latin typeface="Cambria" panose="02040503050406030204" pitchFamily="18" charset="0"/>
              </a:rPr>
              <a:t>Predicators</a:t>
            </a:r>
            <a:r>
              <a:rPr lang="en-US" dirty="0" smtClean="0"/>
              <a:t> </a:t>
            </a:r>
            <a:endParaRPr lang="en-GB" dirty="0"/>
          </a:p>
        </p:txBody>
      </p:sp>
      <p:sp>
        <p:nvSpPr>
          <p:cNvPr id="10" name="Rounded Rectangle 9"/>
          <p:cNvSpPr/>
          <p:nvPr/>
        </p:nvSpPr>
        <p:spPr>
          <a:xfrm>
            <a:off x="3666743" y="2733328"/>
            <a:ext cx="2386584" cy="493776"/>
          </a:xfrm>
          <a:prstGeom prst="round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2000" b="1" dirty="0" smtClean="0">
                <a:solidFill>
                  <a:srgbClr val="C00000"/>
                </a:solidFill>
                <a:latin typeface="Cambria" panose="02040503050406030204" pitchFamily="18" charset="0"/>
              </a:rPr>
              <a:t>Evaluation</a:t>
            </a:r>
            <a:endParaRPr lang="en-GB" sz="2000" b="1" dirty="0">
              <a:solidFill>
                <a:srgbClr val="C00000"/>
              </a:solidFill>
              <a:latin typeface="Cambria" panose="02040503050406030204" pitchFamily="18" charset="0"/>
            </a:endParaRPr>
          </a:p>
        </p:txBody>
      </p:sp>
      <p:sp>
        <p:nvSpPr>
          <p:cNvPr id="11" name="Rectangle 10"/>
          <p:cNvSpPr/>
          <p:nvPr/>
        </p:nvSpPr>
        <p:spPr>
          <a:xfrm>
            <a:off x="3681823" y="3290156"/>
            <a:ext cx="2386584" cy="2468880"/>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r>
              <a:rPr lang="en-US" dirty="0" smtClean="0">
                <a:solidFill>
                  <a:schemeClr val="tx1"/>
                </a:solidFill>
              </a:rPr>
              <a:t>Manager consider all predicator information at the end of the selection process </a:t>
            </a:r>
            <a:endParaRPr lang="en-GB" dirty="0">
              <a:solidFill>
                <a:schemeClr val="tx1"/>
              </a:solidFill>
            </a:endParaRPr>
          </a:p>
        </p:txBody>
      </p:sp>
      <p:sp>
        <p:nvSpPr>
          <p:cNvPr id="12" name="Rounded Rectangle 11"/>
          <p:cNvSpPr/>
          <p:nvPr/>
        </p:nvSpPr>
        <p:spPr>
          <a:xfrm>
            <a:off x="6366883" y="2709808"/>
            <a:ext cx="1710201" cy="493776"/>
          </a:xfrm>
          <a:prstGeom prst="round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2000" b="1" dirty="0" smtClean="0">
                <a:solidFill>
                  <a:srgbClr val="C00000"/>
                </a:solidFill>
                <a:latin typeface="Cambria" panose="02040503050406030204" pitchFamily="18" charset="0"/>
              </a:rPr>
              <a:t>Decision</a:t>
            </a:r>
            <a:endParaRPr lang="en-GB" sz="2000" b="1" dirty="0">
              <a:solidFill>
                <a:srgbClr val="C00000"/>
              </a:solidFill>
              <a:latin typeface="Cambria" panose="02040503050406030204" pitchFamily="18" charset="0"/>
            </a:endParaRPr>
          </a:p>
        </p:txBody>
      </p:sp>
      <p:sp>
        <p:nvSpPr>
          <p:cNvPr id="13" name="Rectangle 12"/>
          <p:cNvSpPr/>
          <p:nvPr/>
        </p:nvSpPr>
        <p:spPr>
          <a:xfrm>
            <a:off x="6366883" y="3310583"/>
            <a:ext cx="1710201" cy="2468880"/>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dirty="0" smtClean="0">
                <a:solidFill>
                  <a:schemeClr val="tx1"/>
                </a:solidFill>
              </a:rPr>
              <a:t>Manager makes decision to hire or reject</a:t>
            </a:r>
            <a:endParaRPr lang="en-GB" dirty="0">
              <a:solidFill>
                <a:schemeClr val="tx1"/>
              </a:solidFill>
            </a:endParaRPr>
          </a:p>
        </p:txBody>
      </p:sp>
      <p:sp>
        <p:nvSpPr>
          <p:cNvPr id="8" name="Rounded Rectangle 7"/>
          <p:cNvSpPr/>
          <p:nvPr/>
        </p:nvSpPr>
        <p:spPr>
          <a:xfrm>
            <a:off x="1605795" y="1042416"/>
            <a:ext cx="5349240" cy="658368"/>
          </a:xfrm>
          <a:prstGeom prst="round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2800" b="1" dirty="0" smtClean="0">
                <a:solidFill>
                  <a:srgbClr val="C00000"/>
                </a:solidFill>
                <a:latin typeface="Cambria" panose="02040503050406030204" pitchFamily="18" charset="0"/>
              </a:rPr>
              <a:t>Compensatory Approach </a:t>
            </a:r>
            <a:endParaRPr lang="en-GB" sz="2800" b="1" dirty="0">
              <a:solidFill>
                <a:srgbClr val="C00000"/>
              </a:solidFill>
              <a:latin typeface="Cambria" panose="02040503050406030204" pitchFamily="18" charset="0"/>
            </a:endParaRPr>
          </a:p>
        </p:txBody>
      </p:sp>
      <p:sp>
        <p:nvSpPr>
          <p:cNvPr id="14" name="Rectangle 1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The Selection Decision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462462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77256" y="1694413"/>
            <a:ext cx="2962656" cy="4532651"/>
          </a:xfrm>
          <a:prstGeom prst="rect">
            <a:avLst/>
          </a:prstGeom>
        </p:spPr>
        <p:txBody>
          <a:bodyPr wrap="square">
            <a:spAutoFit/>
          </a:bodyPr>
          <a:lstStyle/>
          <a:p>
            <a:pPr>
              <a:lnSpc>
                <a:spcPct val="107000"/>
              </a:lnSpc>
              <a:spcAft>
                <a:spcPts val="800"/>
              </a:spcAft>
            </a:pPr>
            <a:r>
              <a:rPr lang="en-US" sz="26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The Compensatory Approach </a:t>
            </a:r>
            <a:endParaRPr lang="en-GB" sz="2600" b="1" dirty="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r>
              <a:rPr lang="en-US" sz="2400" dirty="0">
                <a:latin typeface="Adobe Calson Pro Bold"/>
                <a:ea typeface="Calibri" panose="020F0502020204030204" pitchFamily="34" charset="0"/>
              </a:rPr>
              <a:t>In the compensatory approach, the manager considers all the selection data for candidates who have passed the initial screening successfully.</a:t>
            </a:r>
            <a:endParaRPr lang="en-GB" sz="24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The Selection Decision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799061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770632"/>
            <a:ext cx="2962656" cy="2092881"/>
          </a:xfrm>
          <a:prstGeom prst="rect">
            <a:avLst/>
          </a:prstGeom>
        </p:spPr>
        <p:txBody>
          <a:bodyPr wrap="square">
            <a:spAutoFit/>
          </a:bodyPr>
          <a:lstStyle/>
          <a:p>
            <a:r>
              <a:rPr lang="en-US" sz="2600" dirty="0">
                <a:latin typeface="Adobe Calson Pro Bold"/>
                <a:ea typeface="Calibri" panose="020F0502020204030204" pitchFamily="34" charset="0"/>
              </a:rPr>
              <a:t>This allows the manager to form an overall impression of the applicants. </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The Selection Decision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299052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962656" cy="4493538"/>
          </a:xfrm>
          <a:prstGeom prst="rect">
            <a:avLst/>
          </a:prstGeom>
        </p:spPr>
        <p:txBody>
          <a:bodyPr wrap="square">
            <a:spAutoFit/>
          </a:bodyPr>
          <a:lstStyle/>
          <a:p>
            <a:r>
              <a:rPr lang="en-US" sz="2600" dirty="0">
                <a:latin typeface="Adobe Calson Pro Bold"/>
                <a:ea typeface="Calibri" panose="020F0502020204030204" pitchFamily="34" charset="0"/>
              </a:rPr>
              <a:t>Because it employees more information and does not rely on just one selection technique the compensatory approach should lead to the more accurate hiring decision. </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The Selection Decision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21354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276856"/>
            <a:ext cx="2962656" cy="3293209"/>
          </a:xfrm>
          <a:prstGeom prst="rect">
            <a:avLst/>
          </a:prstGeom>
        </p:spPr>
        <p:txBody>
          <a:bodyPr wrap="square">
            <a:spAutoFit/>
          </a:bodyPr>
          <a:lstStyle/>
          <a:p>
            <a:r>
              <a:rPr lang="en-US" sz="2600" dirty="0">
                <a:latin typeface="Adobe Calson Pro Bold"/>
                <a:ea typeface="Calibri" panose="020F0502020204030204" pitchFamily="34" charset="0"/>
              </a:rPr>
              <a:t>In jobs where a minimum amount of some ability skill or knowledge is critical, However, a successive hurdles approach is recommended.</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The Selection Decision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129316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88839"/>
            <a:ext cx="2962656" cy="4373633"/>
          </a:xfrm>
          <a:prstGeom prst="rect">
            <a:avLst/>
          </a:prstGeom>
        </p:spPr>
        <p:txBody>
          <a:bodyPr wrap="square">
            <a:spAutoFit/>
          </a:bodyPr>
          <a:lstStyle/>
          <a:p>
            <a:pPr>
              <a:lnSpc>
                <a:spcPct val="107000"/>
              </a:lnSpc>
              <a:spcAft>
                <a:spcPts val="800"/>
              </a:spcAft>
            </a:pPr>
            <a:r>
              <a:rPr lang="en-US" sz="2600" dirty="0" smtClean="0">
                <a:latin typeface="Adobe Calson Pro Bold"/>
                <a:ea typeface="Calibri" panose="020F0502020204030204" pitchFamily="34" charset="0"/>
                <a:cs typeface="Times New Roman" panose="02020603050405020304" pitchFamily="18" charset="0"/>
              </a:rPr>
              <a:t>Finally</a:t>
            </a:r>
            <a:r>
              <a:rPr lang="en-US" sz="2600" dirty="0">
                <a:latin typeface="Adobe Calson Pro Bold"/>
                <a:ea typeface="Calibri" panose="020F0502020204030204" pitchFamily="34" charset="0"/>
                <a:cs typeface="Times New Roman" panose="02020603050405020304" pitchFamily="18" charset="0"/>
              </a:rPr>
              <a:t>, because each candidate must complete all the steps in the selection decision is made the compensatory approach can be time consuming and expensive.</a:t>
            </a:r>
            <a:endParaRPr lang="en-GB" sz="2600" dirty="0">
              <a:effectLst/>
              <a:latin typeface="Adobe Calson Pro Bold"/>
              <a:ea typeface="Calibri" panose="020F0502020204030204" pitchFamily="34" charset="0"/>
              <a:cs typeface="Times New Roman" panose="02020603050405020304" pitchFamily="18" charset="0"/>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7"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The Selection Decision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1668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077218"/>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The Selection Decision 2</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The Selection Decision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757525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1" y="1042416"/>
            <a:ext cx="9144000" cy="58155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
          <p:cNvSpPr/>
          <p:nvPr/>
        </p:nvSpPr>
        <p:spPr>
          <a:xfrm>
            <a:off x="3774561" y="1759970"/>
            <a:ext cx="1594877" cy="846070"/>
          </a:xfrm>
          <a:prstGeom prst="round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1900" b="1" dirty="0" smtClean="0">
                <a:solidFill>
                  <a:srgbClr val="C00000"/>
                </a:solidFill>
                <a:latin typeface="Cambria" panose="02040503050406030204" pitchFamily="18" charset="0"/>
              </a:rPr>
              <a:t>Candidates</a:t>
            </a:r>
            <a:endParaRPr lang="en-GB" sz="1900" b="1" dirty="0">
              <a:solidFill>
                <a:srgbClr val="C00000"/>
              </a:solidFill>
              <a:latin typeface="Cambria" panose="02040503050406030204" pitchFamily="18" charset="0"/>
            </a:endParaRPr>
          </a:p>
        </p:txBody>
      </p:sp>
      <p:sp>
        <p:nvSpPr>
          <p:cNvPr id="6" name="Rectangle 5"/>
          <p:cNvSpPr/>
          <p:nvPr/>
        </p:nvSpPr>
        <p:spPr>
          <a:xfrm>
            <a:off x="1048899" y="3346704"/>
            <a:ext cx="2386584" cy="2468880"/>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n-US" dirty="0">
                <a:solidFill>
                  <a:srgbClr val="C00000"/>
                </a:solidFill>
              </a:rPr>
              <a:t>1-</a:t>
            </a:r>
            <a:r>
              <a:rPr lang="en-US" dirty="0">
                <a:solidFill>
                  <a:schemeClr val="tx1"/>
                </a:solidFill>
              </a:rPr>
              <a:t>Preliminary interview</a:t>
            </a:r>
          </a:p>
          <a:p>
            <a:r>
              <a:rPr lang="en-US" dirty="0">
                <a:solidFill>
                  <a:srgbClr val="C00000"/>
                </a:solidFill>
              </a:rPr>
              <a:t>2-</a:t>
            </a:r>
            <a:r>
              <a:rPr lang="en-US" dirty="0">
                <a:solidFill>
                  <a:schemeClr val="tx1"/>
                </a:solidFill>
              </a:rPr>
              <a:t>Application form </a:t>
            </a:r>
          </a:p>
          <a:p>
            <a:r>
              <a:rPr lang="en-US" dirty="0">
                <a:solidFill>
                  <a:srgbClr val="C00000"/>
                </a:solidFill>
              </a:rPr>
              <a:t>3-</a:t>
            </a:r>
            <a:r>
              <a:rPr lang="en-US" dirty="0">
                <a:solidFill>
                  <a:schemeClr val="tx1"/>
                </a:solidFill>
              </a:rPr>
              <a:t>Tests</a:t>
            </a:r>
          </a:p>
          <a:p>
            <a:r>
              <a:rPr lang="en-US" dirty="0">
                <a:solidFill>
                  <a:srgbClr val="C00000"/>
                </a:solidFill>
              </a:rPr>
              <a:t>4-</a:t>
            </a:r>
            <a:r>
              <a:rPr lang="en-US" dirty="0">
                <a:solidFill>
                  <a:schemeClr val="tx1"/>
                </a:solidFill>
              </a:rPr>
              <a:t>Interview</a:t>
            </a:r>
          </a:p>
          <a:p>
            <a:r>
              <a:rPr lang="en-US" dirty="0">
                <a:solidFill>
                  <a:srgbClr val="C00000"/>
                </a:solidFill>
              </a:rPr>
              <a:t>5-</a:t>
            </a:r>
            <a:r>
              <a:rPr lang="en-US" dirty="0">
                <a:solidFill>
                  <a:schemeClr val="tx1"/>
                </a:solidFill>
              </a:rPr>
              <a:t>Background Information</a:t>
            </a:r>
          </a:p>
          <a:p>
            <a:r>
              <a:rPr lang="en-US" dirty="0">
                <a:solidFill>
                  <a:srgbClr val="C00000"/>
                </a:solidFill>
              </a:rPr>
              <a:t>6-</a:t>
            </a:r>
            <a:r>
              <a:rPr lang="en-US" dirty="0">
                <a:solidFill>
                  <a:schemeClr val="tx1"/>
                </a:solidFill>
              </a:rPr>
              <a:t>Medical Examination</a:t>
            </a:r>
            <a:endParaRPr lang="en-GB" dirty="0">
              <a:solidFill>
                <a:schemeClr val="tx1"/>
              </a:solidFill>
            </a:endParaRPr>
          </a:p>
        </p:txBody>
      </p:sp>
      <p:sp>
        <p:nvSpPr>
          <p:cNvPr id="7" name="Rounded Rectangle 6"/>
          <p:cNvSpPr/>
          <p:nvPr/>
        </p:nvSpPr>
        <p:spPr>
          <a:xfrm>
            <a:off x="1033272" y="2720226"/>
            <a:ext cx="2386584" cy="493776"/>
          </a:xfrm>
          <a:prstGeom prst="round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2000" b="1" dirty="0" smtClean="0">
                <a:solidFill>
                  <a:srgbClr val="C00000"/>
                </a:solidFill>
                <a:latin typeface="Cambria" panose="02040503050406030204" pitchFamily="18" charset="0"/>
              </a:rPr>
              <a:t>Predicators </a:t>
            </a:r>
            <a:endParaRPr lang="en-GB" sz="2000" b="1" dirty="0">
              <a:solidFill>
                <a:srgbClr val="C00000"/>
              </a:solidFill>
              <a:latin typeface="Cambria" panose="02040503050406030204" pitchFamily="18" charset="0"/>
            </a:endParaRPr>
          </a:p>
        </p:txBody>
      </p:sp>
      <p:sp>
        <p:nvSpPr>
          <p:cNvPr id="10" name="Rounded Rectangle 9"/>
          <p:cNvSpPr/>
          <p:nvPr/>
        </p:nvSpPr>
        <p:spPr>
          <a:xfrm>
            <a:off x="3666744" y="2720226"/>
            <a:ext cx="2386584" cy="493776"/>
          </a:xfrm>
          <a:prstGeom prst="round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2000" b="1" dirty="0">
                <a:solidFill>
                  <a:srgbClr val="C00000"/>
                </a:solidFill>
                <a:latin typeface="Cambria" panose="02040503050406030204" pitchFamily="18" charset="0"/>
              </a:rPr>
              <a:t>Evaluation</a:t>
            </a:r>
            <a:endParaRPr lang="en-GB" sz="2000" b="1" dirty="0">
              <a:solidFill>
                <a:srgbClr val="C00000"/>
              </a:solidFill>
              <a:latin typeface="Cambria" panose="02040503050406030204" pitchFamily="18" charset="0"/>
            </a:endParaRPr>
          </a:p>
        </p:txBody>
      </p:sp>
      <p:sp>
        <p:nvSpPr>
          <p:cNvPr id="11" name="Rectangle 10"/>
          <p:cNvSpPr/>
          <p:nvPr/>
        </p:nvSpPr>
        <p:spPr>
          <a:xfrm>
            <a:off x="3666744" y="3346704"/>
            <a:ext cx="2386584" cy="2468880"/>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endParaRPr lang="en-US" dirty="0" smtClean="0"/>
          </a:p>
          <a:p>
            <a:endParaRPr lang="en-US" dirty="0"/>
          </a:p>
          <a:p>
            <a:endParaRPr lang="en-US" dirty="0" smtClean="0"/>
          </a:p>
          <a:p>
            <a:r>
              <a:rPr lang="en-US" dirty="0" smtClean="0">
                <a:solidFill>
                  <a:schemeClr val="tx1"/>
                </a:solidFill>
              </a:rPr>
              <a:t>Reject  Manager  </a:t>
            </a:r>
          </a:p>
          <a:p>
            <a:r>
              <a:rPr lang="en-US" dirty="0" smtClean="0">
                <a:solidFill>
                  <a:schemeClr val="tx1"/>
                </a:solidFill>
              </a:rPr>
              <a:t>Reject  Consider each </a:t>
            </a:r>
            <a:endParaRPr lang="en-US" dirty="0">
              <a:solidFill>
                <a:schemeClr val="tx1"/>
              </a:solidFill>
            </a:endParaRPr>
          </a:p>
          <a:p>
            <a:r>
              <a:rPr lang="en-US" dirty="0" smtClean="0">
                <a:solidFill>
                  <a:schemeClr val="tx1"/>
                </a:solidFill>
              </a:rPr>
              <a:t>Reject predicator at</a:t>
            </a:r>
          </a:p>
          <a:p>
            <a:r>
              <a:rPr lang="en-US" dirty="0" smtClean="0">
                <a:solidFill>
                  <a:schemeClr val="tx1"/>
                </a:solidFill>
              </a:rPr>
              <a:t>Reject each</a:t>
            </a:r>
            <a:endParaRPr lang="en-US" dirty="0">
              <a:solidFill>
                <a:schemeClr val="tx1"/>
              </a:solidFill>
            </a:endParaRPr>
          </a:p>
          <a:p>
            <a:r>
              <a:rPr lang="en-US" dirty="0" smtClean="0">
                <a:solidFill>
                  <a:schemeClr val="tx1"/>
                </a:solidFill>
              </a:rPr>
              <a:t>Reject Successive stage </a:t>
            </a:r>
            <a:endParaRPr lang="en-US" dirty="0">
              <a:solidFill>
                <a:schemeClr val="tx1"/>
              </a:solidFill>
            </a:endParaRPr>
          </a:p>
          <a:p>
            <a:r>
              <a:rPr lang="en-US" dirty="0" smtClean="0">
                <a:solidFill>
                  <a:schemeClr val="tx1"/>
                </a:solidFill>
              </a:rPr>
              <a:t>Reject of the selection </a:t>
            </a:r>
          </a:p>
          <a:p>
            <a:r>
              <a:rPr lang="en-US" dirty="0">
                <a:solidFill>
                  <a:schemeClr val="tx1"/>
                </a:solidFill>
              </a:rPr>
              <a:t> </a:t>
            </a:r>
            <a:r>
              <a:rPr lang="en-US" dirty="0" smtClean="0">
                <a:solidFill>
                  <a:schemeClr val="tx1"/>
                </a:solidFill>
              </a:rPr>
              <a:t>           Process</a:t>
            </a:r>
            <a:endParaRPr lang="en-US" dirty="0">
              <a:solidFill>
                <a:schemeClr val="tx1"/>
              </a:solidFill>
            </a:endParaRPr>
          </a:p>
          <a:p>
            <a:endParaRPr lang="en-US" dirty="0"/>
          </a:p>
          <a:p>
            <a:endParaRPr lang="en-US" dirty="0" smtClean="0"/>
          </a:p>
          <a:p>
            <a:pPr algn="ctr"/>
            <a:endParaRPr lang="en-GB" dirty="0"/>
          </a:p>
        </p:txBody>
      </p:sp>
      <p:sp>
        <p:nvSpPr>
          <p:cNvPr id="12" name="Rounded Rectangle 11"/>
          <p:cNvSpPr/>
          <p:nvPr/>
        </p:nvSpPr>
        <p:spPr>
          <a:xfrm>
            <a:off x="6309224" y="2720226"/>
            <a:ext cx="1710201" cy="493776"/>
          </a:xfrm>
          <a:prstGeom prst="round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2000" b="1" dirty="0">
                <a:solidFill>
                  <a:srgbClr val="C00000"/>
                </a:solidFill>
                <a:latin typeface="Cambria" panose="02040503050406030204" pitchFamily="18" charset="0"/>
              </a:rPr>
              <a:t>Decision</a:t>
            </a:r>
            <a:endParaRPr lang="en-GB" sz="2000" b="1" dirty="0">
              <a:solidFill>
                <a:srgbClr val="C00000"/>
              </a:solidFill>
              <a:latin typeface="Cambria" panose="02040503050406030204" pitchFamily="18" charset="0"/>
            </a:endParaRPr>
          </a:p>
        </p:txBody>
      </p:sp>
      <p:sp>
        <p:nvSpPr>
          <p:cNvPr id="13" name="Rectangle 12"/>
          <p:cNvSpPr/>
          <p:nvPr/>
        </p:nvSpPr>
        <p:spPr>
          <a:xfrm>
            <a:off x="6321507" y="3346704"/>
            <a:ext cx="1710201" cy="2468880"/>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dirty="0" smtClean="0">
                <a:solidFill>
                  <a:schemeClr val="tx1"/>
                </a:solidFill>
              </a:rPr>
              <a:t>Manager makes decision to hire or reject </a:t>
            </a:r>
            <a:endParaRPr lang="en-GB" dirty="0">
              <a:solidFill>
                <a:schemeClr val="tx1"/>
              </a:solidFill>
            </a:endParaRPr>
          </a:p>
        </p:txBody>
      </p:sp>
      <p:sp>
        <p:nvSpPr>
          <p:cNvPr id="4" name="Rounded Rectangle 3"/>
          <p:cNvSpPr/>
          <p:nvPr/>
        </p:nvSpPr>
        <p:spPr>
          <a:xfrm>
            <a:off x="1979677" y="1057226"/>
            <a:ext cx="5184648" cy="590674"/>
          </a:xfrm>
          <a:prstGeom prst="round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2800" b="1" dirty="0" smtClean="0">
                <a:solidFill>
                  <a:srgbClr val="C00000"/>
                </a:solidFill>
                <a:latin typeface="Cambria" panose="02040503050406030204" pitchFamily="18" charset="0"/>
              </a:rPr>
              <a:t>Successive Hurdle Approach </a:t>
            </a:r>
            <a:endParaRPr lang="en-GB" sz="2800" b="1" dirty="0">
              <a:solidFill>
                <a:srgbClr val="C00000"/>
              </a:solidFill>
              <a:latin typeface="Cambria" panose="02040503050406030204" pitchFamily="18" charset="0"/>
            </a:endParaRPr>
          </a:p>
        </p:txBody>
      </p:sp>
      <p:sp>
        <p:nvSpPr>
          <p:cNvPr id="14" name="Rectangle 1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The Selection Decision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289464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523744"/>
            <a:ext cx="2962656" cy="2651623"/>
          </a:xfrm>
          <a:prstGeom prst="rect">
            <a:avLst/>
          </a:prstGeom>
        </p:spPr>
        <p:txBody>
          <a:bodyPr wrap="square">
            <a:spAutoFit/>
          </a:bodyPr>
          <a:lstStyle/>
          <a:p>
            <a:pPr>
              <a:lnSpc>
                <a:spcPct val="107000"/>
              </a:lnSpc>
              <a:spcAft>
                <a:spcPts val="800"/>
              </a:spcAft>
            </a:pPr>
            <a:r>
              <a:rPr lang="en-US" sz="26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The Successive Hurdle Approach </a:t>
            </a:r>
            <a:endParaRPr lang="en-GB" sz="2600" b="1" dirty="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r>
              <a:rPr lang="en-US" sz="2600" dirty="0">
                <a:latin typeface="Adobe Calson Pro Bold"/>
                <a:ea typeface="Calibri" panose="020F0502020204030204" pitchFamily="34" charset="0"/>
              </a:rPr>
              <a:t>In the successive Hurdle Approach or multiple hurdles approach. </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The Selection Decision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198624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2400" dirty="0" smtClean="0">
            <a:latin typeface="Arial" pitchFamily="34" charset="0"/>
            <a:cs typeface="Arial"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14866</TotalTime>
  <Words>2625</Words>
  <Application>Microsoft Office PowerPoint</Application>
  <PresentationFormat>On-screen Show (4:3)</PresentationFormat>
  <Paragraphs>414</Paragraphs>
  <Slides>104</Slides>
  <Notes>104</Notes>
  <HiddenSlides>0</HiddenSlides>
  <MMClips>0</MMClips>
  <ScaleCrop>false</ScaleCrop>
  <HeadingPairs>
    <vt:vector size="4" baseType="variant">
      <vt:variant>
        <vt:lpstr>Theme</vt:lpstr>
      </vt:variant>
      <vt:variant>
        <vt:i4>1</vt:i4>
      </vt:variant>
      <vt:variant>
        <vt:lpstr>Slide Titles</vt:lpstr>
      </vt:variant>
      <vt:variant>
        <vt:i4>104</vt:i4>
      </vt:variant>
    </vt:vector>
  </HeadingPairs>
  <TitlesOfParts>
    <vt:vector size="105"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Tariq Mansuri</dc:creator>
  <cp:lastModifiedBy>MyUserName</cp:lastModifiedBy>
  <cp:revision>773</cp:revision>
  <dcterms:created xsi:type="dcterms:W3CDTF">2006-08-16T00:00:00Z</dcterms:created>
  <dcterms:modified xsi:type="dcterms:W3CDTF">2016-04-23T16:16:07Z</dcterms:modified>
</cp:coreProperties>
</file>