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9"/>
  </p:notesMasterIdLst>
  <p:sldIdLst>
    <p:sldId id="1298" r:id="rId2"/>
    <p:sldId id="1299" r:id="rId3"/>
    <p:sldId id="1300" r:id="rId4"/>
    <p:sldId id="1301" r:id="rId5"/>
    <p:sldId id="1302" r:id="rId6"/>
    <p:sldId id="1303" r:id="rId7"/>
    <p:sldId id="1304" r:id="rId8"/>
    <p:sldId id="1305" r:id="rId9"/>
    <p:sldId id="1306" r:id="rId10"/>
    <p:sldId id="1307" r:id="rId11"/>
    <p:sldId id="1308" r:id="rId12"/>
    <p:sldId id="1309" r:id="rId13"/>
    <p:sldId id="1310" r:id="rId14"/>
    <p:sldId id="1311" r:id="rId15"/>
    <p:sldId id="1312" r:id="rId16"/>
    <p:sldId id="1313" r:id="rId17"/>
    <p:sldId id="1314" r:id="rId18"/>
    <p:sldId id="1315" r:id="rId19"/>
    <p:sldId id="1316" r:id="rId20"/>
    <p:sldId id="1317" r:id="rId21"/>
    <p:sldId id="1318" r:id="rId22"/>
    <p:sldId id="1319" r:id="rId23"/>
    <p:sldId id="1320" r:id="rId24"/>
    <p:sldId id="1321" r:id="rId25"/>
    <p:sldId id="1322" r:id="rId26"/>
    <p:sldId id="1323" r:id="rId27"/>
    <p:sldId id="1324" r:id="rId28"/>
    <p:sldId id="1325" r:id="rId29"/>
    <p:sldId id="1326" r:id="rId30"/>
    <p:sldId id="1327" r:id="rId31"/>
    <p:sldId id="1335" r:id="rId32"/>
    <p:sldId id="1336" r:id="rId33"/>
    <p:sldId id="1337" r:id="rId34"/>
    <p:sldId id="1338" r:id="rId35"/>
    <p:sldId id="1339" r:id="rId36"/>
    <p:sldId id="1340" r:id="rId37"/>
    <p:sldId id="1341" r:id="rId38"/>
    <p:sldId id="1342" r:id="rId39"/>
    <p:sldId id="1343" r:id="rId40"/>
    <p:sldId id="1344" r:id="rId41"/>
    <p:sldId id="1328" r:id="rId42"/>
    <p:sldId id="1077" r:id="rId43"/>
    <p:sldId id="1078" r:id="rId44"/>
    <p:sldId id="1079" r:id="rId45"/>
    <p:sldId id="1080" r:id="rId46"/>
    <p:sldId id="1081" r:id="rId47"/>
    <p:sldId id="1082" r:id="rId48"/>
    <p:sldId id="1083" r:id="rId49"/>
    <p:sldId id="1084" r:id="rId50"/>
    <p:sldId id="1085" r:id="rId51"/>
    <p:sldId id="1086" r:id="rId52"/>
    <p:sldId id="1087" r:id="rId53"/>
    <p:sldId id="1088" r:id="rId54"/>
    <p:sldId id="1089" r:id="rId55"/>
    <p:sldId id="1090" r:id="rId56"/>
    <p:sldId id="1091" r:id="rId57"/>
    <p:sldId id="1329" r:id="rId58"/>
    <p:sldId id="1092" r:id="rId59"/>
    <p:sldId id="1093" r:id="rId60"/>
    <p:sldId id="1094" r:id="rId61"/>
    <p:sldId id="1095" r:id="rId62"/>
    <p:sldId id="1096" r:id="rId63"/>
    <p:sldId id="1098" r:id="rId64"/>
    <p:sldId id="1097" r:id="rId65"/>
    <p:sldId id="1331" r:id="rId66"/>
    <p:sldId id="1330" r:id="rId67"/>
    <p:sldId id="1099" r:id="rId68"/>
    <p:sldId id="1100" r:id="rId69"/>
    <p:sldId id="1101" r:id="rId70"/>
    <p:sldId id="1102" r:id="rId71"/>
    <p:sldId id="1103" r:id="rId72"/>
    <p:sldId id="1104" r:id="rId73"/>
    <p:sldId id="1105" r:id="rId74"/>
    <p:sldId id="1106" r:id="rId75"/>
    <p:sldId id="1107" r:id="rId76"/>
    <p:sldId id="1332" r:id="rId77"/>
    <p:sldId id="1108" r:id="rId78"/>
    <p:sldId id="1227" r:id="rId79"/>
    <p:sldId id="1109" r:id="rId80"/>
    <p:sldId id="1110" r:id="rId81"/>
    <p:sldId id="1111" r:id="rId82"/>
    <p:sldId id="1112" r:id="rId83"/>
    <p:sldId id="1113" r:id="rId84"/>
    <p:sldId id="1114" r:id="rId85"/>
    <p:sldId id="1115" r:id="rId86"/>
    <p:sldId id="1116" r:id="rId87"/>
    <p:sldId id="1117" r:id="rId88"/>
    <p:sldId id="1345" r:id="rId89"/>
    <p:sldId id="1118" r:id="rId90"/>
    <p:sldId id="1347" r:id="rId91"/>
    <p:sldId id="1119" r:id="rId92"/>
    <p:sldId id="1120" r:id="rId93"/>
    <p:sldId id="1348" r:id="rId94"/>
    <p:sldId id="1121" r:id="rId95"/>
    <p:sldId id="1122" r:id="rId96"/>
    <p:sldId id="1123" r:id="rId97"/>
    <p:sldId id="1124" r:id="rId98"/>
    <p:sldId id="1346" r:id="rId99"/>
    <p:sldId id="1125" r:id="rId100"/>
    <p:sldId id="1126" r:id="rId101"/>
    <p:sldId id="1127" r:id="rId102"/>
    <p:sldId id="1128" r:id="rId103"/>
    <p:sldId id="1129" r:id="rId104"/>
    <p:sldId id="1130" r:id="rId105"/>
    <p:sldId id="1131" r:id="rId106"/>
    <p:sldId id="1132" r:id="rId107"/>
    <p:sldId id="1349" r:id="rId10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3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3/8/2016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2036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59793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5367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3877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2770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605452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66015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8929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89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87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17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284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2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2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502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92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045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170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13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53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531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05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025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601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797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9584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47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921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082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156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313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838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817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851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62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424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03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254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334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24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497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115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7236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171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7245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33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526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43939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550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397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489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207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6933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1850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130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5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26575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62354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7338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3880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763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7562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3880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148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60714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27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449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81477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780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78165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990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733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6044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04153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238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16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6365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67450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5436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6685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101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31014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9951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084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8435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55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035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5563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5663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6468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6468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622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489537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185345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8190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6082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6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Components of Interview</a:t>
            </a:r>
          </a:p>
        </p:txBody>
      </p:sp>
    </p:spTree>
    <p:extLst>
      <p:ext uri="{BB962C8B-B14F-4D97-AF65-F5344CB8AC3E}">
        <p14:creationId xmlns:p14="http://schemas.microsoft.com/office/powerpoint/2010/main" val="307035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9. </a:t>
            </a:r>
            <a:r>
              <a:rPr lang="en-US" sz="2600" dirty="0">
                <a:latin typeface="Adobe Calsson Blod pro"/>
              </a:rPr>
              <a:t>Revises policies and procedures relevant to the business office </a:t>
            </a:r>
            <a:r>
              <a:rPr lang="en-US" sz="2600" dirty="0" smtClean="0">
                <a:latin typeface="Adobe Calsson Blod pro"/>
              </a:rPr>
              <a:t>function</a:t>
            </a:r>
            <a:endParaRPr lang="en-US" sz="2600" dirty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(5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 </a:t>
            </a: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percent</a:t>
            </a:r>
            <a:r>
              <a:rPr lang="en-GB" sz="2600" b="1" i="1" dirty="0">
                <a:solidFill>
                  <a:srgbClr val="FF0000"/>
                </a:solidFill>
                <a:latin typeface="Adobe Calsson Blod pro"/>
              </a:rPr>
              <a:t>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for instance, by steering the conversation to a discussion of the</a:t>
            </a:r>
          </a:p>
          <a:p>
            <a:r>
              <a:rPr lang="en-US" sz="2600" dirty="0">
                <a:latin typeface="Adobe Caslon Pro Bold"/>
              </a:rPr>
              <a:t>interviewer’s career or hobbies, or discussing books or plants in the office.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22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Remind yourself that you’re in charge and assertively say to </a:t>
            </a:r>
            <a:r>
              <a:rPr lang="en-US" sz="2600" dirty="0" smtClean="0">
                <a:latin typeface="Adobe Caslon Pro Bold"/>
              </a:rPr>
              <a:t>the applicant </a:t>
            </a:r>
            <a:r>
              <a:rPr lang="en-US" sz="2600" dirty="0">
                <a:latin typeface="Adobe Caslon Pro Bold"/>
              </a:rPr>
              <a:t>‘‘Excuse me, but we seem to have </a:t>
            </a:r>
            <a:r>
              <a:rPr lang="en-US" sz="2600" dirty="0" smtClean="0">
                <a:latin typeface="Adobe Caslon Pro Bold"/>
              </a:rPr>
              <a:t>drifted. </a:t>
            </a:r>
            <a:r>
              <a:rPr lang="en-US" sz="2600" dirty="0">
                <a:latin typeface="Adobe Caslon Pro Bold"/>
              </a:rPr>
              <a:t>Let’s get back to . . .’’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3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58897"/>
            <a:ext cx="279806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Highly Emotional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Applicants</a:t>
            </a:r>
          </a:p>
          <a:p>
            <a:r>
              <a:rPr lang="en-US" sz="2600" dirty="0">
                <a:latin typeface="Adobe Caslon Pro Bold"/>
              </a:rPr>
              <a:t>Have you ever had an applicant begin to cry during an interview? Needless to say, </a:t>
            </a:r>
            <a:r>
              <a:rPr lang="en-US" sz="2600" dirty="0" smtClean="0">
                <a:latin typeface="Adobe Caslon Pro Bold"/>
              </a:rPr>
              <a:t>it </a:t>
            </a:r>
            <a:r>
              <a:rPr lang="en-GB" sz="2600" dirty="0" smtClean="0">
                <a:latin typeface="Adobe Caslon Pro Bold"/>
              </a:rPr>
              <a:t>can </a:t>
            </a:r>
            <a:r>
              <a:rPr lang="en-GB" sz="2600" dirty="0">
                <a:latin typeface="Adobe Caslon Pro Bold"/>
              </a:rPr>
              <a:t>be quite unnerving</a:t>
            </a:r>
            <a:r>
              <a:rPr lang="en-GB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78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If this ever happens, extend empathy rather than sympathy;</a:t>
            </a:r>
          </a:p>
          <a:p>
            <a:r>
              <a:rPr lang="en-US" sz="2600" dirty="0">
                <a:latin typeface="Adobe Caslon Pro Bold"/>
              </a:rPr>
              <a:t>this approach will allow you to remain objective, in charge, and better able to help</a:t>
            </a:r>
          </a:p>
          <a:p>
            <a:r>
              <a:rPr lang="en-GB" sz="2600" dirty="0">
                <a:latin typeface="Adobe Caslon Pro Bold"/>
              </a:rPr>
              <a:t>the individual regain composure.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15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Resist patting the person on the back or asking her</a:t>
            </a:r>
          </a:p>
          <a:p>
            <a:r>
              <a:rPr lang="en-US" sz="2400" dirty="0">
                <a:latin typeface="Adobe Caslon Pro Bold"/>
              </a:rPr>
              <a:t>to elaborate on whatever it was that set her off. In all likelihood, you’ll get an </a:t>
            </a:r>
            <a:r>
              <a:rPr lang="en-US" sz="2400" dirty="0" smtClean="0">
                <a:latin typeface="Adobe Caslon Pro Bold"/>
              </a:rPr>
              <a:t>earful of </a:t>
            </a:r>
            <a:r>
              <a:rPr lang="en-US" sz="2400" dirty="0">
                <a:latin typeface="Adobe Caslon Pro Bold"/>
              </a:rPr>
              <a:t>personal information to which you have no right.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15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7980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</a:rPr>
              <a:t>Applicants </a:t>
            </a:r>
            <a:r>
              <a:rPr lang="en-US" sz="2400" dirty="0">
                <a:latin typeface="Adobe Caslon Pro Bold"/>
              </a:rPr>
              <a:t>become emotional </a:t>
            </a:r>
            <a:r>
              <a:rPr lang="en-US" sz="2400" dirty="0" smtClean="0">
                <a:latin typeface="Adobe Caslon Pro Bold"/>
              </a:rPr>
              <a:t>when </a:t>
            </a:r>
            <a:r>
              <a:rPr lang="en-US" sz="2400" dirty="0">
                <a:latin typeface="Adobe Caslon Pro Bold"/>
              </a:rPr>
              <a:t>you challenge an</a:t>
            </a:r>
          </a:p>
          <a:p>
            <a:r>
              <a:rPr lang="en-US" sz="2400" dirty="0">
                <a:latin typeface="Adobe Caslon Pro Bold"/>
              </a:rPr>
              <a:t>answer to a particular question. If this happens, change directions and return to the</a:t>
            </a:r>
          </a:p>
          <a:p>
            <a:r>
              <a:rPr lang="en-US" sz="2400" dirty="0">
                <a:latin typeface="Adobe Caslon Pro Bold"/>
              </a:rPr>
              <a:t>question later in the interview,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81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52376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</a:rPr>
              <a:t>Perhaps </a:t>
            </a:r>
            <a:r>
              <a:rPr lang="en-US" sz="2400" dirty="0">
                <a:latin typeface="Adobe Caslon Pro Bold"/>
              </a:rPr>
              <a:t>after a better rapport has been established.</a:t>
            </a:r>
          </a:p>
          <a:p>
            <a:r>
              <a:rPr lang="en-US" sz="2400" dirty="0">
                <a:latin typeface="Adobe Caslon Pro Bold"/>
              </a:rPr>
              <a:t>Emphasize to the applicant that the information is important for continued consideration</a:t>
            </a:r>
            <a:r>
              <a:rPr lang="en-US" sz="2400" dirty="0" smtClean="0">
                <a:latin typeface="Adobe Caslon Pro Bold"/>
              </a:rPr>
              <a:t>.</a:t>
            </a:r>
            <a:r>
              <a:rPr lang="en-US" sz="2400" dirty="0">
                <a:latin typeface="Adobe Caslon Pro Bold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4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84300"/>
            <a:ext cx="2633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</a:rPr>
              <a:t>This </a:t>
            </a:r>
            <a:r>
              <a:rPr lang="en-US" sz="2400" dirty="0">
                <a:latin typeface="Adobe Caslon Pro Bold"/>
              </a:rPr>
              <a:t>message is usually sufficient encouragement for even the most </a:t>
            </a:r>
            <a:r>
              <a:rPr lang="en-US" sz="2400" dirty="0" smtClean="0">
                <a:latin typeface="Adobe Caslon Pro Bold"/>
              </a:rPr>
              <a:t>reluctant applicant </a:t>
            </a:r>
            <a:endParaRPr lang="en-US" sz="24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88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Components of Interview 2</a:t>
            </a:r>
          </a:p>
        </p:txBody>
      </p:sp>
    </p:spTree>
    <p:extLst>
      <p:ext uri="{BB962C8B-B14F-4D97-AF65-F5344CB8AC3E}">
        <p14:creationId xmlns:p14="http://schemas.microsoft.com/office/powerpoint/2010/main" val="123347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Requirements</a:t>
            </a:r>
          </a:p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Education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, Prior Work Experience, and Specialized Skills and</a:t>
            </a:r>
          </a:p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Knowledge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10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1. </a:t>
            </a:r>
            <a:r>
              <a:rPr lang="en-US" sz="2600" dirty="0">
                <a:latin typeface="Adobe Calsson Blod pro"/>
              </a:rPr>
              <a:t>Extensive experience in billing, receiving, payroll, and collection</a:t>
            </a:r>
          </a:p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2. </a:t>
            </a:r>
            <a:r>
              <a:rPr lang="en-US" sz="2600" dirty="0">
                <a:latin typeface="Adobe Calsson Blod pro"/>
              </a:rPr>
              <a:t>Ability to prepare/analyze</a:t>
            </a:r>
            <a:r>
              <a:rPr lang="en-US" sz="2600" dirty="0" smtClean="0">
                <a:latin typeface="Adobe Calsson Blod pro"/>
              </a:rPr>
              <a:t>/</a:t>
            </a:r>
          </a:p>
          <a:p>
            <a:r>
              <a:rPr lang="en-US" sz="2600" dirty="0" smtClean="0">
                <a:latin typeface="Adobe Calsson Blod pro"/>
              </a:rPr>
              <a:t>present </a:t>
            </a:r>
            <a:r>
              <a:rPr lang="en-US" sz="2600" dirty="0">
                <a:latin typeface="Adobe Calsson Blod pro"/>
              </a:rPr>
              <a:t>financial reports</a:t>
            </a:r>
          </a:p>
          <a:p>
            <a:r>
              <a:rPr lang="en-GB" sz="2600" b="1" i="1" dirty="0">
                <a:solidFill>
                  <a:srgbClr val="FF0000"/>
                </a:solidFill>
                <a:latin typeface="Adobe Calsson Blod pro"/>
              </a:rPr>
              <a:t>3. </a:t>
            </a:r>
            <a:r>
              <a:rPr lang="en-GB" sz="2600" dirty="0">
                <a:latin typeface="Adobe Calsson Blod pro"/>
              </a:rPr>
              <a:t>Accounting degree desirable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17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3012150"/>
            <a:ext cx="2962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Job-Specific Experience and Education Questions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38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17447"/>
            <a:ext cx="279806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1-</a:t>
            </a:r>
            <a:r>
              <a:rPr lang="en-US" sz="2600" dirty="0" smtClean="0">
                <a:latin typeface="Adobe Calsson Blod pro"/>
              </a:rPr>
              <a:t> Please </a:t>
            </a:r>
            <a:r>
              <a:rPr lang="en-US" sz="2600" dirty="0">
                <a:latin typeface="Adobe Calsson Blod pro"/>
              </a:rPr>
              <a:t>describe your activities at your current job in a typical day</a:t>
            </a:r>
            <a:r>
              <a:rPr lang="en-US" sz="2600" dirty="0" smtClean="0">
                <a:latin typeface="Adobe Calsson Blod pro"/>
              </a:rPr>
              <a:t>.’’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59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79806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2-</a:t>
            </a:r>
            <a:r>
              <a:rPr lang="en-US" sz="2600" dirty="0" smtClean="0">
                <a:latin typeface="Adobe Calsson Blod pro"/>
              </a:rPr>
              <a:t> </a:t>
            </a:r>
            <a:r>
              <a:rPr lang="en-US" sz="2600" dirty="0">
                <a:latin typeface="Adobe Calsson Blod pro"/>
              </a:rPr>
              <a:t>Are there any other activities you might be asked to perform</a:t>
            </a:r>
            <a:r>
              <a:rPr lang="en-US" sz="2600" dirty="0" smtClean="0">
                <a:latin typeface="Adobe Calsson Blod pro"/>
              </a:rPr>
              <a:t>?</a:t>
            </a:r>
            <a:r>
              <a:rPr lang="en-GB" sz="2600" dirty="0">
                <a:latin typeface="Adobe Calsson Blod pro"/>
              </a:rPr>
              <a:t> What are they</a:t>
            </a:r>
            <a:r>
              <a:rPr lang="en-GB" sz="2600" dirty="0" smtClean="0">
                <a:latin typeface="Adobe Calsson Blod pro"/>
              </a:rPr>
              <a:t>?’’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4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52928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3- </a:t>
            </a:r>
            <a:r>
              <a:rPr lang="en-US" sz="2600" dirty="0">
                <a:latin typeface="Adobe Calsson Blod pro"/>
              </a:rPr>
              <a:t>Of these activities, which would you identify as your primary responsibility?’’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22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4- </a:t>
            </a:r>
            <a:r>
              <a:rPr lang="en-US" sz="2600" dirty="0" smtClean="0">
                <a:latin typeface="Adobe Calsson Blod pro"/>
              </a:rPr>
              <a:t>Approximately </a:t>
            </a:r>
            <a:r>
              <a:rPr lang="en-US" sz="2600" dirty="0">
                <a:latin typeface="Adobe Calsson Blod pro"/>
              </a:rPr>
              <a:t>what percentage of your time would you say you devote to this</a:t>
            </a:r>
          </a:p>
          <a:p>
            <a:r>
              <a:rPr lang="en-GB" sz="2600" dirty="0">
                <a:latin typeface="Adobe Calsson Blod pro"/>
              </a:rPr>
              <a:t>responsibility</a:t>
            </a:r>
            <a:r>
              <a:rPr lang="en-GB" sz="2600" dirty="0" smtClean="0">
                <a:latin typeface="Adobe Calsson Blod pro"/>
              </a:rPr>
              <a:t>?’’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43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5-</a:t>
            </a:r>
            <a:r>
              <a:rPr lang="en-US" sz="2600" dirty="0" smtClean="0">
                <a:latin typeface="Adobe Calsson Blod pro"/>
              </a:rPr>
              <a:t> You’ve </a:t>
            </a:r>
            <a:r>
              <a:rPr lang="en-US" sz="2600" dirty="0">
                <a:latin typeface="Adobe Calsson Blod pro"/>
              </a:rPr>
              <a:t>indicated that organizing the billing for your office is your primary responsibility;</a:t>
            </a:r>
          </a:p>
          <a:p>
            <a:r>
              <a:rPr lang="en-US" sz="2600" dirty="0">
                <a:latin typeface="Adobe Calsson Blod pro"/>
              </a:rPr>
              <a:t>do you also plan and control the billing?’’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3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3044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i="1" dirty="0">
                <a:solidFill>
                  <a:srgbClr val="C00000"/>
                </a:solidFill>
                <a:latin typeface="Cambria" panose="02040503050406030204" pitchFamily="18" charset="0"/>
              </a:rPr>
              <a:t>Primary Duties and Responsibilities of Business Office Supervisor</a:t>
            </a:r>
            <a:endParaRPr lang="en-GB" sz="30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6- </a:t>
            </a:r>
            <a:r>
              <a:rPr lang="en-US" sz="2600" dirty="0" smtClean="0">
                <a:latin typeface="Adobe Calsson Blod pro"/>
              </a:rPr>
              <a:t>What </a:t>
            </a:r>
            <a:r>
              <a:rPr lang="en-US" sz="2600" dirty="0">
                <a:latin typeface="Adobe Calsson Blod pro"/>
              </a:rPr>
              <a:t>are your responsibilities with regard to the receiving and paying functions?’’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7-</a:t>
            </a:r>
            <a:r>
              <a:rPr lang="en-US" sz="2600" dirty="0" smtClean="0">
                <a:latin typeface="Adobe Calsson Blod pro"/>
              </a:rPr>
              <a:t> Tell </a:t>
            </a:r>
            <a:r>
              <a:rPr lang="en-US" sz="2600" dirty="0">
                <a:latin typeface="Adobe Calsson Blod pro"/>
              </a:rPr>
              <a:t>me about a time when you ran into a problem with regard to organizing</a:t>
            </a:r>
          </a:p>
          <a:p>
            <a:r>
              <a:rPr lang="en-GB" sz="2600" dirty="0">
                <a:latin typeface="Adobe Calsson Blod pro"/>
              </a:rPr>
              <a:t>the </a:t>
            </a:r>
            <a:r>
              <a:rPr lang="en-GB" sz="2600" dirty="0" smtClean="0">
                <a:latin typeface="Adobe Calsson Blod pro"/>
              </a:rPr>
              <a:t>billing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2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74263"/>
            <a:ext cx="271576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FF0000"/>
                </a:solidFill>
                <a:latin typeface="Adobe Calsson Blod pro"/>
              </a:rPr>
              <a:t>8- </a:t>
            </a:r>
            <a:r>
              <a:rPr lang="en-US" sz="2500" dirty="0" smtClean="0">
                <a:latin typeface="Adobe Calsson Blod pro"/>
              </a:rPr>
              <a:t>What </a:t>
            </a:r>
            <a:r>
              <a:rPr lang="en-US" sz="2500" dirty="0">
                <a:latin typeface="Adobe Calsson Blod pro"/>
              </a:rPr>
              <a:t>are your responsibilities with regard to the receiving and paying functions</a:t>
            </a:r>
            <a:r>
              <a:rPr lang="en-US" sz="2500" dirty="0" smtClean="0">
                <a:latin typeface="Adobe Calsson Blod pro"/>
              </a:rPr>
              <a:t>?’’</a:t>
            </a:r>
            <a:endParaRPr lang="en-US" sz="2500" dirty="0">
              <a:latin typeface="Adobe Calsson Blod pr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04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7980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FF0000"/>
                </a:solidFill>
                <a:latin typeface="Adobe Calsson Blod pro"/>
              </a:rPr>
              <a:t>9- </a:t>
            </a:r>
            <a:r>
              <a:rPr lang="en-US" sz="2500" dirty="0" smtClean="0">
                <a:latin typeface="Adobe Calsson Blod pro"/>
              </a:rPr>
              <a:t>Tell </a:t>
            </a:r>
            <a:r>
              <a:rPr lang="en-US" sz="2500" dirty="0">
                <a:latin typeface="Adobe Calsson Blod pro"/>
              </a:rPr>
              <a:t>me about a time when you ran into a problem with regard to organizing</a:t>
            </a:r>
          </a:p>
          <a:p>
            <a:r>
              <a:rPr lang="en-US" sz="2500" dirty="0">
                <a:latin typeface="Adobe Calsson Blod pro"/>
              </a:rPr>
              <a:t>the billing for your office; what happened</a:t>
            </a:r>
            <a:r>
              <a:rPr lang="en-US" sz="2500" dirty="0" smtClean="0">
                <a:latin typeface="Adobe Calsson Blod pro"/>
              </a:rPr>
              <a:t>?’’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2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Components of Interview 3</a:t>
            </a:r>
          </a:p>
        </p:txBody>
      </p:sp>
    </p:spTree>
    <p:extLst>
      <p:ext uri="{BB962C8B-B14F-4D97-AF65-F5344CB8AC3E}">
        <p14:creationId xmlns:p14="http://schemas.microsoft.com/office/powerpoint/2010/main" val="199312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935224"/>
            <a:ext cx="2962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Generic Questions to Establish the Right Fit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32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1- </a:t>
            </a:r>
            <a:r>
              <a:rPr lang="en-US" sz="2600" dirty="0" smtClean="0">
                <a:latin typeface="Adobe Calsson Blod pro"/>
              </a:rPr>
              <a:t>Can </a:t>
            </a:r>
            <a:r>
              <a:rPr lang="en-US" sz="2600" dirty="0">
                <a:latin typeface="Adobe Calsson Blod pro"/>
              </a:rPr>
              <a:t>you give me your definition of the ideal manager? How about the ideal</a:t>
            </a:r>
          </a:p>
          <a:p>
            <a:r>
              <a:rPr lang="en-GB" sz="2600" dirty="0">
                <a:latin typeface="Adobe Calsson Blod pro"/>
              </a:rPr>
              <a:t>work environment</a:t>
            </a:r>
            <a:r>
              <a:rPr lang="en-GB" sz="2600" dirty="0" smtClean="0">
                <a:latin typeface="Adobe Calsson Blod pro"/>
              </a:rPr>
              <a:t>?</a:t>
            </a:r>
            <a:endParaRPr lang="en-GB" sz="2600" dirty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2- </a:t>
            </a:r>
            <a:r>
              <a:rPr lang="en-US" sz="2600" dirty="0" smtClean="0">
                <a:latin typeface="Adobe Calsson Blod pro"/>
              </a:rPr>
              <a:t>What </a:t>
            </a:r>
            <a:r>
              <a:rPr lang="en-US" sz="2600" dirty="0">
                <a:latin typeface="Adobe Calsson Blod pro"/>
              </a:rPr>
              <a:t>would you like to avoid in future jobs?’’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5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3- </a:t>
            </a:r>
            <a:r>
              <a:rPr lang="en-US" sz="2600" dirty="0" smtClean="0">
                <a:latin typeface="Adobe Calsson Blod pro"/>
              </a:rPr>
              <a:t>From </a:t>
            </a:r>
            <a:r>
              <a:rPr lang="en-US" sz="2600" dirty="0">
                <a:latin typeface="Adobe Calsson Blod pro"/>
              </a:rPr>
              <a:t>what I’ve said, combined with what you’ve read in the job description for</a:t>
            </a:r>
          </a:p>
          <a:p>
            <a:r>
              <a:rPr lang="en-US" sz="2600" dirty="0">
                <a:latin typeface="Adobe Calsson Blod pro"/>
              </a:rPr>
              <a:t>this position, what does this job offer that your current job does not provide</a:t>
            </a:r>
            <a:r>
              <a:rPr lang="en-US" sz="2600" dirty="0" smtClean="0">
                <a:latin typeface="Adobe Calsson Blod pro"/>
              </a:rPr>
              <a:t>?’’</a:t>
            </a:r>
            <a:endParaRPr lang="en-US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7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4-</a:t>
            </a:r>
            <a:r>
              <a:rPr lang="en-US" sz="2600" dirty="0" smtClean="0">
                <a:latin typeface="Adobe Calsson Blod pro"/>
              </a:rPr>
              <a:t> Is </a:t>
            </a:r>
            <a:r>
              <a:rPr lang="en-US" sz="2600" dirty="0">
                <a:latin typeface="Adobe Calsson Blod pro"/>
              </a:rPr>
              <a:t>there anything your current boss could say that would make you want to </a:t>
            </a:r>
            <a:r>
              <a:rPr lang="en-US" sz="2600" dirty="0" smtClean="0">
                <a:latin typeface="Adobe Calsson Blod pro"/>
              </a:rPr>
              <a:t>stay </a:t>
            </a:r>
            <a:r>
              <a:rPr lang="en-GB" sz="2600" dirty="0" smtClean="0">
                <a:latin typeface="Adobe Calsson Blod pro"/>
              </a:rPr>
              <a:t>there?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1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5-</a:t>
            </a:r>
            <a:r>
              <a:rPr lang="en-US" sz="2600" dirty="0" smtClean="0">
                <a:latin typeface="Adobe Calsson Blod pro"/>
              </a:rPr>
              <a:t> How </a:t>
            </a:r>
            <a:r>
              <a:rPr lang="en-US" sz="2600" dirty="0">
                <a:latin typeface="Adobe Calsson Blod pro"/>
              </a:rPr>
              <a:t>would you describe yourself as an employee</a:t>
            </a:r>
            <a:r>
              <a:rPr lang="en-US" sz="2600" dirty="0" smtClean="0">
                <a:latin typeface="Adobe Calsson Blod pro"/>
              </a:rPr>
              <a:t>?</a:t>
            </a:r>
            <a:endParaRPr lang="en-US" sz="2600" dirty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6-</a:t>
            </a:r>
            <a:r>
              <a:rPr lang="en-US" sz="2600" dirty="0" smtClean="0">
                <a:latin typeface="Adobe Calsson Blod pro"/>
              </a:rPr>
              <a:t> How </a:t>
            </a:r>
            <a:r>
              <a:rPr lang="en-US" sz="2600" dirty="0">
                <a:latin typeface="Adobe Calsson Blod pro"/>
              </a:rPr>
              <a:t>do you approach tasks that you dislike</a:t>
            </a:r>
            <a:r>
              <a:rPr lang="en-US" sz="2600" dirty="0" smtClean="0">
                <a:latin typeface="Adobe Calsson Blod pro"/>
              </a:rPr>
              <a:t>?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97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7- </a:t>
            </a:r>
            <a:r>
              <a:rPr lang="en-US" sz="2600" dirty="0" smtClean="0">
                <a:latin typeface="Adobe Calsson Blod pro"/>
              </a:rPr>
              <a:t>How </a:t>
            </a:r>
            <a:r>
              <a:rPr lang="en-US" sz="2600" dirty="0">
                <a:latin typeface="Adobe Calsson Blod pro"/>
              </a:rPr>
              <a:t>can you link your current set of skills with your interest in HR</a:t>
            </a:r>
            <a:r>
              <a:rPr lang="en-US" sz="2600" dirty="0" smtClean="0">
                <a:latin typeface="Adobe Calsson Blod pro"/>
              </a:rPr>
              <a:t>?</a:t>
            </a:r>
            <a:endParaRPr lang="en-US" sz="2600" dirty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8-</a:t>
            </a:r>
            <a:r>
              <a:rPr lang="en-US" sz="2600" dirty="0" smtClean="0">
                <a:latin typeface="Adobe Calsson Blod pro"/>
              </a:rPr>
              <a:t> What </a:t>
            </a:r>
            <a:r>
              <a:rPr lang="en-US" sz="2600" dirty="0">
                <a:latin typeface="Adobe Calsson Blod pro"/>
              </a:rPr>
              <a:t>educational or training opportunities are of interest to you</a:t>
            </a:r>
            <a:r>
              <a:rPr lang="en-US" sz="2600" dirty="0" smtClean="0">
                <a:latin typeface="Adobe Calsson Blod pro"/>
              </a:rPr>
              <a:t>?</a:t>
            </a:r>
            <a:endParaRPr lang="en-US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1. </a:t>
            </a:r>
            <a:r>
              <a:rPr lang="en-US" sz="2600" dirty="0">
                <a:latin typeface="Adobe Calsson Blod pro"/>
              </a:rPr>
              <a:t>Plans, organizes, and controls the billing, receiving, and paying functions </a:t>
            </a:r>
            <a:r>
              <a:rPr lang="en-US" sz="2600" dirty="0" smtClean="0">
                <a:latin typeface="Adobe Calsson Blod pro"/>
              </a:rPr>
              <a:t>for </a:t>
            </a:r>
            <a:r>
              <a:rPr lang="en-GB" sz="2600" dirty="0" smtClean="0">
                <a:latin typeface="Adobe Calsson Blod pro"/>
              </a:rPr>
              <a:t>the office</a:t>
            </a:r>
            <a:r>
              <a:rPr lang="en-GB" sz="2600" dirty="0">
                <a:latin typeface="Adobe Calsson Blod pro"/>
              </a:rPr>
              <a:t> </a:t>
            </a: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(25 </a:t>
            </a:r>
            <a:r>
              <a:rPr lang="en-GB" sz="2600" b="1" i="1" dirty="0">
                <a:solidFill>
                  <a:srgbClr val="FF0000"/>
                </a:solidFill>
                <a:latin typeface="Adobe Calsson Blod pro"/>
              </a:rPr>
              <a:t>percent</a:t>
            </a: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).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62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8803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Adobe Calsson Blod pro"/>
              </a:rPr>
              <a:t>9-</a:t>
            </a:r>
            <a:r>
              <a:rPr lang="en-US" sz="2400" dirty="0" smtClean="0">
                <a:latin typeface="Adobe Calsson Blod pro"/>
              </a:rPr>
              <a:t> What </a:t>
            </a:r>
            <a:r>
              <a:rPr lang="en-US" sz="2400" dirty="0">
                <a:latin typeface="Adobe Calsson Blod pro"/>
              </a:rPr>
              <a:t>do you feel an employer owes an employee? What about what an </a:t>
            </a:r>
            <a:r>
              <a:rPr lang="en-US" sz="2400" dirty="0" smtClean="0">
                <a:latin typeface="Adobe Calsson Blod pro"/>
              </a:rPr>
              <a:t>employee </a:t>
            </a:r>
            <a:r>
              <a:rPr lang="en-GB" sz="2400" dirty="0" smtClean="0">
                <a:latin typeface="Adobe Calsson Blod pro"/>
              </a:rPr>
              <a:t>owes </a:t>
            </a:r>
            <a:r>
              <a:rPr lang="en-GB" sz="2400" dirty="0">
                <a:latin typeface="Adobe Calsson Blod pro"/>
              </a:rPr>
              <a:t>an </a:t>
            </a:r>
            <a:r>
              <a:rPr lang="en-GB" sz="2400" dirty="0" smtClean="0">
                <a:latin typeface="Adobe Calsson Blod pro"/>
              </a:rPr>
              <a:t>employer?</a:t>
            </a:r>
            <a:endParaRPr lang="en-GB" sz="2400" dirty="0">
              <a:latin typeface="Adobe Calsson Blod pro"/>
            </a:endParaRPr>
          </a:p>
          <a:p>
            <a:r>
              <a:rPr lang="en-GB" sz="2400" b="1" i="1" dirty="0" smtClean="0">
                <a:solidFill>
                  <a:srgbClr val="FF0000"/>
                </a:solidFill>
                <a:latin typeface="Adobe Calsson Blod pro"/>
              </a:rPr>
              <a:t>10-</a:t>
            </a:r>
            <a:r>
              <a:rPr lang="en-GB" sz="2400" dirty="0" smtClean="0">
                <a:latin typeface="Adobe Calsson Blod pro"/>
              </a:rPr>
              <a:t> </a:t>
            </a:r>
            <a:r>
              <a:rPr lang="en-US" sz="2400" dirty="0" smtClean="0">
                <a:latin typeface="Adobe Calsson Blod pro"/>
              </a:rPr>
              <a:t>If </a:t>
            </a:r>
            <a:r>
              <a:rPr lang="en-US" sz="2400" dirty="0">
                <a:latin typeface="Adobe Calsson Blod pro"/>
              </a:rPr>
              <a:t>you could design the dream job, what would it be? What would you </a:t>
            </a:r>
            <a:r>
              <a:rPr lang="en-US" sz="2400" dirty="0" smtClean="0">
                <a:latin typeface="Adobe Calsson Blod pro"/>
              </a:rPr>
              <a:t>be </a:t>
            </a:r>
            <a:r>
              <a:rPr lang="en-GB" sz="2400" dirty="0" smtClean="0">
                <a:latin typeface="Adobe Calsson Blod pro"/>
              </a:rPr>
              <a:t>doing</a:t>
            </a:r>
            <a:r>
              <a:rPr lang="en-GB" sz="2400" dirty="0">
                <a:latin typeface="Adobe Calsson Blod pro"/>
              </a:rPr>
              <a:t>?’’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84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The Human Resource Interview</a:t>
            </a:r>
          </a:p>
        </p:txBody>
      </p:sp>
    </p:spTree>
    <p:extLst>
      <p:ext uri="{BB962C8B-B14F-4D97-AF65-F5344CB8AC3E}">
        <p14:creationId xmlns:p14="http://schemas.microsoft.com/office/powerpoint/2010/main" val="117482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27562"/>
            <a:ext cx="2962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The Human Resources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</a:t>
            </a:r>
          </a:p>
          <a:p>
            <a:r>
              <a:rPr lang="en-US" sz="2800" dirty="0"/>
              <a:t>Employment interviews conducted by HR specialists are both broad-based and </a:t>
            </a:r>
            <a:r>
              <a:rPr lang="en-US" sz="2800" dirty="0" smtClean="0"/>
              <a:t>job specific</a:t>
            </a:r>
            <a:r>
              <a:rPr lang="en-US" sz="2800" dirty="0"/>
              <a:t>.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35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They are broad-based in that the HR interviewer covers a great deal of general</a:t>
            </a:r>
          </a:p>
          <a:p>
            <a:r>
              <a:rPr lang="en-US" sz="2600" dirty="0" smtClean="0">
                <a:latin typeface="Adobe Calsson Blod pro"/>
              </a:rPr>
              <a:t>territory including goals, interests towards job specific. 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3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son Blod pro"/>
              </a:rPr>
              <a:t>…..because the interviewer</a:t>
            </a:r>
          </a:p>
          <a:p>
            <a:r>
              <a:rPr lang="en-US" sz="2600" dirty="0" smtClean="0">
                <a:latin typeface="Adobe Calsson Blod pro"/>
              </a:rPr>
              <a:t>delves into the applicant’s education and experiences as they relate specifically to</a:t>
            </a:r>
          </a:p>
          <a:p>
            <a:r>
              <a:rPr lang="en-GB" sz="2600" dirty="0" smtClean="0">
                <a:latin typeface="Adobe Calsson Blod pro"/>
              </a:rPr>
              <a:t>the available job opening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son Blod pro"/>
              </a:rPr>
              <a:t>HR practitioners</a:t>
            </a:r>
          </a:p>
          <a:p>
            <a:r>
              <a:rPr lang="en-US" sz="2600" dirty="0">
                <a:latin typeface="Adobe Calsson Blod pro"/>
              </a:rPr>
              <a:t>also need to consider whether a person is a good fit for the organization.</a:t>
            </a:r>
          </a:p>
          <a:p>
            <a:r>
              <a:rPr lang="en-US" sz="2600" dirty="0">
                <a:latin typeface="Adobe Calsson Blod pro"/>
              </a:rPr>
              <a:t>Typically, then, the HR interview is the longest and most comprehensive of all interview</a:t>
            </a:r>
          </a:p>
          <a:p>
            <a:r>
              <a:rPr lang="en-GB" sz="2600" dirty="0">
                <a:latin typeface="Adobe Calsson Blod pro"/>
              </a:rPr>
              <a:t>types.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22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Let’s look at some of the questions Nick, the HR manager at Clarisse, Inc., would</a:t>
            </a:r>
          </a:p>
          <a:p>
            <a:r>
              <a:rPr lang="en-US" sz="2600" dirty="0">
                <a:latin typeface="Adobe Calsson Blod pro"/>
              </a:rPr>
              <a:t>ask of Kira, an applicant for the position of business office supervisor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35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son Blod pro"/>
              </a:rPr>
              <a:t>Kira is currently</a:t>
            </a:r>
          </a:p>
          <a:p>
            <a:r>
              <a:rPr lang="en-US" sz="2600" dirty="0">
                <a:latin typeface="Adobe Calsson Blod pro"/>
              </a:rPr>
              <a:t>a business office supervisor but doesn’t feel she’s receiving adequate compensation.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6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She’s also frustrated because she wants to learn new skills, but there are no</a:t>
            </a:r>
          </a:p>
          <a:p>
            <a:r>
              <a:rPr lang="en-US" sz="2600" dirty="0">
                <a:latin typeface="Adobe Calsson Blod pro"/>
              </a:rPr>
              <a:t>training opportunities at her current job.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65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son Blod pro"/>
              </a:rPr>
              <a:t>For purposes of this example, we’ll skip over the steps of establishing the </a:t>
            </a:r>
            <a:r>
              <a:rPr lang="en-US" sz="2600" dirty="0" smtClean="0">
                <a:latin typeface="Adobe Calsson Blod pro"/>
              </a:rPr>
              <a:t>format, putting </a:t>
            </a:r>
            <a:r>
              <a:rPr lang="en-US" sz="2600" dirty="0">
                <a:latin typeface="Adobe Calsson Blod pro"/>
              </a:rPr>
              <a:t>the applicant at ease, providing information, and answering questions.</a:t>
            </a:r>
            <a:endParaRPr lang="en-GB" sz="2600" dirty="0"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93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0456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2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. </a:t>
            </a:r>
            <a:r>
              <a:rPr lang="en-US" sz="2600" dirty="0">
                <a:latin typeface="Adobe Calsson Blod pro"/>
              </a:rPr>
              <a:t>Reviews financial resources and collects delinquent accounts by direct contact</a:t>
            </a:r>
          </a:p>
          <a:p>
            <a:r>
              <a:rPr lang="en-US" sz="2600" dirty="0">
                <a:latin typeface="Adobe Calsson Blod pro"/>
              </a:rPr>
              <a:t>or referral to collection agency. 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(20 percent)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16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son Blod pro"/>
              </a:rPr>
              <a:t>Our </a:t>
            </a:r>
            <a:r>
              <a:rPr lang="en-US" sz="2600" dirty="0" smtClean="0">
                <a:latin typeface="Adobe Calsson Blod pro"/>
              </a:rPr>
              <a:t>focus </a:t>
            </a:r>
            <a:r>
              <a:rPr lang="en-US" sz="2600" dirty="0">
                <a:latin typeface="Adobe Calsson Blod pro"/>
              </a:rPr>
              <a:t>is solely on asking a series of competency-based, hypothetical, open-ended,</a:t>
            </a:r>
          </a:p>
          <a:p>
            <a:r>
              <a:rPr lang="en-US" sz="2600" dirty="0">
                <a:latin typeface="Adobe Calsson Blod pro"/>
              </a:rPr>
              <a:t>probing, and close-ended </a:t>
            </a:r>
            <a:r>
              <a:rPr lang="en-US" sz="2600" dirty="0" smtClean="0">
                <a:latin typeface="Adobe Calsson Blod pro"/>
              </a:rPr>
              <a:t>questions.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Human Resource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1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The Departmental Interview</a:t>
            </a:r>
          </a:p>
        </p:txBody>
      </p:sp>
    </p:spTree>
    <p:extLst>
      <p:ext uri="{BB962C8B-B14F-4D97-AF65-F5344CB8AC3E}">
        <p14:creationId xmlns:p14="http://schemas.microsoft.com/office/powerpoint/2010/main" val="30844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58897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The Departmental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</a:t>
            </a:r>
          </a:p>
          <a:p>
            <a:r>
              <a:rPr lang="en-US" sz="2600" dirty="0">
                <a:latin typeface="Adobe Caslon Pro Bold"/>
              </a:rPr>
              <a:t>Unlike the HR interview, department heads or managers are less likely to probe</a:t>
            </a:r>
          </a:p>
          <a:p>
            <a:r>
              <a:rPr lang="en-US" sz="2600" dirty="0">
                <a:latin typeface="Adobe Caslon Pro Bold"/>
              </a:rPr>
              <a:t>general areas of interest or </a:t>
            </a:r>
            <a:r>
              <a:rPr lang="en-US" sz="2600" dirty="0" smtClean="0">
                <a:latin typeface="Adobe Caslon Pro Bold"/>
              </a:rPr>
              <a:t>education.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4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Their main focus is, ‘‘Can this person do the</a:t>
            </a:r>
          </a:p>
          <a:p>
            <a:r>
              <a:rPr lang="en-US" sz="2600" dirty="0">
                <a:latin typeface="Adobe Caslon Pro Bold"/>
              </a:rPr>
              <a:t>job?’’ The departmental interview, then, emphasizes job specifics.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81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For this reason,</a:t>
            </a:r>
          </a:p>
          <a:p>
            <a:r>
              <a:rPr lang="en-US" sz="2600" dirty="0">
                <a:latin typeface="Adobe Caslon Pro Bold"/>
              </a:rPr>
              <a:t>the departmental interview should entail open-ended, competency-based, and hypothetical</a:t>
            </a:r>
          </a:p>
          <a:p>
            <a:r>
              <a:rPr lang="en-US" sz="2600" dirty="0">
                <a:latin typeface="Adobe Caslon Pro Bold"/>
              </a:rPr>
              <a:t>questions based on specific job-related duties and responsibilities.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39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86748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Following his interview with Kira, Nick sits down with the job description for</a:t>
            </a:r>
          </a:p>
          <a:p>
            <a:r>
              <a:rPr lang="en-US" sz="2600" dirty="0">
                <a:latin typeface="Adobe Caslon Pro Bold"/>
              </a:rPr>
              <a:t>the business office supervisor, Kira’s resume, and his interview notes.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23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Based on her</a:t>
            </a:r>
          </a:p>
          <a:p>
            <a:r>
              <a:rPr lang="en-US" sz="2600" dirty="0">
                <a:latin typeface="Adobe Caslon Pro Bold"/>
              </a:rPr>
              <a:t>experience and responses in relation to the requirements of the job, Nick is hesitant</a:t>
            </a:r>
          </a:p>
          <a:p>
            <a:r>
              <a:rPr lang="en-GB" sz="2600" dirty="0">
                <a:latin typeface="Adobe Caslon Pro Bold"/>
              </a:rPr>
              <a:t>to refer her 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5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She lacks expertise in a number of essential areas and seems more</a:t>
            </a:r>
          </a:p>
          <a:p>
            <a:r>
              <a:rPr lang="en-US" sz="2600" dirty="0">
                <a:latin typeface="Adobe Caslon Pro Bold"/>
              </a:rPr>
              <a:t>interested in pursuing a career in HR than continuing with business.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86748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Still, Millicent,</a:t>
            </a:r>
          </a:p>
          <a:p>
            <a:r>
              <a:rPr lang="en-US" sz="2600" dirty="0">
                <a:latin typeface="Adobe Caslon Pro Bold"/>
              </a:rPr>
              <a:t>the department head, wants to meet with her, so Nick sets up an interview.</a:t>
            </a:r>
          </a:p>
          <a:p>
            <a:r>
              <a:rPr lang="en-US" sz="2600" dirty="0">
                <a:latin typeface="Adobe Caslon Pro Bold"/>
              </a:rPr>
              <a:t>Here are some of the job-specific questions Millicent could ask </a:t>
            </a:r>
            <a:r>
              <a:rPr lang="en-US" sz="2600" dirty="0" smtClean="0">
                <a:latin typeface="Adobe Caslon Pro Bold"/>
              </a:rPr>
              <a:t>Kira….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4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600" dirty="0" smtClean="0">
                <a:latin typeface="Adobe Caslon Pro Bold"/>
              </a:rPr>
              <a:t> How </a:t>
            </a:r>
            <a:r>
              <a:rPr lang="en-US" sz="2600" dirty="0">
                <a:latin typeface="Adobe Caslon Pro Bold"/>
              </a:rPr>
              <a:t>you go about organizing the billing for your </a:t>
            </a:r>
            <a:r>
              <a:rPr lang="en-US" sz="2600" dirty="0" smtClean="0">
                <a:latin typeface="Adobe Caslon Pro Bold"/>
              </a:rPr>
              <a:t>office please </a:t>
            </a:r>
            <a:r>
              <a:rPr lang="en-US" sz="2600" dirty="0">
                <a:latin typeface="Adobe Caslon Pro Bold"/>
              </a:rPr>
              <a:t>be specific</a:t>
            </a:r>
            <a:r>
              <a:rPr lang="en-US" sz="2600" dirty="0" smtClean="0">
                <a:latin typeface="Adobe Caslon Pro Bold"/>
              </a:rPr>
              <a:t>.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600" dirty="0" smtClean="0">
                <a:latin typeface="Adobe Caslon Pro Bold"/>
              </a:rPr>
              <a:t> How </a:t>
            </a:r>
            <a:r>
              <a:rPr lang="en-US" sz="2600" dirty="0">
                <a:latin typeface="Adobe Caslon Pro Bold"/>
              </a:rPr>
              <a:t>do you handle receipt errors</a:t>
            </a:r>
            <a:r>
              <a:rPr lang="en-US" sz="2600" dirty="0" smtClean="0">
                <a:latin typeface="Adobe Caslon Pro Bold"/>
              </a:rPr>
              <a:t>?</a:t>
            </a:r>
            <a:endParaRPr lang="en-US" sz="2600" dirty="0">
              <a:latin typeface="Adobe Caslon Pro Bold"/>
            </a:endParaRP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slon Pro Bold"/>
              </a:rPr>
              <a:t>3-</a:t>
            </a:r>
            <a:r>
              <a:rPr lang="en-GB" sz="2600" dirty="0" smtClean="0">
                <a:latin typeface="Adobe Caslon Pro Bold"/>
              </a:rPr>
              <a:t> What </a:t>
            </a:r>
            <a:r>
              <a:rPr lang="en-GB" sz="2600" dirty="0">
                <a:latin typeface="Adobe Caslon Pro Bold"/>
              </a:rPr>
              <a:t>about payment </a:t>
            </a:r>
            <a:r>
              <a:rPr lang="en-GB" sz="2600" dirty="0" smtClean="0">
                <a:latin typeface="Adobe Caslon Pro Bold"/>
              </a:rPr>
              <a:t>surpluses?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1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3. </a:t>
            </a:r>
            <a:r>
              <a:rPr lang="en-US" sz="2600" dirty="0">
                <a:latin typeface="Adobe Calsson Blod pro"/>
              </a:rPr>
              <a:t>Prepares and distributes the payroll; establishes and maintains payroll </a:t>
            </a:r>
            <a:r>
              <a:rPr lang="en-US" sz="2600" dirty="0" smtClean="0">
                <a:latin typeface="Adobe Calsson Blod pro"/>
              </a:rPr>
              <a:t>records</a:t>
            </a:r>
            <a:r>
              <a:rPr lang="en-US" sz="2600" dirty="0">
                <a:latin typeface="Adobe Calsson Blod pro"/>
              </a:rPr>
              <a:t> </a:t>
            </a: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(15 percent)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4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. </a:t>
            </a:r>
            <a:r>
              <a:rPr lang="en-US" sz="2600" dirty="0">
                <a:latin typeface="Adobe Calsson Blod pro"/>
              </a:rPr>
              <a:t>Maintains flow of financial information with other departments. 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(10 percent)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36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FF0000"/>
                </a:solidFill>
                <a:latin typeface="Adobe Caslon Pro Bold"/>
              </a:rPr>
              <a:t>4-</a:t>
            </a:r>
            <a:r>
              <a:rPr lang="en-GB" sz="2600" dirty="0" smtClean="0">
                <a:latin typeface="Adobe Caslon Pro Bold"/>
              </a:rPr>
              <a:t> Describe </a:t>
            </a:r>
            <a:r>
              <a:rPr lang="en-GB" sz="2600" dirty="0">
                <a:latin typeface="Adobe Caslon Pro Bold"/>
              </a:rPr>
              <a:t>your logging </a:t>
            </a:r>
            <a:r>
              <a:rPr lang="en-GB" sz="2600" dirty="0" smtClean="0">
                <a:latin typeface="Adobe Caslon Pro Bold"/>
              </a:rPr>
              <a:t>system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5-</a:t>
            </a:r>
            <a:r>
              <a:rPr lang="en-US" sz="2600" dirty="0" smtClean="0">
                <a:latin typeface="Adobe Caslon Pro Bold"/>
              </a:rPr>
              <a:t> What’s </a:t>
            </a:r>
            <a:r>
              <a:rPr lang="en-US" sz="2600" dirty="0">
                <a:latin typeface="Adobe Caslon Pro Bold"/>
              </a:rPr>
              <a:t>your approach to collecting delinquent accounts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7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‘‘I have some questions about your responsibilities with regard to your company’s</a:t>
            </a:r>
          </a:p>
          <a:p>
            <a:r>
              <a:rPr lang="en-US" sz="2600" dirty="0">
                <a:latin typeface="Adobe Caslon Pro Bold"/>
              </a:rPr>
              <a:t>payroll system</a:t>
            </a:r>
            <a:r>
              <a:rPr lang="en-US" sz="2600" dirty="0" smtClean="0">
                <a:latin typeface="Adobe Caslon Pro Bold"/>
              </a:rPr>
              <a:t>: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3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What’s your take on the Schematic 5500?’’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Describe your system of financial record keeping.’’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3-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What do you think of the new Jackal record-keeping system?’’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3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4-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What would you do if I wasn’t around and one of the company’s VPs started</a:t>
            </a:r>
          </a:p>
          <a:p>
            <a:r>
              <a:rPr lang="en-US" sz="2600" dirty="0">
                <a:latin typeface="Adobe Caslon Pro Bold"/>
              </a:rPr>
              <a:t>screaming about not having received important financial documents?’’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46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‘‘I need someone to revise policies and procedures relevant to the business office</a:t>
            </a:r>
          </a:p>
          <a:p>
            <a:r>
              <a:rPr lang="en-US" sz="2600" dirty="0">
                <a:latin typeface="Adobe Caslon Pro Bold"/>
              </a:rPr>
              <a:t>function—have you ever done that?’’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6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How would you go about revising policies and procedures? </a:t>
            </a:r>
            <a:endParaRPr lang="en-US" sz="2600" dirty="0" smtClean="0">
              <a:latin typeface="Adobe Caslon Pro Bold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600" dirty="0" smtClean="0">
                <a:latin typeface="Adobe Caslon Pro Bold"/>
              </a:rPr>
              <a:t> Who </a:t>
            </a:r>
            <a:r>
              <a:rPr lang="en-US" sz="2600" dirty="0">
                <a:latin typeface="Adobe Caslon Pro Bold"/>
              </a:rPr>
              <a:t>would you </a:t>
            </a:r>
            <a:r>
              <a:rPr lang="en-US" sz="2600" dirty="0" smtClean="0">
                <a:latin typeface="Adobe Caslon Pro Bold"/>
              </a:rPr>
              <a:t>talk to?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3-</a:t>
            </a:r>
            <a:r>
              <a:rPr lang="en-US" sz="2600" dirty="0" smtClean="0">
                <a:latin typeface="Adobe Caslon Pro Bold"/>
              </a:rPr>
              <a:t> How </a:t>
            </a:r>
            <a:r>
              <a:rPr lang="en-US" sz="2600" dirty="0">
                <a:latin typeface="Adobe Caslon Pro Bold"/>
              </a:rPr>
              <a:t>would you gather the information you’d need?’’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58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4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What’s the most important ingredient in preparing a financial report?’’</a:t>
            </a:r>
          </a:p>
          <a:p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5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-</a:t>
            </a:r>
            <a:r>
              <a:rPr lang="en-US" sz="2600" dirty="0" smtClean="0">
                <a:latin typeface="Adobe Caslon Pro Bold"/>
              </a:rPr>
              <a:t> ‘‘</a:t>
            </a:r>
            <a:r>
              <a:rPr lang="en-US" sz="2600" dirty="0">
                <a:latin typeface="Adobe Caslon Pro Bold"/>
              </a:rPr>
              <a:t>What would you do during a government audit if you were held responsible for</a:t>
            </a:r>
          </a:p>
          <a:p>
            <a:r>
              <a:rPr lang="en-GB" sz="2600" dirty="0">
                <a:latin typeface="Adobe Caslon Pro Bold"/>
              </a:rPr>
              <a:t>an error?’’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The Departmental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70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Panel Interview</a:t>
            </a:r>
          </a:p>
        </p:txBody>
      </p:sp>
    </p:spTree>
    <p:extLst>
      <p:ext uri="{BB962C8B-B14F-4D97-AF65-F5344CB8AC3E}">
        <p14:creationId xmlns:p14="http://schemas.microsoft.com/office/powerpoint/2010/main" val="30844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Panel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Interviews</a:t>
            </a:r>
          </a:p>
          <a:p>
            <a:r>
              <a:rPr lang="en-US" sz="2600" dirty="0">
                <a:latin typeface="Adobe Caslon Pro Bold"/>
              </a:rPr>
              <a:t>Most interviews involve two people: the interviewer and the applicant. Occasionally,</a:t>
            </a:r>
          </a:p>
          <a:p>
            <a:r>
              <a:rPr lang="en-US" sz="2600" dirty="0">
                <a:latin typeface="Adobe Caslon Pro Bold"/>
              </a:rPr>
              <a:t>however, the team or panel approach is used.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5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Ideally, this method involves up </a:t>
            </a:r>
            <a:r>
              <a:rPr lang="en-US" sz="2600" dirty="0" smtClean="0">
                <a:latin typeface="Adobe Caslon Pro Bold"/>
              </a:rPr>
              <a:t>to three interviewers usually </a:t>
            </a:r>
            <a:r>
              <a:rPr lang="en-US" sz="2600" dirty="0">
                <a:latin typeface="Adobe Caslon Pro Bold"/>
              </a:rPr>
              <a:t>an HR representative, the department manager, and </a:t>
            </a:r>
            <a:r>
              <a:rPr lang="en-US" sz="2600" dirty="0" smtClean="0">
                <a:latin typeface="Adobe Caslon Pro Bold"/>
              </a:rPr>
              <a:t>the </a:t>
            </a:r>
            <a:r>
              <a:rPr lang="en-GB" sz="2600" dirty="0" smtClean="0">
                <a:latin typeface="Adobe Caslon Pro Bold"/>
              </a:rPr>
              <a:t>department </a:t>
            </a:r>
            <a:r>
              <a:rPr lang="en-GB" sz="2600" dirty="0">
                <a:latin typeface="Adobe Caslon Pro Bold"/>
              </a:rPr>
              <a:t>head</a:t>
            </a:r>
            <a:r>
              <a:rPr lang="en-GB" dirty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5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52928"/>
            <a:ext cx="2715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5. </a:t>
            </a:r>
            <a:r>
              <a:rPr lang="en-US" sz="2600" dirty="0">
                <a:latin typeface="Adobe Calsson Blod pro"/>
              </a:rPr>
              <a:t>Keeps </a:t>
            </a:r>
            <a:r>
              <a:rPr lang="en-US" sz="2600" dirty="0" smtClean="0">
                <a:latin typeface="Adobe Calsson Blod pro"/>
              </a:rPr>
              <a:t>current employees </a:t>
            </a:r>
            <a:r>
              <a:rPr lang="en-US" sz="2600" dirty="0">
                <a:latin typeface="Adobe Calsson Blod pro"/>
              </a:rPr>
              <a:t>on new systems, methods, and </a:t>
            </a:r>
            <a:r>
              <a:rPr lang="en-US" sz="2600" dirty="0" smtClean="0">
                <a:latin typeface="Adobe Calsson Blod pro"/>
              </a:rPr>
              <a:t>equipment</a:t>
            </a:r>
            <a:r>
              <a:rPr lang="en-US" sz="2600" dirty="0">
                <a:latin typeface="Adobe Calsson Blod pro"/>
              </a:rPr>
              <a:t> </a:t>
            </a:r>
            <a:endParaRPr lang="en-US" sz="2600" dirty="0" smtClean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(5 percent)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16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Panel interviews are commonly conducted for one of two </a:t>
            </a:r>
            <a:r>
              <a:rPr lang="en-US" sz="2400" dirty="0" smtClean="0">
                <a:latin typeface="Adobe Caslon Pro Bold"/>
              </a:rPr>
              <a:t>reasons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400" dirty="0" smtClean="0">
                <a:latin typeface="Adobe Caslon Pro Bold"/>
              </a:rPr>
              <a:t> To </a:t>
            </a:r>
            <a:r>
              <a:rPr lang="en-US" sz="2400" dirty="0">
                <a:latin typeface="Adobe Caslon Pro Bold"/>
              </a:rPr>
              <a:t>save the time it would take to schedule three separate interviews </a:t>
            </a:r>
            <a:endParaRPr lang="en-US" sz="2400" dirty="0" smtClean="0">
              <a:latin typeface="Adobe Caslon Pro Bold"/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400" dirty="0" smtClean="0">
                <a:latin typeface="Adobe Caslon Pro Bold"/>
              </a:rPr>
              <a:t> To compare </a:t>
            </a:r>
            <a:r>
              <a:rPr lang="en-US" sz="2400" dirty="0">
                <a:latin typeface="Adobe Caslon Pro Bold"/>
              </a:rPr>
              <a:t>impressions of applicants as they answer questions</a:t>
            </a:r>
            <a:r>
              <a:rPr lang="en-US" sz="2400" dirty="0" smtClean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0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If carefully planned, panel interviews can be highly effective. They tend to be</a:t>
            </a:r>
          </a:p>
          <a:p>
            <a:r>
              <a:rPr lang="en-US" sz="2600" dirty="0">
                <a:latin typeface="Adobe Caslon Pro Bold"/>
              </a:rPr>
              <a:t>more objective because there’s less singular interaction with the applicant. 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6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Seating should be carefully arranged. Unlike a one-on-one interview, where the</a:t>
            </a:r>
          </a:p>
          <a:p>
            <a:r>
              <a:rPr lang="en-US" sz="2400" dirty="0">
                <a:latin typeface="Adobe Caslon Pro Bold"/>
              </a:rPr>
              <a:t>proximity of the interviewer’s chair to the applicant’s is inconsequential, </a:t>
            </a:r>
            <a:r>
              <a:rPr lang="en-US" sz="2400" dirty="0" smtClean="0">
                <a:latin typeface="Adobe Caslon Pro Bold"/>
              </a:rPr>
              <a:t>improper seating </a:t>
            </a:r>
            <a:r>
              <a:rPr lang="en-US" sz="2400" dirty="0">
                <a:latin typeface="Adobe Caslon Pro Bold"/>
              </a:rPr>
              <a:t>in a panel interview situation can create an uncomfortable environment</a:t>
            </a:r>
            <a:r>
              <a:rPr lang="en-US" sz="2400" dirty="0">
                <a:latin typeface="IowanOldStyleBT-Roman"/>
              </a:rPr>
              <a:t>.</a:t>
            </a:r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1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58579"/>
            <a:ext cx="9144000" cy="5899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65376"/>
            <a:ext cx="8154488" cy="43789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8680" y="1212233"/>
            <a:ext cx="59253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Surrounding the </a:t>
            </a: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J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ob Applicant </a:t>
            </a:r>
            <a:endParaRPr lang="en-GB" sz="30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08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58579"/>
            <a:ext cx="9144000" cy="5899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" y="1947672"/>
            <a:ext cx="8275320" cy="42974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0976" y="1177498"/>
            <a:ext cx="7242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Suggested seating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a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rrangement for team or panel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nterview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4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7980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In conclusion, the seating </a:t>
            </a:r>
            <a:r>
              <a:rPr lang="en-US" sz="2600" dirty="0">
                <a:latin typeface="Adobe Caslon Pro Bold"/>
              </a:rPr>
              <a:t>should be carefully arranged. </a:t>
            </a:r>
            <a:r>
              <a:rPr lang="en-US" sz="2600" dirty="0" smtClean="0">
                <a:latin typeface="Adobe Caslon Pro Bold"/>
              </a:rPr>
              <a:t>It is because improper seating </a:t>
            </a:r>
            <a:r>
              <a:rPr lang="en-US" sz="2600" dirty="0">
                <a:latin typeface="Adobe Caslon Pro Bold"/>
              </a:rPr>
              <a:t>in a panel interview situation can create an uncomfortable environment</a:t>
            </a:r>
            <a:r>
              <a:rPr lang="en-US" sz="2600" dirty="0">
                <a:latin typeface="IowanOldStyleBT-Roman"/>
              </a:rPr>
              <a:t>.</a:t>
            </a:r>
            <a:endParaRPr lang="en-GB" sz="2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Panel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3264408"/>
            <a:ext cx="2962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Peer Interview</a:t>
            </a:r>
          </a:p>
        </p:txBody>
      </p:sp>
    </p:spTree>
    <p:extLst>
      <p:ext uri="{BB962C8B-B14F-4D97-AF65-F5344CB8AC3E}">
        <p14:creationId xmlns:p14="http://schemas.microsoft.com/office/powerpoint/2010/main" val="30844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02639"/>
            <a:ext cx="296265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Peer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Interviews</a:t>
            </a:r>
          </a:p>
          <a:p>
            <a:r>
              <a:rPr lang="en-US" sz="2600" dirty="0" smtClean="0">
                <a:latin typeface="Adobe Caslon Pro Bold"/>
              </a:rPr>
              <a:t>Peer </a:t>
            </a:r>
            <a:r>
              <a:rPr lang="en-US" sz="2600" dirty="0">
                <a:latin typeface="Adobe Caslon Pro Bold"/>
              </a:rPr>
              <a:t>interviews involve the colleagues of a </a:t>
            </a:r>
            <a:r>
              <a:rPr lang="en-US" sz="2600" dirty="0" smtClean="0">
                <a:latin typeface="Adobe Caslon Pro Bold"/>
              </a:rPr>
              <a:t>potential employee</a:t>
            </a:r>
            <a:r>
              <a:rPr lang="en-US" sz="2600" dirty="0">
                <a:latin typeface="Adobe Caslon Pro Bold"/>
              </a:rPr>
              <a:t>. The approach has</a:t>
            </a:r>
          </a:p>
          <a:p>
            <a:r>
              <a:rPr lang="en-US" sz="2600" dirty="0">
                <a:latin typeface="Adobe Caslon Pro Bold"/>
              </a:rPr>
              <a:t>grown in </a:t>
            </a:r>
            <a:r>
              <a:rPr lang="en-US" sz="2600" dirty="0" smtClean="0">
                <a:latin typeface="Adobe Caslon Pro Bold"/>
              </a:rPr>
              <a:t>popularity </a:t>
            </a:r>
            <a:r>
              <a:rPr lang="en-US" sz="2600" dirty="0">
                <a:latin typeface="Adobe Caslon Pro Bold"/>
              </a:rPr>
              <a:t>especially in those work environments in which teamwork </a:t>
            </a:r>
            <a:r>
              <a:rPr lang="en-US" sz="2600" dirty="0" smtClean="0">
                <a:latin typeface="Adobe Caslon Pro Bold"/>
              </a:rPr>
              <a:t>is </a:t>
            </a:r>
            <a:r>
              <a:rPr lang="en-GB" sz="2600" dirty="0" smtClean="0">
                <a:latin typeface="Adobe Caslon Pro Bold"/>
              </a:rPr>
              <a:t>vital</a:t>
            </a:r>
            <a:r>
              <a:rPr lang="en-GB" sz="2600" dirty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0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Most peer interviews are in the form of panels, although some are one-on-one.</a:t>
            </a:r>
          </a:p>
          <a:p>
            <a:r>
              <a:rPr lang="en-US" sz="2600" dirty="0">
                <a:latin typeface="Adobe Caslon Pro Bold"/>
              </a:rPr>
              <a:t>They should take place at the end of the interviewing </a:t>
            </a:r>
            <a:r>
              <a:rPr lang="en-US" sz="2600" dirty="0" smtClean="0">
                <a:latin typeface="Adobe Caslon Pro Bold"/>
              </a:rPr>
              <a:t>process</a:t>
            </a:r>
            <a:r>
              <a:rPr lang="en-US" sz="2600" dirty="0">
                <a:latin typeface="Adobe Caslon Pro Bold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84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applicant’s interview with HR, and the individual or panel</a:t>
            </a:r>
          </a:p>
          <a:p>
            <a:r>
              <a:rPr lang="en-GB" sz="2600" dirty="0">
                <a:latin typeface="Adobe Caslon Pro Bold"/>
              </a:rPr>
              <a:t>departmental interview.</a:t>
            </a:r>
          </a:p>
          <a:p>
            <a:r>
              <a:rPr lang="en-US" sz="2600" dirty="0">
                <a:latin typeface="Adobe Caslon Pro Bold"/>
              </a:rPr>
              <a:t>Participants in a peer interview should </a:t>
            </a:r>
            <a:r>
              <a:rPr lang="en-US" sz="2600" dirty="0" smtClean="0">
                <a:latin typeface="Adobe Caslon Pro Bold"/>
              </a:rPr>
              <a:t>be:-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79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6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. </a:t>
            </a:r>
            <a:r>
              <a:rPr lang="en-US" sz="2600" dirty="0">
                <a:latin typeface="Adobe Calsson Blod pro"/>
              </a:rPr>
              <a:t>Performs HR functions in absence of manager; specifically, hiring, training,</a:t>
            </a:r>
          </a:p>
          <a:p>
            <a:r>
              <a:rPr lang="en-US" sz="2600" dirty="0">
                <a:latin typeface="Adobe Calsson Blod pro"/>
              </a:rPr>
              <a:t>evaluating performance, and recommending salary </a:t>
            </a:r>
            <a:r>
              <a:rPr lang="en-US" sz="2600" dirty="0" smtClean="0">
                <a:latin typeface="Adobe Calsson Blod pro"/>
              </a:rPr>
              <a:t>increases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(5 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percent)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09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88336"/>
            <a:ext cx="2715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600" dirty="0" smtClean="0">
                <a:latin typeface="Adobe Caslon Pro Bold"/>
              </a:rPr>
              <a:t> Experienced </a:t>
            </a:r>
            <a:r>
              <a:rPr lang="en-US" sz="2600" dirty="0">
                <a:latin typeface="Adobe Caslon Pro Bold"/>
              </a:rPr>
              <a:t>in the details of the available job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600" dirty="0" smtClean="0">
                <a:latin typeface="Adobe Caslon Pro Bold"/>
              </a:rPr>
              <a:t> Aware </a:t>
            </a:r>
            <a:r>
              <a:rPr lang="en-US" sz="2600" dirty="0">
                <a:latin typeface="Adobe Caslon Pro Bold"/>
              </a:rPr>
              <a:t>of job-related intangible factors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39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3-</a:t>
            </a:r>
            <a:r>
              <a:rPr lang="en-US" sz="2600" dirty="0" smtClean="0">
                <a:latin typeface="Adobe Caslon Pro Bold"/>
              </a:rPr>
              <a:t> Clear </a:t>
            </a:r>
            <a:r>
              <a:rPr lang="en-US" sz="2600" dirty="0">
                <a:latin typeface="Adobe Caslon Pro Bold"/>
              </a:rPr>
              <a:t>about the relationship of the available job with other jobs in the department</a:t>
            </a:r>
          </a:p>
          <a:p>
            <a:r>
              <a:rPr lang="en-GB" sz="2600" dirty="0">
                <a:latin typeface="Adobe Caslon Pro Bold"/>
              </a:rPr>
              <a:t>and within other departments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4-</a:t>
            </a:r>
            <a:r>
              <a:rPr lang="en-US" sz="2600" dirty="0" smtClean="0">
                <a:latin typeface="Adobe Caslon Pro Bold"/>
              </a:rPr>
              <a:t> Aware </a:t>
            </a:r>
            <a:r>
              <a:rPr lang="en-US" sz="2600" dirty="0">
                <a:latin typeface="Adobe Caslon Pro Bold"/>
              </a:rPr>
              <a:t>of specific problems associated with the job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47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5- </a:t>
            </a:r>
            <a:r>
              <a:rPr lang="en-US" sz="2600" dirty="0" smtClean="0">
                <a:latin typeface="Adobe Caslon Pro Bold"/>
              </a:rPr>
              <a:t>Well-versed </a:t>
            </a:r>
            <a:r>
              <a:rPr lang="en-US" sz="2600" dirty="0">
                <a:latin typeface="Adobe Caslon Pro Bold"/>
              </a:rPr>
              <a:t>in how the department functions</a:t>
            </a: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6-</a:t>
            </a:r>
            <a:r>
              <a:rPr lang="en-US" sz="2600" dirty="0" smtClean="0">
                <a:latin typeface="Adobe Caslon Pro Bold"/>
              </a:rPr>
              <a:t> Familiar </a:t>
            </a:r>
            <a:r>
              <a:rPr lang="en-US" sz="2600" dirty="0">
                <a:latin typeface="Adobe Caslon Pro Bold"/>
              </a:rPr>
              <a:t>with the culture of the department in particular, and the organization</a:t>
            </a:r>
          </a:p>
          <a:p>
            <a:r>
              <a:rPr lang="en-GB" sz="2600" dirty="0">
                <a:latin typeface="Adobe Caslon Pro Bold"/>
              </a:rPr>
              <a:t>in general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7157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slon Pro Bold"/>
              </a:rPr>
              <a:t>Structure is critical for peer interviews to succeed. Since most participants </a:t>
            </a:r>
            <a:r>
              <a:rPr lang="en-US" sz="2500" dirty="0" smtClean="0">
                <a:latin typeface="Adobe Caslon Pro Bold"/>
              </a:rPr>
              <a:t>of peer </a:t>
            </a:r>
            <a:r>
              <a:rPr lang="en-US" sz="2500" dirty="0">
                <a:latin typeface="Adobe Caslon Pro Bold"/>
              </a:rPr>
              <a:t>interviews are not skilled interviewers, an </a:t>
            </a:r>
            <a:r>
              <a:rPr lang="en-US" sz="2500" dirty="0" smtClean="0">
                <a:latin typeface="Adobe Caslon Pro Bold"/>
              </a:rPr>
              <a:t>HR representative </a:t>
            </a:r>
            <a:r>
              <a:rPr lang="en-US" sz="2500" dirty="0">
                <a:latin typeface="Adobe Caslon Pro Bold"/>
              </a:rPr>
              <a:t>usually prepares</a:t>
            </a:r>
          </a:p>
          <a:p>
            <a:r>
              <a:rPr lang="en-GB" sz="2500" dirty="0">
                <a:latin typeface="Adobe Caslon Pro Bold"/>
              </a:rPr>
              <a:t>them in advance</a:t>
            </a:r>
            <a:r>
              <a:rPr lang="en-GB" sz="2500" dirty="0">
                <a:latin typeface="IowanOldStyleBT-Roman"/>
              </a:rPr>
              <a:t>.</a:t>
            </a:r>
            <a:endParaRPr lang="en-GB" sz="2500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66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Some companies hold mock peer interviews to ensure preparedness. Others invest</a:t>
            </a:r>
          </a:p>
          <a:p>
            <a:r>
              <a:rPr lang="en-US" sz="2400" dirty="0">
                <a:latin typeface="Adobe Caslon Pro Bold"/>
              </a:rPr>
              <a:t>in extensive training, complete with a detailed checklist of </a:t>
            </a:r>
            <a:r>
              <a:rPr lang="en-US" sz="2400" dirty="0" smtClean="0">
                <a:latin typeface="Adobe Caslon Pro Bold"/>
              </a:rPr>
              <a:t>do’s </a:t>
            </a:r>
            <a:r>
              <a:rPr lang="en-US" sz="2400" dirty="0">
                <a:latin typeface="Adobe Caslon Pro Bold"/>
              </a:rPr>
              <a:t>and don’ts. </a:t>
            </a:r>
            <a:r>
              <a:rPr lang="en-US" sz="2400" dirty="0" smtClean="0">
                <a:latin typeface="Adobe Caslon Pro Bold"/>
              </a:rPr>
              <a:t>Free form</a:t>
            </a:r>
            <a:endParaRPr lang="en-US" sz="2400" dirty="0">
              <a:latin typeface="Adobe Caslon Pro Bold"/>
            </a:endParaRPr>
          </a:p>
          <a:p>
            <a:r>
              <a:rPr lang="en-GB" sz="2400" dirty="0">
                <a:latin typeface="Adobe Caslon Pro Bold"/>
              </a:rPr>
              <a:t>questioning is </a:t>
            </a:r>
            <a:r>
              <a:rPr lang="en-GB" sz="2400" dirty="0" smtClean="0">
                <a:latin typeface="Adobe Caslon Pro Bold"/>
              </a:rPr>
              <a:t>generally</a:t>
            </a:r>
          </a:p>
          <a:p>
            <a:r>
              <a:rPr lang="en-GB" sz="2400" dirty="0" smtClean="0">
                <a:latin typeface="Adobe Caslon Pro Bold"/>
              </a:rPr>
              <a:t>discouraged</a:t>
            </a:r>
            <a:r>
              <a:rPr lang="en-GB" sz="2400" dirty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56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The HR representative should be present during these discussions to ensure</a:t>
            </a:r>
          </a:p>
          <a:p>
            <a:r>
              <a:rPr lang="en-US" sz="2600" dirty="0">
                <a:latin typeface="Adobe Caslon Pro Bold"/>
              </a:rPr>
              <a:t>adherence to relevant topics and objective evaluations.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Peer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77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2852928"/>
            <a:ext cx="2962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Interviewing Less than Ideal Applicant</a:t>
            </a:r>
          </a:p>
        </p:txBody>
      </p:sp>
    </p:spTree>
    <p:extLst>
      <p:ext uri="{BB962C8B-B14F-4D97-AF65-F5344CB8AC3E}">
        <p14:creationId xmlns:p14="http://schemas.microsoft.com/office/powerpoint/2010/main" val="179575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83154"/>
            <a:ext cx="296265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Interviewing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Less-than-Ideal Applicants</a:t>
            </a:r>
          </a:p>
          <a:p>
            <a:r>
              <a:rPr lang="en-US" sz="2600" dirty="0">
                <a:latin typeface="Adobe Caslon Pro Bold"/>
              </a:rPr>
              <a:t>Most applicants are eager to make a good impression on their interviewer.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31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They try to </a:t>
            </a:r>
            <a:r>
              <a:rPr lang="en-US" sz="2600" dirty="0">
                <a:latin typeface="Adobe Caslon Pro Bold"/>
              </a:rPr>
              <a:t>answer all questions as fully as possible, project positive body language, and ask</a:t>
            </a:r>
          </a:p>
          <a:p>
            <a:r>
              <a:rPr lang="en-GB" sz="2600" dirty="0">
                <a:latin typeface="Adobe Caslon Pro Bold"/>
              </a:rPr>
              <a:t>appropriate questions.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However</a:t>
            </a:r>
            <a:r>
              <a:rPr lang="en-US" sz="2600" dirty="0">
                <a:latin typeface="Adobe Caslon Pro Bold"/>
              </a:rPr>
              <a:t>, you’ll find yourself face-to-face with </a:t>
            </a:r>
            <a:r>
              <a:rPr lang="en-US" sz="2600" dirty="0" smtClean="0">
                <a:latin typeface="Adobe Caslon Pro Bold"/>
              </a:rPr>
              <a:t>a less-than-ideal </a:t>
            </a:r>
            <a:r>
              <a:rPr lang="en-US" sz="2600" dirty="0">
                <a:latin typeface="Adobe Caslon Pro Bold"/>
              </a:rPr>
              <a:t>applicant who falls into one of the following </a:t>
            </a:r>
            <a:r>
              <a:rPr lang="en-US" sz="2600" dirty="0" smtClean="0">
                <a:latin typeface="Adobe Caslon Pro Bold"/>
              </a:rPr>
              <a:t>categories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35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7. </a:t>
            </a:r>
            <a:r>
              <a:rPr lang="en-US" sz="2600" dirty="0">
                <a:latin typeface="Adobe Calsson Blod pro"/>
              </a:rPr>
              <a:t>Ensures compliance with government regulations and participates in audits,</a:t>
            </a:r>
          </a:p>
          <a:p>
            <a:r>
              <a:rPr lang="en-GB" sz="2600" dirty="0">
                <a:latin typeface="Adobe Calsson Blod pro"/>
              </a:rPr>
              <a:t>as </a:t>
            </a:r>
            <a:r>
              <a:rPr lang="en-GB" sz="2600" dirty="0" smtClean="0">
                <a:latin typeface="Adobe Calsson Blod pro"/>
              </a:rPr>
              <a:t>required</a:t>
            </a:r>
            <a:endParaRPr lang="en-GB" sz="2600" dirty="0">
              <a:latin typeface="Adobe Calsson Blod pro"/>
            </a:endParaRPr>
          </a:p>
          <a:p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(5 </a:t>
            </a:r>
            <a:r>
              <a:rPr lang="en-GB" sz="2600" b="1" i="1" dirty="0">
                <a:solidFill>
                  <a:srgbClr val="FF0000"/>
                </a:solidFill>
                <a:latin typeface="Adobe Calsson Blod pro"/>
              </a:rPr>
              <a:t>percent</a:t>
            </a:r>
            <a:r>
              <a:rPr lang="en-GB" sz="2600" b="1" i="1" dirty="0" smtClean="0">
                <a:solidFill>
                  <a:srgbClr val="FF0000"/>
                </a:solidFill>
                <a:latin typeface="Adobe Calsson Blod pro"/>
              </a:rPr>
              <a:t>)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5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slon Pro Bold"/>
              </a:rPr>
              <a:t>Excessively </a:t>
            </a:r>
            <a:r>
              <a:rPr lang="en-US" sz="2600" dirty="0" smtClean="0">
                <a:latin typeface="Adobe Caslon Pro Bold"/>
              </a:rPr>
              <a:t>shy </a:t>
            </a:r>
            <a:r>
              <a:rPr lang="en-US" sz="2600" dirty="0">
                <a:latin typeface="Adobe Caslon Pro Bold"/>
              </a:rPr>
              <a:t>or nervous, </a:t>
            </a:r>
            <a:r>
              <a:rPr lang="en-US" sz="2600" dirty="0" smtClean="0">
                <a:latin typeface="Adobe Caslon Pro Bold"/>
              </a:rPr>
              <a:t>Overly </a:t>
            </a:r>
            <a:r>
              <a:rPr lang="en-US" sz="2600" dirty="0">
                <a:latin typeface="Adobe Caslon Pro Bold"/>
              </a:rPr>
              <a:t>talkative, </a:t>
            </a:r>
            <a:r>
              <a:rPr lang="en-US" sz="2600" dirty="0" smtClean="0">
                <a:latin typeface="Adobe Caslon Pro Bold"/>
              </a:rPr>
              <a:t>Overly aggressive </a:t>
            </a:r>
            <a:r>
              <a:rPr lang="en-US" sz="2600" dirty="0">
                <a:latin typeface="Adobe Caslon Pro Bold"/>
              </a:rPr>
              <a:t>or </a:t>
            </a:r>
            <a:r>
              <a:rPr lang="en-US" sz="2600" dirty="0" smtClean="0">
                <a:latin typeface="Adobe Caslon Pro Bold"/>
              </a:rPr>
              <a:t>Dominant</a:t>
            </a:r>
            <a:r>
              <a:rPr lang="en-US" sz="2600" dirty="0">
                <a:latin typeface="Adobe Caslon Pro Bold"/>
              </a:rPr>
              <a:t>, or </a:t>
            </a:r>
            <a:r>
              <a:rPr lang="en-US" sz="2600" dirty="0" smtClean="0">
                <a:latin typeface="Adobe Caslon Pro Bold"/>
              </a:rPr>
              <a:t>Highly </a:t>
            </a:r>
            <a:r>
              <a:rPr lang="en-US" sz="2600" dirty="0">
                <a:latin typeface="Adobe Caslon Pro Bold"/>
              </a:rPr>
              <a:t>emotional</a:t>
            </a:r>
          </a:p>
          <a:p>
            <a:r>
              <a:rPr lang="en-GB" sz="2600" dirty="0">
                <a:latin typeface="Adobe Caslon Pro Bold"/>
              </a:rPr>
              <a:t>or </a:t>
            </a:r>
            <a:r>
              <a:rPr lang="en-GB" sz="2600" dirty="0" smtClean="0">
                <a:latin typeface="Adobe Caslon Pro Bold"/>
              </a:rPr>
              <a:t>distressed.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6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23380"/>
            <a:ext cx="29626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Excessively Shy or Nervous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Applicants</a:t>
            </a:r>
          </a:p>
          <a:p>
            <a:r>
              <a:rPr lang="en-US" sz="2600" dirty="0">
                <a:latin typeface="Adobe Caslon Pro Bold"/>
              </a:rPr>
              <a:t>Within the first few seconds of the rapport-building portion of the interview, it will</a:t>
            </a:r>
          </a:p>
          <a:p>
            <a:r>
              <a:rPr lang="en-US" sz="2600" dirty="0">
                <a:latin typeface="Adobe Caslon Pro Bold"/>
              </a:rPr>
              <a:t>become apparent if an applicant is especially shy or nervous.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2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Avoid drawing attention</a:t>
            </a:r>
          </a:p>
          <a:p>
            <a:r>
              <a:rPr lang="en-US" sz="2600" dirty="0">
                <a:latin typeface="Adobe Caslon Pro Bold"/>
              </a:rPr>
              <a:t>to the person’s state by saying something like, ‘‘I can see that you’re really </a:t>
            </a:r>
            <a:r>
              <a:rPr lang="en-US" sz="2600" dirty="0" smtClean="0">
                <a:latin typeface="Adobe Caslon Pro Bold"/>
              </a:rPr>
              <a:t>nervous; </a:t>
            </a:r>
            <a:r>
              <a:rPr lang="en-GB" sz="2600" dirty="0" smtClean="0">
                <a:latin typeface="Adobe Caslon Pro Bold"/>
              </a:rPr>
              <a:t>just </a:t>
            </a:r>
            <a:r>
              <a:rPr lang="en-GB" sz="2600" dirty="0">
                <a:latin typeface="Adobe Caslon Pro Bold"/>
              </a:rPr>
              <a:t>try to relax!’’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84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IowanOldStyleBT-Roman"/>
              </a:rPr>
              <a:t> </a:t>
            </a:r>
            <a:r>
              <a:rPr lang="en-US" sz="2600" dirty="0" smtClean="0">
                <a:latin typeface="Adobe Caslon Pro Bold"/>
              </a:rPr>
              <a:t>or ‘‘</a:t>
            </a:r>
            <a:r>
              <a:rPr lang="en-US" sz="2600" dirty="0">
                <a:latin typeface="Adobe Caslon Pro Bold"/>
              </a:rPr>
              <a:t>Don’t be shy—I’ll try to go easy on you!’’ Statements such </a:t>
            </a:r>
            <a:r>
              <a:rPr lang="en-US" sz="2600" dirty="0" smtClean="0">
                <a:latin typeface="Adobe Caslon Pro Bold"/>
              </a:rPr>
              <a:t>as these </a:t>
            </a:r>
            <a:r>
              <a:rPr lang="en-US" sz="2600" dirty="0">
                <a:latin typeface="Adobe Caslon Pro Bold"/>
              </a:rPr>
              <a:t>are only going to make matters worse.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Believe it or not, shy or nervous people</a:t>
            </a:r>
          </a:p>
          <a:p>
            <a:r>
              <a:rPr lang="en-US" sz="2600" dirty="0">
                <a:latin typeface="Adobe Caslon Pro Bold"/>
              </a:rPr>
              <a:t>don’t think others notice; calling attention to their behavior could drive them to a</a:t>
            </a:r>
          </a:p>
          <a:p>
            <a:r>
              <a:rPr lang="en-GB" sz="2600" dirty="0">
                <a:latin typeface="Adobe Caslon Pro Bold"/>
              </a:rPr>
              <a:t>point of near implosion.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3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Because this type of person needs to be drawn out slowly, a broad, open-ended</a:t>
            </a:r>
          </a:p>
          <a:p>
            <a:r>
              <a:rPr lang="en-US" sz="2400" dirty="0" smtClean="0">
                <a:latin typeface="Adobe Caslon Pro Bold"/>
              </a:rPr>
              <a:t>Question. Instead</a:t>
            </a:r>
            <a:r>
              <a:rPr lang="en-US" sz="2400" dirty="0">
                <a:latin typeface="Adobe Caslon Pro Bold"/>
              </a:rPr>
              <a:t>, try a few </a:t>
            </a:r>
            <a:r>
              <a:rPr lang="en-US" sz="2400" dirty="0" smtClean="0">
                <a:latin typeface="Adobe Caslon Pro Bold"/>
              </a:rPr>
              <a:t>close ended</a:t>
            </a:r>
            <a:r>
              <a:rPr lang="en-US" sz="2400" dirty="0">
                <a:latin typeface="Adobe Caslon Pro Bold"/>
              </a:rPr>
              <a:t> </a:t>
            </a:r>
            <a:r>
              <a:rPr lang="en-US" sz="2400" dirty="0" smtClean="0">
                <a:latin typeface="Adobe Caslon Pro Bold"/>
              </a:rPr>
              <a:t>queries </a:t>
            </a:r>
            <a:r>
              <a:rPr lang="en-US" sz="2400" dirty="0">
                <a:latin typeface="Adobe Caslon Pro Bold"/>
              </a:rPr>
              <a:t>to put the applicant at ease.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24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Make them simple questions, relating </a:t>
            </a:r>
            <a:r>
              <a:rPr lang="en-US" sz="2400" dirty="0" smtClean="0">
                <a:latin typeface="Adobe Caslon Pro Bold"/>
              </a:rPr>
              <a:t>to areas </a:t>
            </a:r>
            <a:r>
              <a:rPr lang="en-US" sz="2400" dirty="0">
                <a:latin typeface="Adobe Caslon Pro Bold"/>
              </a:rPr>
              <a:t>likely to make the applicant feel comfortable. Also, make certain that your first</a:t>
            </a:r>
          </a:p>
          <a:p>
            <a:r>
              <a:rPr lang="en-US" sz="2400" dirty="0">
                <a:latin typeface="Adobe Caslon Pro Bold"/>
              </a:rPr>
              <a:t>competency-based or open-ended question pertains to a topic within the individual’s</a:t>
            </a:r>
          </a:p>
          <a:p>
            <a:r>
              <a:rPr lang="en-GB" sz="2400" dirty="0">
                <a:latin typeface="Adobe Caslon Pro Bold"/>
              </a:rPr>
              <a:t>realm of </a:t>
            </a:r>
            <a:r>
              <a:rPr lang="en-GB" sz="2400" dirty="0" smtClean="0">
                <a:latin typeface="Adobe Caslon Pro Bold"/>
              </a:rPr>
              <a:t>experience.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65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slon Pro Bold"/>
              </a:rPr>
              <a:t>In addition, try </a:t>
            </a:r>
            <a:r>
              <a:rPr lang="en-GB" sz="2500" dirty="0" smtClean="0">
                <a:latin typeface="Adobe Caslon Pro Bold"/>
              </a:rPr>
              <a:t>using </a:t>
            </a:r>
            <a:r>
              <a:rPr lang="en-US" sz="2500" dirty="0" smtClean="0">
                <a:latin typeface="Adobe Caslon Pro Bold"/>
              </a:rPr>
              <a:t>a </a:t>
            </a:r>
            <a:r>
              <a:rPr lang="en-US" sz="2500" dirty="0">
                <a:latin typeface="Adobe Caslon Pro Bold"/>
              </a:rPr>
              <a:t>softer tone of voice, exaggerated positive body language, and words of encouragement.</a:t>
            </a:r>
          </a:p>
          <a:p>
            <a:r>
              <a:rPr lang="en-US" sz="2500" dirty="0">
                <a:latin typeface="Adobe Caslon Pro Bold"/>
              </a:rPr>
              <a:t>Let the applicant know that you’re interested in what she has to say.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14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2852928"/>
            <a:ext cx="2962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Interviewing Less than Ideal Applicant 2</a:t>
            </a:r>
          </a:p>
        </p:txBody>
      </p:sp>
    </p:spTree>
    <p:extLst>
      <p:ext uri="{BB962C8B-B14F-4D97-AF65-F5344CB8AC3E}">
        <p14:creationId xmlns:p14="http://schemas.microsoft.com/office/powerpoint/2010/main" val="53388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2889040"/>
            <a:ext cx="25511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Overly Talkative </a:t>
            </a:r>
            <a:r>
              <a:rPr lang="en-GB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Applicants</a:t>
            </a:r>
          </a:p>
          <a:p>
            <a:r>
              <a:rPr lang="en-US" sz="2400" dirty="0">
                <a:latin typeface="Adobe Caslon Pro Bold"/>
              </a:rPr>
              <a:t>Some applicants seem capable of talking nonstop. </a:t>
            </a:r>
            <a:endParaRPr lang="en-GB" sz="2400" dirty="0" smtClean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4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8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. </a:t>
            </a:r>
            <a:r>
              <a:rPr lang="en-US" sz="2600" dirty="0">
                <a:latin typeface="Adobe Calsson Blod pro"/>
              </a:rPr>
              <a:t>Informs management of current financial position and effect of operations by</a:t>
            </a:r>
          </a:p>
          <a:p>
            <a:r>
              <a:rPr lang="en-US" sz="2600" dirty="0">
                <a:latin typeface="Adobe Calsson Blod pro"/>
              </a:rPr>
              <a:t>preparing and analyzing various </a:t>
            </a:r>
            <a:r>
              <a:rPr lang="en-US" sz="2600" dirty="0" smtClean="0">
                <a:latin typeface="Adobe Calsson Blod pro"/>
              </a:rPr>
              <a:t>reports</a:t>
            </a:r>
            <a:endParaRPr lang="en-US" sz="2600" dirty="0">
              <a:latin typeface="Adobe Calsson Blod pro"/>
            </a:endParaRPr>
          </a:p>
          <a:p>
            <a:r>
              <a:rPr lang="en-US" sz="2600" b="1" i="1" dirty="0" smtClean="0">
                <a:solidFill>
                  <a:srgbClr val="FF0000"/>
                </a:solidFill>
                <a:latin typeface="Adobe Calsson Blod pro"/>
              </a:rPr>
              <a:t>(10 </a:t>
            </a:r>
            <a:r>
              <a:rPr lang="en-US" sz="2600" b="1" i="1" dirty="0">
                <a:solidFill>
                  <a:srgbClr val="FF0000"/>
                </a:solidFill>
                <a:latin typeface="Adobe Calsson Blod pro"/>
              </a:rPr>
              <a:t>percent)</a:t>
            </a:r>
            <a:endParaRPr lang="en-GB" sz="2600" b="1" i="1" dirty="0">
              <a:solidFill>
                <a:srgbClr val="FF0000"/>
              </a:solidFill>
              <a:latin typeface="Adobe Calsson Blod pro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Components of Interview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2029968"/>
            <a:ext cx="2715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</a:rPr>
              <a:t>They </a:t>
            </a:r>
            <a:r>
              <a:rPr lang="en-US" sz="2400" dirty="0">
                <a:latin typeface="Adobe Caslon Pro Bold"/>
              </a:rPr>
              <a:t>not only answer your questions,</a:t>
            </a:r>
          </a:p>
          <a:p>
            <a:r>
              <a:rPr lang="en-US" sz="2400" dirty="0">
                <a:latin typeface="Adobe Caslon Pro Bold"/>
              </a:rPr>
              <a:t>but volunteer a great deal more information, much of which is irrelevant,</a:t>
            </a:r>
          </a:p>
          <a:p>
            <a:r>
              <a:rPr lang="en-GB" sz="2400" dirty="0">
                <a:latin typeface="Adobe Caslon Pro Bold"/>
              </a:rPr>
              <a:t>unnecessary, and sometimes illegal</a:t>
            </a:r>
            <a:r>
              <a:rPr lang="en-GB" sz="2400" dirty="0" smtClean="0">
                <a:latin typeface="Adobe Casl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25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Applicants who are overly talkative may just be</a:t>
            </a:r>
          </a:p>
          <a:p>
            <a:r>
              <a:rPr lang="en-US" sz="2600" dirty="0">
                <a:latin typeface="Adobe Caslon Pro Bold"/>
              </a:rPr>
              <a:t>extreme verbalizers; on the other hand, they could be engaging in excessive verbiage</a:t>
            </a:r>
          </a:p>
          <a:p>
            <a:r>
              <a:rPr lang="en-US" sz="2600" dirty="0">
                <a:latin typeface="Adobe Caslon Pro Bold"/>
              </a:rPr>
              <a:t>to distract you from their lack of job-related skills.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74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23744"/>
            <a:ext cx="25511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The key to effectively dealing with applicants who talk too much is to control the</a:t>
            </a:r>
          </a:p>
          <a:p>
            <a:r>
              <a:rPr lang="en-US" sz="2400" dirty="0">
                <a:latin typeface="Adobe Caslon Pro Bold"/>
              </a:rPr>
              <a:t>situation. 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9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7157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</a:rPr>
              <a:t>You </a:t>
            </a:r>
            <a:r>
              <a:rPr lang="en-US" sz="2400" dirty="0">
                <a:latin typeface="Adobe Caslon Pro Bold"/>
              </a:rPr>
              <a:t>must remember that you’re in charge of the interview and control the</a:t>
            </a:r>
          </a:p>
          <a:p>
            <a:r>
              <a:rPr lang="en-US" sz="2400" dirty="0">
                <a:latin typeface="Adobe Caslon Pro Bold"/>
              </a:rPr>
              <a:t>amount of time devoted to questions and answers.</a:t>
            </a:r>
            <a:endParaRPr lang="en-GB" sz="24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slon Pro Bold"/>
              </a:rPr>
              <a:t>When you’ve gathered enough</a:t>
            </a:r>
          </a:p>
          <a:p>
            <a:r>
              <a:rPr lang="en-US" sz="2600" dirty="0">
                <a:latin typeface="Adobe Caslon Pro Bold"/>
              </a:rPr>
              <a:t>data, say to the applicant: ‘‘Everything you’ve told me is very interesting. I now </a:t>
            </a:r>
            <a:r>
              <a:rPr lang="en-US" sz="2600" dirty="0" smtClean="0">
                <a:latin typeface="Adobe Caslon Pro Bold"/>
              </a:rPr>
              <a:t>have enough </a:t>
            </a:r>
            <a:r>
              <a:rPr lang="en-US" sz="2600" dirty="0">
                <a:latin typeface="Adobe Caslon Pro Bold"/>
              </a:rPr>
              <a:t>information upon which to base my decision.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45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Overly Aggressive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Applicants</a:t>
            </a:r>
          </a:p>
          <a:p>
            <a:r>
              <a:rPr lang="en-US" sz="2600" dirty="0">
                <a:latin typeface="Cambria" panose="02040503050406030204" pitchFamily="18" charset="0"/>
              </a:rPr>
              <a:t>Some applicants present themselves in an overly aggressive or hostile manner. </a:t>
            </a:r>
            <a:r>
              <a:rPr lang="en-US" sz="2600" dirty="0" smtClean="0">
                <a:latin typeface="Cambria" panose="02040503050406030204" pitchFamily="18" charset="0"/>
              </a:rPr>
              <a:t>Perhaps they’ve </a:t>
            </a:r>
            <a:r>
              <a:rPr lang="en-US" sz="2600" dirty="0">
                <a:latin typeface="Cambria" panose="02040503050406030204" pitchFamily="18" charset="0"/>
              </a:rPr>
              <a:t>been out of work for a long </a:t>
            </a:r>
            <a:r>
              <a:rPr lang="en-US" sz="2600" dirty="0" smtClean="0">
                <a:latin typeface="Cambria" panose="02040503050406030204" pitchFamily="18" charset="0"/>
              </a:rPr>
              <a:t>time</a:t>
            </a:r>
            <a:endParaRPr lang="en-GB" sz="2600" dirty="0"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37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When confronted with an angry applicant, stay calm and maintain your objectivity.</a:t>
            </a:r>
          </a:p>
          <a:p>
            <a:r>
              <a:rPr lang="en-US" sz="2600" dirty="0">
                <a:latin typeface="Adobe Caslon Pro Bold"/>
              </a:rPr>
              <a:t>Try to find out why the applicant is so upset.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slon Pro Bold"/>
              </a:rPr>
              <a:t>Explain that you cannot continue</a:t>
            </a:r>
          </a:p>
          <a:p>
            <a:r>
              <a:rPr lang="en-US" sz="2400" dirty="0">
                <a:latin typeface="Adobe Caslon Pro Bold"/>
              </a:rPr>
              <a:t>the interview as long as he remains agitated. Your goal should be to complete the</a:t>
            </a:r>
          </a:p>
          <a:p>
            <a:r>
              <a:rPr lang="en-US" sz="2400" dirty="0">
                <a:latin typeface="Adobe Caslon Pro Bold"/>
              </a:rPr>
              <a:t>interview and judge the applicant as fairly as possible, taking into account any extenuating</a:t>
            </a:r>
          </a:p>
          <a:p>
            <a:r>
              <a:rPr lang="en-GB" sz="2400" dirty="0">
                <a:latin typeface="Adobe Caslon Pro Bold"/>
              </a:rPr>
              <a:t>circumstances.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72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4960" y="2852928"/>
            <a:ext cx="2962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Interviewing Less than Ideal Applicant 3</a:t>
            </a:r>
          </a:p>
        </p:txBody>
      </p:sp>
    </p:spTree>
    <p:extLst>
      <p:ext uri="{BB962C8B-B14F-4D97-AF65-F5344CB8AC3E}">
        <p14:creationId xmlns:p14="http://schemas.microsoft.com/office/powerpoint/2010/main" val="263648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Dominant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Applicants</a:t>
            </a:r>
          </a:p>
          <a:p>
            <a:r>
              <a:rPr lang="en-US" sz="2400" dirty="0">
                <a:latin typeface="Adobe Caslon Pro Bold"/>
              </a:rPr>
              <a:t>Sometimes an applicant will try to gain control of the interview, usually to cover </a:t>
            </a:r>
            <a:r>
              <a:rPr lang="en-US" sz="2400" dirty="0" smtClean="0">
                <a:latin typeface="Adobe Caslon Pro Bold"/>
              </a:rPr>
              <a:t>up for </a:t>
            </a:r>
            <a:r>
              <a:rPr lang="en-US" sz="2400" dirty="0">
                <a:latin typeface="Adobe Caslon Pro Bold"/>
              </a:rPr>
              <a:t>a lack of sufficient job experience. The attempted takeover may manifest itself </a:t>
            </a:r>
            <a:r>
              <a:rPr lang="en-US" sz="2400" dirty="0" smtClean="0">
                <a:latin typeface="Adobe Caslon Pro Bold"/>
              </a:rPr>
              <a:t>in </a:t>
            </a:r>
            <a:r>
              <a:rPr lang="en-GB" sz="2400" dirty="0" smtClean="0">
                <a:latin typeface="Adobe Caslon Pro Bold"/>
              </a:rPr>
              <a:t>a </a:t>
            </a:r>
            <a:r>
              <a:rPr lang="en-GB" sz="2400" dirty="0">
                <a:latin typeface="Adobe Caslon Pro Bold"/>
              </a:rPr>
              <a:t>variety of </a:t>
            </a:r>
            <a:r>
              <a:rPr lang="en-GB" sz="2400" dirty="0" smtClean="0">
                <a:latin typeface="Adobe Caslon Pro Bold"/>
              </a:rPr>
              <a:t>ways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Interviewing Less than Ideal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03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17594</TotalTime>
  <Words>2865</Words>
  <Application>Microsoft Office PowerPoint</Application>
  <PresentationFormat>On-screen Show (4:3)</PresentationFormat>
  <Paragraphs>436</Paragraphs>
  <Slides>107</Slides>
  <Notes>107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0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917</cp:revision>
  <dcterms:created xsi:type="dcterms:W3CDTF">2006-08-16T00:00:00Z</dcterms:created>
  <dcterms:modified xsi:type="dcterms:W3CDTF">2016-03-08T10:55:33Z</dcterms:modified>
</cp:coreProperties>
</file>