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6"/>
  </p:notesMasterIdLst>
  <p:sldIdLst>
    <p:sldId id="328" r:id="rId2"/>
    <p:sldId id="405" r:id="rId3"/>
    <p:sldId id="379" r:id="rId4"/>
    <p:sldId id="329" r:id="rId5"/>
    <p:sldId id="380" r:id="rId6"/>
    <p:sldId id="330" r:id="rId7"/>
    <p:sldId id="381" r:id="rId8"/>
    <p:sldId id="331" r:id="rId9"/>
    <p:sldId id="382" r:id="rId10"/>
    <p:sldId id="383" r:id="rId11"/>
    <p:sldId id="332" r:id="rId12"/>
    <p:sldId id="384" r:id="rId13"/>
    <p:sldId id="333" r:id="rId14"/>
    <p:sldId id="385" r:id="rId15"/>
    <p:sldId id="334" r:id="rId16"/>
    <p:sldId id="406" r:id="rId17"/>
    <p:sldId id="336" r:id="rId18"/>
    <p:sldId id="407" r:id="rId19"/>
    <p:sldId id="337" r:id="rId20"/>
    <p:sldId id="339" r:id="rId21"/>
    <p:sldId id="340" r:id="rId22"/>
    <p:sldId id="341" r:id="rId23"/>
    <p:sldId id="394" r:id="rId24"/>
    <p:sldId id="395" r:id="rId25"/>
    <p:sldId id="342" r:id="rId26"/>
    <p:sldId id="343" r:id="rId27"/>
    <p:sldId id="396" r:id="rId28"/>
    <p:sldId id="345" r:id="rId29"/>
    <p:sldId id="398" r:id="rId30"/>
    <p:sldId id="346" r:id="rId31"/>
    <p:sldId id="408" r:id="rId32"/>
    <p:sldId id="347" r:id="rId33"/>
    <p:sldId id="400" r:id="rId34"/>
    <p:sldId id="348" r:id="rId35"/>
    <p:sldId id="401" r:id="rId36"/>
    <p:sldId id="349" r:id="rId37"/>
    <p:sldId id="402" r:id="rId38"/>
    <p:sldId id="350" r:id="rId39"/>
    <p:sldId id="409" r:id="rId40"/>
    <p:sldId id="352" r:id="rId41"/>
    <p:sldId id="404" r:id="rId42"/>
    <p:sldId id="354" r:id="rId43"/>
    <p:sldId id="355" r:id="rId44"/>
    <p:sldId id="356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74" autoAdjust="0"/>
    <p:restoredTop sz="94255" autoAdjust="0"/>
  </p:normalViewPr>
  <p:slideViewPr>
    <p:cSldViewPr snapToObjects="1">
      <p:cViewPr varScale="1">
        <p:scale>
          <a:sx n="70" d="100"/>
          <a:sy n="70" d="100"/>
        </p:scale>
        <p:origin x="78" y="66"/>
      </p:cViewPr>
      <p:guideLst>
        <p:guide orient="horz" pos="2160"/>
        <p:guide pos="2880"/>
        <p:guide orient="horz" pos="2258"/>
      </p:guideLst>
    </p:cSldViewPr>
  </p:slideViewPr>
  <p:outlineViewPr>
    <p:cViewPr>
      <p:scale>
        <a:sx n="33" d="100"/>
        <a:sy n="33" d="100"/>
      </p:scale>
      <p:origin x="0" y="-4164"/>
    </p:cViewPr>
  </p:outlineViewPr>
  <p:notesTextViewPr>
    <p:cViewPr>
      <p:scale>
        <a:sx n="100" d="100"/>
        <a:sy n="100" d="100"/>
      </p:scale>
      <p:origin x="0" y="0"/>
    </p:cViewPr>
  </p:notesTextViewPr>
  <p:gridSpacing cx="77724" cy="7772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190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91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215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007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668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05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0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764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764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08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427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698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391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2586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9608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746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46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887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50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93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535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684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8618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8618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1713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342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971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418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4098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761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651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523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65177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0468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0774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222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316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871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12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38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503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64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60136" y="2962656"/>
            <a:ext cx="2487168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redictions for the future of R&amp;S</a:t>
            </a:r>
            <a:endParaRPr lang="en-GB" sz="3200" dirty="0" smtClean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0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1464811"/>
            <a:ext cx="2953512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.……the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number of applications,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larger and less appropriate application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pools,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increasing problems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managing and sifting these applicants pools.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8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236231"/>
            <a:ext cx="2798064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Such organizations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more likely to attract speculative and untargeted applicants.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6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737492"/>
            <a:ext cx="2798064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So, we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need to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 the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traditional approach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practice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centred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on the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individual.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ow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can we get those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who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want to accept our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offers”</a:t>
            </a:r>
            <a:endParaRPr lang="en-GB" sz="2600" i="1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82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4688" y="1693076"/>
            <a:ext cx="2642616" cy="4611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Induction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quite possible that a poor induction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process could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cancel out all effects of using a valid selection system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77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4688" y="2313955"/>
            <a:ext cx="2953512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Conventional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thinking about selection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has stressed the importance of predicting job specific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fit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16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846315"/>
            <a:ext cx="2875788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When the fit is achieved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employees are expected to exhibit higher levels of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satisfaction, commitment, and low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absenteeism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26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275741"/>
            <a:ext cx="2720340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applicants are handled when they begin their new jobs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must receive increasing attention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65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3075331"/>
            <a:ext cx="2875788" cy="163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Selection methods will 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9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408176"/>
            <a:ext cx="2875788" cy="45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Selection methods will change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search of competitive advantage, some organizations have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turned to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custom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designed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test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59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8025" y="1712624"/>
            <a:ext cx="2884727" cy="4048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Test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publisher and user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There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could be issues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around the regulation of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test publisher and their compliance to technical standards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67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963549"/>
            <a:ext cx="2798064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Five predictions </a:t>
            </a: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 offer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five sets of prediction </a:t>
            </a: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for the recruitment and selection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based on the trend </a:t>
            </a: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changes we discussed earlier. </a:t>
            </a:r>
            <a:endParaRPr lang="en-GB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80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408176"/>
            <a:ext cx="2798064" cy="4726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Personality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questionnaire 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Personality questionnaire perhaps the tools most open to </a:t>
            </a:r>
            <a:r>
              <a:rPr lang="en-GB" sz="25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abuse when use inappropriately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it will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important to use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correctly.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107692"/>
            <a:ext cx="2798064" cy="3620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Your capacity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judge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quality of a personality questionnaire to use them correctly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in the appropriate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circumstances is important.</a:t>
            </a:r>
            <a:endParaRPr lang="en-GB" sz="2400" i="1" dirty="0">
              <a:solidFill>
                <a:srgbClr val="FF0000"/>
              </a:solidFill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3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485900"/>
            <a:ext cx="2875788" cy="4574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Interviews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These are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intended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remain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most popular selection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methods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cademics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now coming around  to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supporting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the structured interviews in some of its forms. 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09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558724"/>
            <a:ext cx="2798064" cy="459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validity of the interviews when it is structured interviews done properly is better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then it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has ever been, but that does not mean that worries about fairness having gone away. 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632387"/>
            <a:ext cx="2798064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Technically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en-GB" sz="24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major issue concerns the construct validity of </a:t>
            </a:r>
            <a:r>
              <a:rPr lang="en-GB" sz="24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interviews, “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what extent do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interviews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measure social skills, motivation, communication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skills, </a:t>
            </a:r>
            <a:r>
              <a:rPr lang="en-GB" sz="2400" dirty="0" err="1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3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556887"/>
            <a:ext cx="2720340" cy="428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put together and use a structured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interview?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</a:t>
            </a:r>
            <a:r>
              <a:rPr lang="en-GB" sz="25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integrate the interview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data with other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data? </a:t>
            </a:r>
            <a:r>
              <a:rPr lang="en-GB" sz="2500" b="1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much weight to put on the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interview?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78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175004"/>
            <a:ext cx="2875788" cy="500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Centres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Assessment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centres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will increase in popularity and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their use will continue to expand from graduate and managers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both down to supervisor to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floor workers.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620259"/>
            <a:ext cx="2953512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lso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upward toward top managers and partners in professional firms.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Their purpose will probably continue to be a mix of assessment and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development.</a:t>
            </a:r>
            <a:endParaRPr lang="en-GB" sz="2600" i="1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02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924039"/>
            <a:ext cx="2875788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clear on your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policy of assessment versus development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centres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make sure you can explain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to participants.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2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885803"/>
            <a:ext cx="2642616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Constantly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evaluate your process for </a:t>
            </a:r>
            <a:r>
              <a:rPr lang="en-GB" sz="25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designing, running and monitoring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your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centres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terms of fairness and best practices.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54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719072"/>
            <a:ext cx="2798064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 also itemize the skills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which will be required of professional working </a:t>
            </a:r>
            <a:r>
              <a:rPr lang="en-GB" sz="2600" dirty="0" smtClean="0">
                <a:solidFill>
                  <a:srgbClr val="0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this area if our predictions come anywhere near true.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408176"/>
            <a:ext cx="2875788" cy="450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360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use of competence-based, self, peers, manager even customer assessment questionnaire for development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purpose will grow.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Selection methods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45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3153055"/>
            <a:ext cx="2875788" cy="163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is being assessed will change </a:t>
            </a:r>
            <a:endParaRPr lang="en-GB" sz="32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41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118997"/>
            <a:ext cx="2720340" cy="348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moment, </a:t>
            </a:r>
            <a:r>
              <a:rPr lang="en-GB" sz="2600" b="1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Competencies are king</a:t>
            </a:r>
            <a:r>
              <a:rPr lang="en-GB" sz="2600" b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Our guess is that it would be around the king of individual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attributes.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90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477815"/>
            <a:ext cx="2875788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here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will be a greater emphasis on the most psychological aspects of an individual.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83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023822"/>
            <a:ext cx="2875788" cy="342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Integrity and professional deviance 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Learning Ability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good at learning is this person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2600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49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243347"/>
            <a:ext cx="2875788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This question,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turn,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raise development question like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can we help people improve their learning skills?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5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330452"/>
            <a:ext cx="2875788" cy="4607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Mental Health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Now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damages are being sought from organizations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for causing stress-related illness, stress and stress tolerance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(or resilience) may become an issue for assessment. 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0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194917"/>
            <a:ext cx="2798064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ost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psychologists would argue that </a:t>
            </a:r>
            <a:r>
              <a:rPr lang="en-GB" sz="25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stress is a result of the interaction  of the person and the environment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that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organization should manage stress rather than select it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out.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7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4786" y="1450948"/>
            <a:ext cx="3131138" cy="4776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Innovation and creativity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current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pressure on organizations demands more and more creative solutions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400" dirty="0" smtClean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Selecting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for innovation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again going to become an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issue.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What is being assessed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3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3118104"/>
            <a:ext cx="2973642" cy="163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focus </a:t>
            </a: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assessment will change </a:t>
            </a:r>
            <a:endParaRPr lang="en-GB" sz="32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49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796796"/>
            <a:ext cx="2798064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recruitment process will change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Selection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method will change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What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being measured will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endParaRPr lang="en-GB" sz="2600" i="1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57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6834" y="1633083"/>
            <a:ext cx="2585022" cy="436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 ability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High 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flyers become even more of an issue. </a:t>
            </a:r>
            <a:r>
              <a:rPr lang="en-GB" sz="25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GB" sz="25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worth identifying and fast-tracking high flyers?</a:t>
            </a:r>
            <a:r>
              <a:rPr lang="en-GB" sz="25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Can you afford </a:t>
            </a:r>
            <a:r>
              <a:rPr lang="en-GB" sz="25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hire them?</a:t>
            </a:r>
            <a:endParaRPr lang="en-GB" sz="25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93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750496"/>
            <a:ext cx="2875788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ow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they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be managed, developed and retained or discarded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5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1661563"/>
            <a:ext cx="2953512" cy="4410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Fairness and diversity issues will increasingly be on the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agenda</a:t>
            </a:r>
            <a:endParaRPr lang="en-GB" sz="2800" dirty="0" smtClean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Fairness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issues have always been important when thinking about selection and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endParaRPr lang="en-GB" sz="22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45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205132"/>
            <a:ext cx="303123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Litigation</a:t>
            </a:r>
            <a:endParaRPr lang="en-GB" sz="2600" b="1" dirty="0">
              <a:solidFill>
                <a:srgbClr val="FF0000"/>
              </a:solidFill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Quality </a:t>
            </a:r>
            <a:r>
              <a:rPr lang="en-GB" sz="2600" b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of job analysis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Diversity </a:t>
            </a:r>
            <a:r>
              <a:rPr lang="en-GB" sz="2600" b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 </a:t>
            </a: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teams </a:t>
            </a:r>
            <a:endParaRPr lang="en-GB" sz="2600" b="1" dirty="0">
              <a:solidFill>
                <a:srgbClr val="FF0000"/>
              </a:solidFill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endParaRPr lang="en-GB" sz="2600" b="1" dirty="0">
              <a:solidFill>
                <a:srgbClr val="FF0000"/>
              </a:solidFill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600" b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Age</a:t>
            </a:r>
            <a:endParaRPr lang="en-GB" sz="2600" b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664361"/>
            <a:ext cx="2953512" cy="263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able to demonstrate the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fairness of your assessment 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in the wider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sense.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The focus of assessment will change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00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282856"/>
            <a:ext cx="2798064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focus of assessment will change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b="1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5-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Fairness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diversity issues will increasingly be on the agenda </a:t>
            </a:r>
            <a:endParaRPr lang="en-GB" sz="2600" i="1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73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485900"/>
            <a:ext cx="2875788" cy="45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recruitment process will change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There will be a shift in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emphasis away from just the selection instruments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selection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events……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2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9142" y="2712283"/>
            <a:ext cx="2775886" cy="1804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……to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include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attraction stage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induction stage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90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1874520"/>
            <a:ext cx="2720340" cy="365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Attraction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Attraction is going to become 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more and more important,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particularly in graduate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recruitment.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5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1408176"/>
            <a:ext cx="2798064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number of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graduates coming out of universities is increasing faster than the number of graduates entry level jobs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This will inevitably lead to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higher………….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51" y="32004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Britannic Bold" panose="020B0903060703020204" pitchFamily="34" charset="0"/>
                <a:cs typeface="Arial" pitchFamily="34" charset="0"/>
              </a:rPr>
              <a:t>Predictions for the future of R&amp;S</a:t>
            </a:r>
            <a:endParaRPr lang="en-US" sz="36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73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8619</TotalTime>
  <Words>1160</Words>
  <Application>Microsoft Office PowerPoint</Application>
  <PresentationFormat>On-screen Show (4:3)</PresentationFormat>
  <Paragraphs>157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Adobe Caslon Pro BoldHeadings)</vt:lpstr>
      <vt:lpstr>Arial</vt:lpstr>
      <vt:lpstr>Britannic Bold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435</cp:revision>
  <dcterms:created xsi:type="dcterms:W3CDTF">2006-08-16T00:00:00Z</dcterms:created>
  <dcterms:modified xsi:type="dcterms:W3CDTF">2015-12-15T15:28:51Z</dcterms:modified>
</cp:coreProperties>
</file>