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6"/>
  </p:notesMasterIdLst>
  <p:sldIdLst>
    <p:sldId id="509" r:id="rId2"/>
    <p:sldId id="510" r:id="rId3"/>
    <p:sldId id="511" r:id="rId4"/>
    <p:sldId id="516" r:id="rId5"/>
    <p:sldId id="512" r:id="rId6"/>
    <p:sldId id="513" r:id="rId7"/>
    <p:sldId id="514" r:id="rId8"/>
    <p:sldId id="515" r:id="rId9"/>
    <p:sldId id="508" r:id="rId10"/>
    <p:sldId id="473" r:id="rId11"/>
    <p:sldId id="517" r:id="rId12"/>
    <p:sldId id="474" r:id="rId13"/>
    <p:sldId id="475" r:id="rId14"/>
    <p:sldId id="477" r:id="rId15"/>
    <p:sldId id="478" r:id="rId16"/>
    <p:sldId id="479" r:id="rId17"/>
    <p:sldId id="480" r:id="rId18"/>
    <p:sldId id="518" r:id="rId19"/>
    <p:sldId id="481" r:id="rId20"/>
    <p:sldId id="482" r:id="rId21"/>
    <p:sldId id="521" r:id="rId22"/>
    <p:sldId id="483" r:id="rId23"/>
    <p:sldId id="484" r:id="rId24"/>
    <p:sldId id="485" r:id="rId25"/>
    <p:sldId id="522" r:id="rId26"/>
    <p:sldId id="486" r:id="rId27"/>
    <p:sldId id="519" r:id="rId28"/>
    <p:sldId id="487" r:id="rId29"/>
    <p:sldId id="488" r:id="rId30"/>
    <p:sldId id="489" r:id="rId31"/>
    <p:sldId id="523" r:id="rId32"/>
    <p:sldId id="490" r:id="rId33"/>
    <p:sldId id="524" r:id="rId34"/>
    <p:sldId id="491" r:id="rId35"/>
    <p:sldId id="492" r:id="rId36"/>
    <p:sldId id="493" r:id="rId37"/>
    <p:sldId id="494" r:id="rId38"/>
    <p:sldId id="520" r:id="rId39"/>
    <p:sldId id="495" r:id="rId40"/>
    <p:sldId id="496" r:id="rId41"/>
    <p:sldId id="497" r:id="rId42"/>
    <p:sldId id="498" r:id="rId43"/>
    <p:sldId id="499" r:id="rId44"/>
    <p:sldId id="50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25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360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11/29/2015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51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8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81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657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221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79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383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56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86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8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45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51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611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61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722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988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82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822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2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81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815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07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782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76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76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06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06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788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776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499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5454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81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92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7827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1317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3669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046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1196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120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713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967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72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0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8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77256" y="3182112"/>
            <a:ext cx="2715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What can Employment Branding do?</a:t>
            </a:r>
          </a:p>
        </p:txBody>
      </p:sp>
    </p:spTree>
    <p:extLst>
      <p:ext uri="{BB962C8B-B14F-4D97-AF65-F5344CB8AC3E}">
        <p14:creationId xmlns:p14="http://schemas.microsoft.com/office/powerpoint/2010/main" val="107636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0368" y="1618488"/>
            <a:ext cx="3044952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Lack of employment branding leads to job switching but many employers are facing the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increasing risk of having an under-engaged work force.</a:t>
            </a:r>
            <a:r>
              <a:rPr lang="en-US" sz="2500" b="1" i="1" dirty="0" smtClean="0">
                <a:latin typeface="Adobe Caslon Pro Bold"/>
                <a:cs typeface="Arial" pitchFamily="34" charset="0"/>
              </a:rPr>
              <a:t>  </a:t>
            </a:r>
            <a:endParaRPr lang="en-GB" sz="2500" b="1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11261" y="2039969"/>
            <a:ext cx="30449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Branding – A Survey </a:t>
            </a:r>
            <a:endParaRPr lang="en-US" sz="26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In US a recent study showed that: </a:t>
            </a:r>
          </a:p>
          <a:p>
            <a:r>
              <a:rPr lang="en-US" sz="2500" b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25%</a:t>
            </a:r>
            <a:r>
              <a:rPr lang="en-US" sz="2500" b="1" dirty="0" smtClean="0">
                <a:latin typeface="Adobe Caslon Pro Bold"/>
                <a:cs typeface="Arial" pitchFamily="34" charset="0"/>
              </a:rPr>
              <a:t> 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of employees are just showing up to collect paycheque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2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744" y="1527453"/>
            <a:ext cx="304495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– A Survey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500" b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40%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feel disconnected  from their employers. </a:t>
            </a:r>
            <a:r>
              <a:rPr lang="en-US" sz="2500" b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66%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do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feel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motivated to drive their employer’s business goals and objectives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74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364861"/>
            <a:ext cx="304495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The results of the survey showed that the </a:t>
            </a:r>
            <a:r>
              <a:rPr lang="en-US" sz="2500" dirty="0">
                <a:latin typeface="Adobe Caslon Pro Bold"/>
                <a:cs typeface="Arial" pitchFamily="34" charset="0"/>
              </a:rPr>
              <a:t>lack of </a:t>
            </a:r>
            <a:r>
              <a:rPr lang="en-US" sz="25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strong employment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branding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have many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operational risks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which are </a:t>
            </a:r>
            <a:r>
              <a:rPr lang="en-US" sz="2500" dirty="0">
                <a:latin typeface="Adobe Caslon Pro Bold"/>
                <a:cs typeface="Arial" pitchFamily="34" charset="0"/>
              </a:rPr>
              <a:t>extending well beyond attractions  or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retention. </a:t>
            </a:r>
            <a:endParaRPr lang="en-GB" sz="2500" dirty="0">
              <a:latin typeface="Adobe Caslon Pro Bold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26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66323" y="1289304"/>
            <a:ext cx="3026701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So, it refers to: </a:t>
            </a: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- how a company seeks to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enhance its positive image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- 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how it is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perceived as an employer</a:t>
            </a: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- how it seeks to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vertically integrate</a:t>
            </a:r>
            <a:r>
              <a:rPr lang="en-US" sz="2500" dirty="0">
                <a:latin typeface="Adobe Caslon Pro Bold"/>
                <a:cs typeface="Arial" pitchFamily="34" charset="0"/>
              </a:rPr>
              <a:t>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all </a:t>
            </a:r>
            <a:r>
              <a:rPr lang="en-US" sz="2500" dirty="0">
                <a:latin typeface="Adobe Caslon Pro Bold"/>
                <a:cs typeface="Arial" pitchFamily="34" charset="0"/>
              </a:rPr>
              <a:t>employment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touch-points</a:t>
            </a:r>
            <a:r>
              <a:rPr lang="en-US" sz="2500" dirty="0">
                <a:latin typeface="Adobe Caslon Pro Bold"/>
                <a:cs typeface="Arial" pitchFamily="34" charset="0"/>
              </a:rPr>
              <a:t>.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42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042416"/>
            <a:ext cx="3044952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E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mployment touch- </a:t>
            </a:r>
            <a:r>
              <a:rPr lang="en-US" sz="2500" dirty="0">
                <a:latin typeface="Adobe Caslon Pro Bold"/>
                <a:cs typeface="Arial" pitchFamily="34" charset="0"/>
              </a:rPr>
              <a:t>points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include:</a:t>
            </a:r>
          </a:p>
          <a:p>
            <a:pPr marL="342900" indent="-342900">
              <a:buFontTx/>
              <a:buChar char="-"/>
            </a:pPr>
            <a:r>
              <a:rPr lang="en-US" sz="2500" dirty="0" smtClean="0">
                <a:latin typeface="Adobe Caslon Pro Bold"/>
                <a:cs typeface="Arial" pitchFamily="34" charset="0"/>
              </a:rPr>
              <a:t>New </a:t>
            </a:r>
            <a:r>
              <a:rPr lang="en-US" sz="2500" dirty="0">
                <a:latin typeface="Adobe Caslon Pro Bold"/>
                <a:cs typeface="Arial" pitchFamily="34" charset="0"/>
              </a:rPr>
              <a:t>hire packets </a:t>
            </a:r>
            <a:endParaRPr lang="en-US" sz="2500" dirty="0" smtClean="0">
              <a:latin typeface="Adobe Caslon Pro Bold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500" dirty="0" smtClean="0">
                <a:latin typeface="Adobe Caslon Pro Bold"/>
                <a:cs typeface="Arial" pitchFamily="34" charset="0"/>
              </a:rPr>
              <a:t>On-Boarding </a:t>
            </a:r>
            <a:r>
              <a:rPr lang="en-US" sz="2500" dirty="0">
                <a:latin typeface="Adobe Caslon Pro Bold"/>
                <a:cs typeface="Arial" pitchFamily="34" charset="0"/>
              </a:rPr>
              <a:t>sessions </a:t>
            </a:r>
            <a:endParaRPr lang="en-US" sz="2500" dirty="0" smtClean="0">
              <a:latin typeface="Adobe Caslon Pro Bold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500" dirty="0">
                <a:latin typeface="Adobe Caslon Pro Bold"/>
                <a:cs typeface="Arial" pitchFamily="34" charset="0"/>
              </a:rPr>
              <a:t>B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enefits booklets</a:t>
            </a:r>
          </a:p>
          <a:p>
            <a:pPr marL="342900" indent="-342900">
              <a:buFontTx/>
              <a:buChar char="-"/>
            </a:pPr>
            <a:r>
              <a:rPr lang="en-US" sz="2500" dirty="0">
                <a:latin typeface="Adobe Caslon Pro Bold"/>
                <a:cs typeface="Arial" pitchFamily="34" charset="0"/>
              </a:rPr>
              <a:t>I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nternal </a:t>
            </a:r>
            <a:r>
              <a:rPr lang="en-US" sz="2500" dirty="0">
                <a:latin typeface="Adobe Caslon Pro Bold"/>
                <a:cs typeface="Arial" pitchFamily="34" charset="0"/>
              </a:rPr>
              <a:t>corporate communications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Must be aligned with employment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brand position </a:t>
            </a:r>
            <a:endParaRPr lang="en-GB" sz="2500" i="1" dirty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91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27737" y="1164140"/>
            <a:ext cx="3127248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400" i="1" dirty="0">
                <a:latin typeface="Adobe Caslon Pro Bold"/>
                <a:cs typeface="Arial" pitchFamily="34" charset="0"/>
              </a:rPr>
              <a:t>When successfully executed</a:t>
            </a:r>
            <a:r>
              <a:rPr lang="en-US" sz="2400" dirty="0">
                <a:latin typeface="Adobe Caslon Pro Bold"/>
                <a:cs typeface="Arial" pitchFamily="34" charset="0"/>
              </a:rPr>
              <a:t>, </a:t>
            </a:r>
            <a:endParaRPr lang="en-US" sz="2400" dirty="0" smtClean="0">
              <a:latin typeface="Adobe Caslon Pro Bold"/>
              <a:cs typeface="Arial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articulate </a:t>
            </a:r>
            <a:r>
              <a:rPr lang="en-US" sz="2400" dirty="0">
                <a:latin typeface="Adobe Caslon Pro Bold"/>
                <a:cs typeface="Arial" pitchFamily="34" charset="0"/>
              </a:rPr>
              <a:t>a promise that not only makes people want to work for the company but also gives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current employees a sense of pride and shared mission </a:t>
            </a:r>
            <a:r>
              <a:rPr lang="en-US" sz="2400" dirty="0">
                <a:latin typeface="Adobe Caslon Pro Bold"/>
                <a:cs typeface="Arial" pitchFamily="34" charset="0"/>
              </a:rPr>
              <a:t>with their organization</a:t>
            </a:r>
            <a:endParaRPr lang="en-GB" sz="24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46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7625" y="1542842"/>
            <a:ext cx="3029803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In conclusion, the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stronger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the company image the better the company’s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ability to find and retain quality candidates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to meet its future employment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need.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7581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26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3017520"/>
            <a:ext cx="3044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mployment Branding – Expert’s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Opinions 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02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4697" y="1207008"/>
            <a:ext cx="320954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-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Vincent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Gauthier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says “Employment branding is pretty important in situation where company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experience very high turnover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and difficulties in attracting retaining and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motivating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employee”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 </a:t>
            </a:r>
            <a:r>
              <a:rPr lang="en-US" sz="2000" i="1" dirty="0">
                <a:latin typeface="Adobe Caslon Pro Bold"/>
                <a:cs typeface="Arial" pitchFamily="34" charset="0"/>
              </a:rPr>
              <a:t>(GM at Hewitt Associates in Hong Kong)</a:t>
            </a:r>
            <a:endParaRPr lang="en-GB" sz="20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1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207008"/>
            <a:ext cx="312724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C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an promote an image of an organization. </a:t>
            </a:r>
          </a:p>
          <a:p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For example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, 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“Providing a workplace that encourage ethical and socially responsible behavior” </a:t>
            </a:r>
            <a:endParaRPr lang="en-US" sz="2500" i="1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88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660600"/>
            <a:ext cx="28803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The strategic value of employment branding goes beyond recruiting and also extends to the retention of staff, providing the company delivers on its promises.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35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865340"/>
            <a:ext cx="28803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If there is a discount between what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the brand purports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to be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and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what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actually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it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is, </a:t>
            </a:r>
          </a:p>
          <a:p>
            <a:r>
              <a:rPr lang="en-US" sz="2400" i="1" dirty="0" smtClean="0">
                <a:latin typeface="Adobe Caslon Pro Bold"/>
                <a:cs typeface="Arial" pitchFamily="34" charset="0"/>
              </a:rPr>
              <a:t>It can 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backfire on the company </a:t>
            </a:r>
            <a:endParaRPr lang="en-GB" sz="24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62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2203" y="1124712"/>
            <a:ext cx="296852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E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mployment branding will only be successful over the long term if the company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align all its management systems and process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to deliver on its employment promises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4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097899"/>
            <a:ext cx="304495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C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ompanies design an employment brand making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promise to prospective employees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but will not align their management systems and process to deliver on these promises.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52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4077" y="1371600"/>
            <a:ext cx="2792059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If you are promising  career development </a:t>
            </a:r>
          </a:p>
          <a:p>
            <a:endParaRPr lang="en-US" sz="2500" b="1" i="1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  <a:p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Can you deliver on it? </a:t>
            </a:r>
          </a:p>
          <a:p>
            <a:endParaRPr lang="en-US" sz="2500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Is there room for change your branding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.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5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4077" y="1783080"/>
            <a:ext cx="30389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Gauthier says “we are talking about aligning not just 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career development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what you are promising but all your management systems”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59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042416"/>
            <a:ext cx="3044952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We know from survey and our works that the disconnect between the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employment promise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and the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employment reality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is one of the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biggest drivers of disengagement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and employee turnover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7581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00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3017520"/>
            <a:ext cx="3044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mployment Branding – Expert’s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Opinions 2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9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3147" y="1124712"/>
            <a:ext cx="31272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-</a:t>
            </a:r>
          </a:p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Dr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. David Kippen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“Employment branding is now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evolving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 and starting to move beyond recruitment and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infuse every employment touch point”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 </a:t>
            </a:r>
            <a:r>
              <a:rPr lang="en-US" sz="2000" i="1" dirty="0" smtClean="0">
                <a:latin typeface="Adobe Caslon Pro Bold"/>
                <a:cs typeface="Arial" pitchFamily="34" charset="0"/>
              </a:rPr>
              <a:t>(Vice </a:t>
            </a:r>
            <a:r>
              <a:rPr lang="en-US" sz="2000" i="1" dirty="0">
                <a:latin typeface="Adobe Caslon Pro Bold"/>
                <a:cs typeface="Arial" pitchFamily="34" charset="0"/>
              </a:rPr>
              <a:t>president  of brand &amp; communication at TMP </a:t>
            </a:r>
            <a:r>
              <a:rPr lang="en-US" sz="2000" i="1" dirty="0" smtClean="0">
                <a:latin typeface="Adobe Caslon Pro Bold"/>
                <a:cs typeface="Arial" pitchFamily="34" charset="0"/>
              </a:rPr>
              <a:t>worldwide) </a:t>
            </a:r>
            <a:endParaRPr lang="en-GB" sz="20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61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0368" y="1289304"/>
            <a:ext cx="288036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As employment </a:t>
            </a:r>
            <a:r>
              <a:rPr lang="en-US" sz="2400" dirty="0">
                <a:latin typeface="Adobe Caslon Pro Bold"/>
                <a:cs typeface="Arial" pitchFamily="34" charset="0"/>
              </a:rPr>
              <a:t>branding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matures, </a:t>
            </a:r>
            <a:r>
              <a:rPr lang="en-US" sz="2400" dirty="0">
                <a:latin typeface="Adobe Caslon Pro Bold"/>
                <a:cs typeface="Arial" pitchFamily="34" charset="0"/>
              </a:rPr>
              <a:t>o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rganization </a:t>
            </a:r>
            <a:r>
              <a:rPr lang="en-US" sz="2400" dirty="0">
                <a:latin typeface="Adobe Caslon Pro Bold"/>
                <a:cs typeface="Arial" pitchFamily="34" charset="0"/>
              </a:rPr>
              <a:t>will shift from the current focus on </a:t>
            </a:r>
            <a:r>
              <a:rPr lang="en-US" sz="24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“One size fits all”</a:t>
            </a:r>
            <a:r>
              <a:rPr lang="en-US" sz="2400" dirty="0">
                <a:latin typeface="Adobe Caslon Pro Bold"/>
                <a:cs typeface="Arial" pitchFamily="34" charset="0"/>
              </a:rPr>
              <a:t> employment brand to a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“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more </a:t>
            </a:r>
            <a:r>
              <a:rPr lang="en-US" sz="24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targeted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focus”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employment branding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0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2359152"/>
            <a:ext cx="296265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</a:t>
            </a:r>
            <a:endParaRPr lang="en-US" sz="2200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Can help organizations to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attract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 the best people from open labor market. </a:t>
            </a:r>
          </a:p>
        </p:txBody>
      </p:sp>
    </p:spTree>
    <p:extLst>
      <p:ext uri="{BB962C8B-B14F-4D97-AF65-F5344CB8AC3E}">
        <p14:creationId xmlns:p14="http://schemas.microsoft.com/office/powerpoint/2010/main" val="168272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5479" y="1516749"/>
            <a:ext cx="304495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Most of the experienced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talented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workforce know: </a:t>
            </a:r>
          </a:p>
          <a:p>
            <a:r>
              <a:rPr lang="en-US" sz="2400" i="1" dirty="0" smtClean="0">
                <a:latin typeface="Adobe Caslon Pro Bold"/>
                <a:cs typeface="Arial" pitchFamily="34" charset="0"/>
              </a:rPr>
              <a:t>- Who the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major players 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are?</a:t>
            </a:r>
          </a:p>
          <a:p>
            <a:r>
              <a:rPr lang="en-US" sz="2400" i="1" dirty="0" smtClean="0">
                <a:latin typeface="Adobe Caslon Pro Bold"/>
                <a:cs typeface="Arial" pitchFamily="34" charset="0"/>
              </a:rPr>
              <a:t>- What they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don’t know?</a:t>
            </a:r>
          </a:p>
          <a:p>
            <a:r>
              <a:rPr lang="en-US" sz="2400" i="1" dirty="0" smtClean="0">
                <a:latin typeface="Adobe Caslon Pro Bold"/>
                <a:cs typeface="Arial" pitchFamily="34" charset="0"/>
              </a:rPr>
              <a:t>- What they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really care about</a:t>
            </a:r>
            <a:r>
              <a:rPr lang="en-US" sz="2400" i="1" dirty="0">
                <a:latin typeface="Adobe Caslon Pro Bold"/>
                <a:cs typeface="Arial" pitchFamily="34" charset="0"/>
              </a:rPr>
              <a:t>?</a:t>
            </a:r>
            <a:endParaRPr lang="en-GB" sz="24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81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5479" y="2029968"/>
            <a:ext cx="30449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pPr marL="342900" indent="-342900">
              <a:buFontTx/>
              <a:buChar char="-"/>
            </a:pPr>
            <a:r>
              <a:rPr lang="en-US" sz="2400" i="1" dirty="0">
                <a:latin typeface="Adobe Caslon Pro Bold"/>
                <a:cs typeface="Arial" pitchFamily="34" charset="0"/>
              </a:rPr>
              <a:t>W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hat 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kind of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projects they’ll be able to work on?</a:t>
            </a:r>
            <a:endParaRPr lang="en-US" sz="2400" i="1" dirty="0">
              <a:latin typeface="Adobe Caslon Pro Bold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i="1" dirty="0" smtClean="0">
                <a:latin typeface="Adobe Caslon Pro Bold"/>
                <a:cs typeface="Arial" pitchFamily="34" charset="0"/>
              </a:rPr>
              <a:t>Who’ s in the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work group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 and how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effective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 is their unit manager?</a:t>
            </a:r>
            <a:endParaRPr lang="en-GB" sz="24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78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2090821"/>
            <a:ext cx="27980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Today, Organizations trying to find out who they are in the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eyes of employees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and the marketplace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371600"/>
            <a:ext cx="296265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The organization find out the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“white space”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 among the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aspirational but true things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they can say about the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work experience they offer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and build messaging around those truths.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06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8382" y="1289304"/>
            <a:ext cx="313311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Tomorrow, organizations will become more focused on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educating the key sub segments of the marketplace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they want to reach on, and the reality of their job offer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9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536192"/>
            <a:ext cx="2880360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Think of it this way </a:t>
            </a:r>
          </a:p>
          <a:p>
            <a:endParaRPr lang="en-US" sz="2500" i="1" dirty="0">
              <a:latin typeface="Adobe Caslon Pro Bold"/>
              <a:cs typeface="Arial" pitchFamily="34" charset="0"/>
            </a:endParaRP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“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Today we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brand the employer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tomorrow we’ll also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brand the job requirement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for certain hard to fill roles”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76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65776" y="1618488"/>
            <a:ext cx="296265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Experts believe that it is important that the company’s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executives are involved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in developing the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employment brand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or at least agree upon it. </a:t>
            </a:r>
          </a:p>
        </p:txBody>
      </p:sp>
    </p:spTree>
    <p:extLst>
      <p:ext uri="{BB962C8B-B14F-4D97-AF65-F5344CB8AC3E}">
        <p14:creationId xmlns:p14="http://schemas.microsoft.com/office/powerpoint/2010/main" val="48783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4561" y="1312009"/>
            <a:ext cx="297616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We turn to executive to understand the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organization’s aspirations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and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strategic directions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. But its essential  that the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employment reflect the workforce every day reality 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(Kippen)</a:t>
            </a:r>
            <a:endParaRPr lang="en-GB" sz="2400" i="1" dirty="0" smtClean="0">
              <a:latin typeface="Adobe Caslon Pro Bold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7581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69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3017520"/>
            <a:ext cx="3044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mployment Branding – Expert’s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Opinions 3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9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865376"/>
            <a:ext cx="288036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If </a:t>
            </a:r>
            <a:r>
              <a:rPr lang="en-US" sz="2500" dirty="0">
                <a:latin typeface="Adobe Caslon Pro Bold"/>
                <a:cs typeface="Arial" pitchFamily="34" charset="0"/>
              </a:rPr>
              <a:t>the employment brand position is too </a:t>
            </a:r>
            <a:r>
              <a:rPr lang="en-US" sz="25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aspirational</a:t>
            </a:r>
            <a:r>
              <a:rPr lang="en-US" sz="2500" dirty="0">
                <a:latin typeface="Adobe Caslon Pro Bold"/>
                <a:cs typeface="Arial" pitchFamily="34" charset="0"/>
              </a:rPr>
              <a:t> it won’t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resonate with </a:t>
            </a:r>
            <a:r>
              <a:rPr lang="en-US" sz="2500" dirty="0">
                <a:latin typeface="Adobe Caslon Pro Bold"/>
                <a:cs typeface="Arial" pitchFamily="34" charset="0"/>
              </a:rPr>
              <a:t>the work force or with prospective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employees. </a:t>
            </a:r>
            <a:endParaRPr lang="en-GB" sz="25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45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1721489"/>
            <a:ext cx="312724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</a:t>
            </a:r>
            <a:endParaRPr lang="en-US" sz="2200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  <a:p>
            <a:r>
              <a:rPr lang="en-US" sz="2400" i="1" dirty="0" smtClean="0">
                <a:latin typeface="Adobe Caslon Pro Bold"/>
                <a:cs typeface="Arial" pitchFamily="34" charset="0"/>
              </a:rPr>
              <a:t>“An organization’s image or brand is</a:t>
            </a:r>
          </a:p>
          <a:p>
            <a:r>
              <a:rPr lang="en-US" sz="2400" i="1" dirty="0" smtClean="0">
                <a:latin typeface="Adobe Caslon Pro Bold"/>
                <a:cs typeface="Arial" pitchFamily="34" charset="0"/>
              </a:rPr>
              <a:t>clearly important in infusing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applicant advancement 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in the company and its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employment opportunities</a:t>
            </a:r>
            <a:r>
              <a:rPr lang="en-US" sz="2400" i="1" dirty="0" smtClean="0">
                <a:latin typeface="Adobe Caslon Pro Bold"/>
                <a:cs typeface="Arial" pitchFamily="34" charset="0"/>
              </a:rPr>
              <a:t>” </a:t>
            </a:r>
            <a:endParaRPr lang="en-GB" sz="2400" i="1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27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4660" y="1168825"/>
            <a:ext cx="30483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As companies will create a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consumer brand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 that build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customer loyalty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, “they also need to create an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employment brand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to build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loyalty amongst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their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existing employees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while attracting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new recruits”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GB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69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593693"/>
            <a:ext cx="3044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-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Warns Ryan </a:t>
            </a:r>
            <a:r>
              <a:rPr lang="en-US" sz="2600" b="1" dirty="0" err="1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Estis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000" i="1" dirty="0" smtClean="0">
                <a:latin typeface="Adobe Caslon Pro Bold"/>
                <a:cs typeface="Arial" pitchFamily="34" charset="0"/>
              </a:rPr>
              <a:t>(Chief Talent Strategist for NSA Recruitment Communication) </a:t>
            </a:r>
            <a:endParaRPr lang="en-GB" sz="2500" dirty="0" smtClean="0">
              <a:latin typeface="Adobe Caslon Pro Bold"/>
              <a:cs typeface="Arial" pitchFamily="34" charset="0"/>
            </a:endParaRPr>
          </a:p>
          <a:p>
            <a:endParaRPr lang="en-US" sz="2500" dirty="0" smtClean="0">
              <a:latin typeface="Adobe Caslon Pro Bold"/>
              <a:cs typeface="Arial" pitchFamily="34" charset="0"/>
            </a:endParaRP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“Companies that are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not prepared to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combat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key branding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challenges….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7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1289304"/>
            <a:ext cx="3209544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….and </a:t>
            </a:r>
            <a:r>
              <a:rPr lang="en-US" sz="2500" dirty="0">
                <a:latin typeface="Adobe Caslon Pro Bold"/>
                <a:cs typeface="Arial" pitchFamily="34" charset="0"/>
              </a:rPr>
              <a:t>that failed to understand the importance of an </a:t>
            </a:r>
            <a:r>
              <a:rPr lang="en-US" sz="25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increased investment allocation </a:t>
            </a:r>
            <a:r>
              <a:rPr lang="en-US" sz="2500" dirty="0">
                <a:latin typeface="Adobe Caslon Pro Bold"/>
                <a:cs typeface="Arial" pitchFamily="34" charset="0"/>
              </a:rPr>
              <a:t>in talent management will almost  certainly see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diminished performance </a:t>
            </a:r>
            <a:r>
              <a:rPr lang="en-US" sz="2500" dirty="0">
                <a:latin typeface="Adobe Caslon Pro Bold"/>
                <a:cs typeface="Arial" pitchFamily="34" charset="0"/>
              </a:rPr>
              <a:t>possibilities in the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future”</a:t>
            </a:r>
            <a:endParaRPr lang="en-GB" sz="25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58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1289304"/>
            <a:ext cx="304495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But if you get it right the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benefits are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quite significant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.</a:t>
            </a:r>
          </a:p>
          <a:p>
            <a:endParaRPr lang="en-US" sz="2500" dirty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Most of the best employers in our best employers studies usually have their brand and systems aligned</a:t>
            </a:r>
            <a:endParaRPr lang="en-GB" sz="25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05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1722156"/>
            <a:ext cx="28803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An Expert’s Opinion </a:t>
            </a:r>
          </a:p>
          <a:p>
            <a:r>
              <a:rPr lang="en-US" sz="2600" dirty="0">
                <a:latin typeface="Adobe Caslon Pro Bold"/>
                <a:cs typeface="Arial" pitchFamily="34" charset="0"/>
              </a:rPr>
              <a:t>A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s </a:t>
            </a:r>
            <a:r>
              <a:rPr lang="en-US" sz="2600" dirty="0">
                <a:latin typeface="Adobe Caslon Pro Bold"/>
                <a:cs typeface="Arial" pitchFamily="34" charset="0"/>
              </a:rPr>
              <a:t>a result they get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lower staff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turnove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r, a </a:t>
            </a:r>
            <a:r>
              <a:rPr lang="en-US" sz="2600" dirty="0">
                <a:latin typeface="Adobe Caslon Pro Bold"/>
                <a:cs typeface="Arial" pitchFamily="34" charset="0"/>
              </a:rPr>
              <a:t>more engaged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workforce, </a:t>
            </a:r>
            <a:r>
              <a:rPr lang="en-US" sz="2600" dirty="0">
                <a:latin typeface="Adobe Caslon Pro Bold"/>
                <a:cs typeface="Arial" pitchFamily="34" charset="0"/>
              </a:rPr>
              <a:t>higher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productivity, </a:t>
            </a:r>
            <a:r>
              <a:rPr lang="en-US" sz="2600" dirty="0">
                <a:latin typeface="Adobe Caslon Pro Bold"/>
                <a:cs typeface="Arial" pitchFamily="34" charset="0"/>
              </a:rPr>
              <a:t>and better business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result. 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7581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40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2079" y="1460546"/>
            <a:ext cx="3127248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Branding 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Human C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apital can help organizations to achieve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sustained competitive advantage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. Thus, the organizations need to attract HC through employment branding.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27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102584"/>
            <a:ext cx="3044952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Branding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The organizations has budget to brand </a:t>
            </a:r>
            <a:r>
              <a:rPr lang="en-US" sz="2500" dirty="0">
                <a:latin typeface="Adobe Caslon Pro Bold"/>
                <a:cs typeface="Arial" pitchFamily="34" charset="0"/>
              </a:rPr>
              <a:t>products and services to their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clients. However, </a:t>
            </a:r>
            <a:r>
              <a:rPr lang="en-US" sz="2500" b="1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many still do not fully understand </a:t>
            </a:r>
            <a:r>
              <a:rPr lang="en-US" sz="2500" dirty="0">
                <a:latin typeface="Adobe Caslon Pro Bold"/>
                <a:cs typeface="Arial" pitchFamily="34" charset="0"/>
              </a:rPr>
              <a:t>the value of actively branding themselves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to </a:t>
            </a:r>
            <a:r>
              <a:rPr lang="en-US" sz="2500" dirty="0">
                <a:latin typeface="Adobe Caslon Pro Bold"/>
                <a:cs typeface="Arial" pitchFamily="34" charset="0"/>
              </a:rPr>
              <a:t>their own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employees.</a:t>
            </a:r>
            <a:endParaRPr lang="en-GB" sz="25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70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207008"/>
            <a:ext cx="312724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Without it, organizations may face several challenges such as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recruiting and retaining talent</a:t>
            </a:r>
            <a:r>
              <a:rPr lang="en-US" sz="2500" b="1" i="1" dirty="0" smtClean="0">
                <a:latin typeface="Adobe Caslon Pro Bold"/>
                <a:cs typeface="Arial" pitchFamily="34" charset="0"/>
              </a:rPr>
              <a:t>.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The firms are expected to face a skill shortage within next decade</a:t>
            </a:r>
            <a:r>
              <a:rPr lang="en-US" sz="2500" dirty="0" smtClean="0">
                <a:latin typeface="Arial" pitchFamily="34" charset="0"/>
                <a:cs typeface="Arial" pitchFamily="34" charset="0"/>
              </a:rPr>
              <a:t>. </a:t>
            </a:r>
            <a:endParaRPr lang="en-GB" sz="25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02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289304"/>
            <a:ext cx="312724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In conclusion, employment branding is critical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to attract employees who feel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underappreciated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with </a:t>
            </a:r>
            <a:r>
              <a:rPr lang="en-US" sz="2500" dirty="0">
                <a:latin typeface="Adobe Caslon Pro Bold"/>
                <a:cs typeface="Arial" pitchFamily="34" charset="0"/>
              </a:rPr>
              <a:t>an alarming large proportion thinking about changing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jobs. </a:t>
            </a:r>
            <a:endParaRPr lang="en-GB" sz="2500" dirty="0">
              <a:latin typeface="Adobe Caslon Pro Bold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7581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812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3017520"/>
            <a:ext cx="3044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Don’t forget employment branding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58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11926</TotalTime>
  <Words>1273</Words>
  <Application>Microsoft Office PowerPoint</Application>
  <PresentationFormat>On-screen Show (4:3)</PresentationFormat>
  <Paragraphs>201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Adobe Caslon Pro Bold</vt:lpstr>
      <vt:lpstr>Arial</vt:lpstr>
      <vt:lpstr>Britannic Bold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616</cp:revision>
  <dcterms:created xsi:type="dcterms:W3CDTF">2006-08-16T00:00:00Z</dcterms:created>
  <dcterms:modified xsi:type="dcterms:W3CDTF">2015-11-29T11:57:38Z</dcterms:modified>
</cp:coreProperties>
</file>