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7"/>
  </p:notesMasterIdLst>
  <p:sldIdLst>
    <p:sldId id="807" r:id="rId2"/>
    <p:sldId id="604" r:id="rId3"/>
    <p:sldId id="779" r:id="rId4"/>
    <p:sldId id="605" r:id="rId5"/>
    <p:sldId id="780" r:id="rId6"/>
    <p:sldId id="606" r:id="rId7"/>
    <p:sldId id="607" r:id="rId8"/>
    <p:sldId id="608" r:id="rId9"/>
    <p:sldId id="782" r:id="rId10"/>
    <p:sldId id="609" r:id="rId11"/>
    <p:sldId id="783" r:id="rId12"/>
    <p:sldId id="808" r:id="rId13"/>
    <p:sldId id="784" r:id="rId14"/>
    <p:sldId id="610" r:id="rId15"/>
    <p:sldId id="611" r:id="rId16"/>
    <p:sldId id="785" r:id="rId17"/>
    <p:sldId id="612" r:id="rId18"/>
    <p:sldId id="613" r:id="rId19"/>
    <p:sldId id="786" r:id="rId20"/>
    <p:sldId id="614" r:id="rId21"/>
    <p:sldId id="615" r:id="rId22"/>
    <p:sldId id="617" r:id="rId23"/>
    <p:sldId id="787" r:id="rId24"/>
    <p:sldId id="788" r:id="rId25"/>
    <p:sldId id="789" r:id="rId26"/>
    <p:sldId id="618" r:id="rId27"/>
    <p:sldId id="790" r:id="rId28"/>
    <p:sldId id="791" r:id="rId29"/>
    <p:sldId id="792" r:id="rId30"/>
    <p:sldId id="619" r:id="rId31"/>
    <p:sldId id="809" r:id="rId32"/>
    <p:sldId id="620" r:id="rId33"/>
    <p:sldId id="621" r:id="rId34"/>
    <p:sldId id="793" r:id="rId35"/>
    <p:sldId id="622" r:id="rId36"/>
    <p:sldId id="623" r:id="rId37"/>
    <p:sldId id="624" r:id="rId38"/>
    <p:sldId id="625" r:id="rId39"/>
    <p:sldId id="626" r:id="rId40"/>
    <p:sldId id="627" r:id="rId41"/>
    <p:sldId id="629" r:id="rId42"/>
    <p:sldId id="801" r:id="rId43"/>
    <p:sldId id="810" r:id="rId44"/>
    <p:sldId id="841" r:id="rId45"/>
    <p:sldId id="794" r:id="rId46"/>
    <p:sldId id="795" r:id="rId47"/>
    <p:sldId id="631" r:id="rId48"/>
    <p:sldId id="632" r:id="rId49"/>
    <p:sldId id="633" r:id="rId50"/>
    <p:sldId id="796" r:id="rId51"/>
    <p:sldId id="634" r:id="rId52"/>
    <p:sldId id="797" r:id="rId53"/>
    <p:sldId id="635" r:id="rId54"/>
    <p:sldId id="636" r:id="rId55"/>
    <p:sldId id="637" r:id="rId56"/>
    <p:sldId id="840" r:id="rId57"/>
    <p:sldId id="638" r:id="rId58"/>
    <p:sldId id="798" r:id="rId59"/>
    <p:sldId id="835" r:id="rId60"/>
    <p:sldId id="811" r:id="rId61"/>
    <p:sldId id="812" r:id="rId62"/>
    <p:sldId id="813" r:id="rId63"/>
    <p:sldId id="814" r:id="rId64"/>
    <p:sldId id="815" r:id="rId65"/>
    <p:sldId id="816" r:id="rId66"/>
    <p:sldId id="817" r:id="rId67"/>
    <p:sldId id="836" r:id="rId68"/>
    <p:sldId id="818" r:id="rId69"/>
    <p:sldId id="819" r:id="rId70"/>
    <p:sldId id="820" r:id="rId71"/>
    <p:sldId id="821" r:id="rId72"/>
    <p:sldId id="822" r:id="rId73"/>
    <p:sldId id="823" r:id="rId74"/>
    <p:sldId id="824" r:id="rId75"/>
    <p:sldId id="825" r:id="rId76"/>
    <p:sldId id="837" r:id="rId77"/>
    <p:sldId id="826" r:id="rId78"/>
    <p:sldId id="827" r:id="rId79"/>
    <p:sldId id="828" r:id="rId80"/>
    <p:sldId id="829" r:id="rId81"/>
    <p:sldId id="830" r:id="rId82"/>
    <p:sldId id="831" r:id="rId83"/>
    <p:sldId id="839" r:id="rId84"/>
    <p:sldId id="833" r:id="rId85"/>
    <p:sldId id="834" r:id="rId8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92D050"/>
    <a:srgbClr val="7EC234"/>
    <a:srgbClr val="6BA42C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34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757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98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7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67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14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159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935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14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24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657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506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66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1911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526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982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17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3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5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76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015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478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992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952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740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8614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080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322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89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4382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306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55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6947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07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110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8792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7384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977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17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9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1874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249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849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8727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070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46992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4699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5348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829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7979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0150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9092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5394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337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1809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1793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7588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42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7822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957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5457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20543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2431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7288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2544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780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4360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3069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5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11537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9189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1299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69985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69985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5313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87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314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Employment Agencies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33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01179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fee charged by employment agencies vary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widely. A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range between 2 to 12 percent of gross annual compensation is common.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31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01179"/>
            <a:ext cx="2862755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should be noted, however, that some more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aggressive agencies have very flexible fee structures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are open to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negotiation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67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85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017520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Management Recruitment Consultant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57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304495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recruitment consultant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concentrates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recruiting for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professional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managerial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positions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82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91823"/>
            <a:ext cx="3044952" cy="428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recruitment consultant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here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numerous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firms, and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producing great diversity in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professionalism,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ethics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>
                <a:solidFill>
                  <a:srgbClr val="E2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fee structure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52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65376"/>
            <a:ext cx="3044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turn has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contributed criticism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skepticism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about the use of management recruitment consultants. Unfortunately, this is often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justified….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38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8803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Because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anyone can work as a recruitment consultant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selling skills are often the prime job requirement for consultants. 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17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12264"/>
            <a:ext cx="2880360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Consequently, some recruitment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consultants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operate in a haphazard manner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have a poor success rate.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8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947672"/>
            <a:ext cx="2880360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Services that HR manager can expect from a professional consultant include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detailed client background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study,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preparation of a job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description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17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7615" y="2133619"/>
            <a:ext cx="2610817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ideal candidate profile.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range between 2 to 12 percent of gross annual compensation is common.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81471"/>
            <a:ext cx="8394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Management Recruitment Consultant</a:t>
            </a:r>
            <a:endParaRPr lang="en-US" sz="36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67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7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436453"/>
            <a:ext cx="28803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Agencies </a:t>
            </a:r>
          </a:p>
          <a:p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Employment agencies are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privately owned recruitment consultancies.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Traditionally, they have specialized in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clerical and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secretarial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positions….. 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55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dvantages 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using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MRC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2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238741"/>
            <a:ext cx="2798064" cy="5070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Time management is at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premium.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sing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consultant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reduce the involvement of the organization’s management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in screening interviewing and so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on.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7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75444" y="1618488"/>
            <a:ext cx="28998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Confidentiality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Business sensitivities mean that it may not be practical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advertise under the organization own name.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use of consultant can ensure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confidentiality….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08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Confidentiality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Similarly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applicants may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prefer to remain unidentified to the client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while they explore the details of the position and before they decide to submit a formal application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53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Expertise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Professional management recruitment consultant possesses considerable expertise in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recruiting and  selecting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professional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17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Expertise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     …..and managerial personnel. This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 save an organization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time and money and reduce the chance of failed recruiting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campaign or a bad appointment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8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Reputation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First class management recruitment consultants have a reputation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motivates high caliber personnel to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apply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39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367153"/>
            <a:ext cx="279806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Reputation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of special advantage to a small or unknown organization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lack attraction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their own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3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00784"/>
            <a:ext cx="2880360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Fee range from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10 to 20 percent of the candidates total remuneration package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are usually paid in two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installments.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50 percent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 the acceptance of the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assignment…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4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798064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 the presentation of a shortlist of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50 percent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 the successful completion of the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assignment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5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51230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but some have now expanded their activities to include the recruitment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junior accounting, information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technology,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sales and technical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personnel. 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06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70080"/>
            <a:ext cx="2715768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Advertising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travel and other related expenses are added to this.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Such items may be charged at cost or with a services premium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added.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Advantages of using MRC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32" y="6062472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55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107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Executive Search Firm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23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89675"/>
            <a:ext cx="279806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Executive search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firm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Executive search is a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source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 recruiting a senior manager and professionals.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Commonly called head hunting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It is favored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when: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0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45959"/>
            <a:ext cx="2880360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personnel with the required skills and experience are not known to be seeking a job change </a:t>
            </a:r>
            <a:endParaRPr lang="en-GB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92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The number of people with the necessary qualification and experience is limited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Maximum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confidentiality is desired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79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194560"/>
            <a:ext cx="279806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Egon Zhender executive search process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involves the following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steps: Let’s discuss it one by one. 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94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00784"/>
            <a:ext cx="3044952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Hold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initial client meeting to define the client problem or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need</a:t>
            </a:r>
            <a:endParaRPr lang="en-GB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Confirmed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proposed method targets, timings, consultants responsible and fees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48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51969"/>
            <a:ext cx="2962656" cy="441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Conduct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systematic search through research, approaching sources in a position to comment and finding targets </a:t>
            </a:r>
            <a:endParaRPr lang="en-GB" sz="24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Interview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potential candidates and prepare confidential reports 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18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314860"/>
            <a:ext cx="2880360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Present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 and check reference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Assist with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offers negotiations and follow-up.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9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51230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Executive search is expensive.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Fees of 25 to 40 percent of total remuneration are paid in three installments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One-third in advance followed by two scheduled payments.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36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04452"/>
            <a:ext cx="25511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Employment agencies also differ in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range of services they offer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he professionalism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their consultant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and their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fees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77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133619"/>
            <a:ext cx="2715768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fees are paid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whether or not a candidate is hired.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Expenses are billed separately and are not itemized.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11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4960" y="1415713"/>
            <a:ext cx="27157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high cost along with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questionable performance and conflicts of interest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over the raiding of existing clients has raised question about  the value of executive search 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89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75034" y="2359152"/>
            <a:ext cx="2653398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It is claimed that 50-60 percent of all search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result in the hiring of the individual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who was initially specified.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232" y="6013323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08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Executive Search Firm 2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15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64717"/>
            <a:ext cx="2798064" cy="348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study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300 European based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companies found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more than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half felt executive search were less than 60 percent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7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453896"/>
            <a:ext cx="2798064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Criticism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centered on the search method itself.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poor quality of the candidates,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time was taken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complete an assignment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the off limits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problem…..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6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798064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…..(where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consultant can not look for potential candidate inside companies that are existing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clients).</a:t>
            </a:r>
            <a:endParaRPr lang="en-GB" sz="2600" i="1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34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1263" y="1453896"/>
            <a:ext cx="2926353" cy="4805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When choosing an executive search firm, the HR manager should review the following points to ensure that the search firm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compatible with the organization’s requirements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that its conduct will be professional 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58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Structure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How is the fee charged?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Will payment be in cash or equity what is included or excluded?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How are expenses charged? Will an itemized account be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presented.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79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289304"/>
            <a:ext cx="29626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Parameters of the search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What will the organization get for its money for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example,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which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countries geographic areas and which industrial sectors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companies will be covered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?....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2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1576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survey found that more than 60 percent of client companies felt that recruitment consultants did not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possess the necessary qualifications and experiences. 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4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89091" y="1453896"/>
            <a:ext cx="2886229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details can be worked out at a subsequent meeting with the chosen firm. But it is important to be clear about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from the start to avoid later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misunderstanding.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73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5352"/>
            <a:ext cx="2962656" cy="4611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Timescale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When can the organization expect to see candidates? And how many?  </a:t>
            </a:r>
            <a:endParaRPr lang="en-US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will reference check will be conducted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....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40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52376"/>
            <a:ext cx="2880360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…..Reference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check ideally should be completed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before shortlisted candidate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are presented to the client organization.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2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2206" y="1536192"/>
            <a:ext cx="2885410" cy="4739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Client status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What happen if the organization like some companies include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the search process that are existing clients of the search firm?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 there any conflicts of interest? 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23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371600"/>
            <a:ext cx="279806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Responsibility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Who will be working on the organization assignments?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Will there be one consultant or two?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Who will do the research work,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contacting of the potential candidates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and the interviewing?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51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5730" y="2428708"/>
            <a:ext cx="274729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What happen if no candidate is found or if the organization considers that none is suitable?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47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5730" y="1783080"/>
            <a:ext cx="291188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critical because the most common cause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client dissatisfaction is the search firm failure to find a suitable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4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20453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Off-limit rule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Does the search firm have an off limit rule? </a:t>
            </a:r>
            <a:endParaRPr lang="en-US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Will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firm recruit its own placement?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Note that some search firm recruits their own placements again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again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0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2491" y="2029968"/>
            <a:ext cx="26782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…while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some have off-limits rules that apply for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only one year and others regard any company that is merged or sold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 “fair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game”.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Executive Search Firm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67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80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107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Recruiting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67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2901" y="1947672"/>
            <a:ext cx="2924715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critic claims that this is not surprising, as employment agencies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hire consultants for their selling skill’s rather than their HR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expertise.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03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89675"/>
            <a:ext cx="296265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Recruiting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attract young professionals and management trainees, many public and private organizations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 directly from universities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colleges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20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Generally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this is done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via university appointments board or career advisory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services.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Vacancies are advertised via email or on the notice board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campus interviews are arranged.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21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time, expenses and high labor turnover involved are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problems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associated with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campus recruiting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These may be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partly a result of the ineffectiveness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the recruiting program.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63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HR Managers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(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 example),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have been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criticized for their poor recruiting techniques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There is also evidence that campus recruiters frequently lack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sufficient…..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7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99911" y="2428708"/>
            <a:ext cx="261081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knowledge of their organization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do not use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effective interview techniques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03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5730" y="1618488"/>
            <a:ext cx="274729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Other weakness of the university recruiting program includes 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inability to use the appointment board properly, mismanagement of candidate’s company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visits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7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6858" y="1371600"/>
            <a:ext cx="283846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failure to follow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up,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attempt to visit too many campuses, and management indecision.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Correcting such deficiencies should be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primary concern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 the HR managers.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University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24" y="5825644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26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107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Employee Referral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47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589675"/>
            <a:ext cx="288036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Employee referral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recommendation made by current employees can be a useful source of applicants. Notice of vacancies with requests for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referral.....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88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804452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……is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posted on the organization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bulletin boards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internal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email system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Prize and cash bonuses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 given to employees who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recommended…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715768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HR manager should exercise considerable care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selecting the services of an employment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agencies.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1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17206" y="1783080"/>
            <a:ext cx="269352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candidate who is subsequently hired. ABN Amro, American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Express,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ANZ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which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 25 to 30 percent of new hires this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way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68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428708"/>
            <a:ext cx="28803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Suncorp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PricewaterhouseCoopers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all give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cash or other rewards for a successful referral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58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05644" y="1865376"/>
            <a:ext cx="26050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One US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software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company, during the High Tech boom,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awarded a new Ferrari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first employee who referred 10 new hires.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67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00784"/>
            <a:ext cx="2880360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success of employee referral program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largely depends on the morale of existing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accuracy of the job information and the closeness of the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friend….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39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06568"/>
            <a:ext cx="2962656" cy="4620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Major drawbacks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the use of the employee referral program are that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cliques may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develop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referring employee referral may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become upset if their candidate is rejected…. 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8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715768" cy="459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eliance on employee referral may be regarded as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discriminatory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if it tends to maintain the present employee mix by nationality, race, religion, sex or some other criterion. 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Referral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24" y="5825644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87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237580"/>
            <a:ext cx="2962656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Other Recruitment Sources</a:t>
            </a:r>
            <a:endParaRPr lang="en-GB" sz="32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53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83080"/>
            <a:ext cx="2731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Unsolicited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Unsolicited applications often called as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walk-ins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write-ins can also be a source of qualified personnel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6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2479" y="1804452"/>
            <a:ext cx="27205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Walk-ins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people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approach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HR department seeking a job. Write-ins are those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who submit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 written inquiry about job opportunities.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6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79128" y="1371600"/>
            <a:ext cx="28961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Neither should be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ignored, and good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public relation demands that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all applicants be treated in a professional manner.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Interestingly the performance 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walk-ins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write-ins….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9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55117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importance of this is enforced by a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University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Western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Australia’s survey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which found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use of agencies is not cost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35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88954" y="1783080"/>
            <a:ext cx="28040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…when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employed has been found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be superior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than candidates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required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from placement services or newspaper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advertisements.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07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453896"/>
            <a:ext cx="28803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Professional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Associations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Professional associations such as those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repressing accountants’ engineers and HR practitioners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 be good recruitment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sources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16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275487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Most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journals of professionals association accept advertisement and some even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list mini resume of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members.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50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65376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big advantage of using professional association is that the HR manager can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easily target a specialized market.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Time lags, however, can be a problem.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05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45320" y="2112264"/>
            <a:ext cx="29122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Trade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Unions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trade union can be a recruiting services for certain types of labor.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nion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traditionally were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involved in supplying workers to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employers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89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86748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 example,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mineworkers in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Australia, previously,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compiled 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industry list of retrenched employees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from which companies had to hire.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24" y="5825644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97864" y="284037"/>
            <a:ext cx="66659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Other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5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study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by Harris, Toulson and Livingston, which found that recruitment consultant regularly uses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selection methods that are of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little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no value.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Agencies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5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15376</TotalTime>
  <Words>2180</Words>
  <Application>Microsoft Office PowerPoint</Application>
  <PresentationFormat>On-screen Show (4:3)</PresentationFormat>
  <Paragraphs>284</Paragraphs>
  <Slides>85</Slides>
  <Notes>85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2" baseType="lpstr">
      <vt:lpstr>Adobe Caslon Pro Bold</vt:lpstr>
      <vt:lpstr>Arial</vt:lpstr>
      <vt:lpstr>Britannic Bold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779</cp:revision>
  <dcterms:created xsi:type="dcterms:W3CDTF">2006-08-16T00:00:00Z</dcterms:created>
  <dcterms:modified xsi:type="dcterms:W3CDTF">2016-01-12T15:52:09Z</dcterms:modified>
</cp:coreProperties>
</file>