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04"/>
  </p:notesMasterIdLst>
  <p:sldIdLst>
    <p:sldId id="1369" r:id="rId2"/>
    <p:sldId id="1370" r:id="rId3"/>
    <p:sldId id="1371" r:id="rId4"/>
    <p:sldId id="1372" r:id="rId5"/>
    <p:sldId id="1373" r:id="rId6"/>
    <p:sldId id="1374" r:id="rId7"/>
    <p:sldId id="1375" r:id="rId8"/>
    <p:sldId id="1376" r:id="rId9"/>
    <p:sldId id="1377" r:id="rId10"/>
    <p:sldId id="1378" r:id="rId11"/>
    <p:sldId id="1379" r:id="rId12"/>
    <p:sldId id="1380" r:id="rId13"/>
    <p:sldId id="1381" r:id="rId14"/>
    <p:sldId id="1382" r:id="rId15"/>
    <p:sldId id="1383" r:id="rId16"/>
    <p:sldId id="1384" r:id="rId17"/>
    <p:sldId id="1385" r:id="rId18"/>
    <p:sldId id="1386" r:id="rId19"/>
    <p:sldId id="1387" r:id="rId20"/>
    <p:sldId id="1388" r:id="rId21"/>
    <p:sldId id="1389" r:id="rId22"/>
    <p:sldId id="1390" r:id="rId23"/>
    <p:sldId id="1391" r:id="rId24"/>
    <p:sldId id="1392" r:id="rId25"/>
    <p:sldId id="1393" r:id="rId26"/>
    <p:sldId id="1394" r:id="rId27"/>
    <p:sldId id="1395" r:id="rId28"/>
    <p:sldId id="1396" r:id="rId29"/>
    <p:sldId id="1397" r:id="rId30"/>
    <p:sldId id="1398" r:id="rId31"/>
    <p:sldId id="1399" r:id="rId32"/>
    <p:sldId id="1400" r:id="rId33"/>
    <p:sldId id="1401" r:id="rId34"/>
    <p:sldId id="1402" r:id="rId35"/>
    <p:sldId id="1403" r:id="rId36"/>
    <p:sldId id="1404" r:id="rId37"/>
    <p:sldId id="1405" r:id="rId38"/>
    <p:sldId id="1406" r:id="rId39"/>
    <p:sldId id="1335" r:id="rId40"/>
    <p:sldId id="1153" r:id="rId41"/>
    <p:sldId id="1154" r:id="rId42"/>
    <p:sldId id="1155" r:id="rId43"/>
    <p:sldId id="1156" r:id="rId44"/>
    <p:sldId id="1157" r:id="rId45"/>
    <p:sldId id="1158" r:id="rId46"/>
    <p:sldId id="1159" r:id="rId47"/>
    <p:sldId id="1160" r:id="rId48"/>
    <p:sldId id="1228" r:id="rId49"/>
    <p:sldId id="1161" r:id="rId50"/>
    <p:sldId id="1360" r:id="rId51"/>
    <p:sldId id="1243" r:id="rId52"/>
    <p:sldId id="1250" r:id="rId53"/>
    <p:sldId id="1251" r:id="rId54"/>
    <p:sldId id="1252" r:id="rId55"/>
    <p:sldId id="1361" r:id="rId56"/>
    <p:sldId id="1249" r:id="rId57"/>
    <p:sldId id="1244" r:id="rId58"/>
    <p:sldId id="1245" r:id="rId59"/>
    <p:sldId id="1246" r:id="rId60"/>
    <p:sldId id="1247" r:id="rId61"/>
    <p:sldId id="1248" r:id="rId62"/>
    <p:sldId id="1253" r:id="rId63"/>
    <p:sldId id="1254" r:id="rId64"/>
    <p:sldId id="1255" r:id="rId65"/>
    <p:sldId id="1256" r:id="rId66"/>
    <p:sldId id="1257" r:id="rId67"/>
    <p:sldId id="1258" r:id="rId68"/>
    <p:sldId id="1259" r:id="rId69"/>
    <p:sldId id="1260" r:id="rId70"/>
    <p:sldId id="1362" r:id="rId71"/>
    <p:sldId id="1262" r:id="rId72"/>
    <p:sldId id="1263" r:id="rId73"/>
    <p:sldId id="1264" r:id="rId74"/>
    <p:sldId id="1265" r:id="rId75"/>
    <p:sldId id="1266" r:id="rId76"/>
    <p:sldId id="1267" r:id="rId77"/>
    <p:sldId id="1268" r:id="rId78"/>
    <p:sldId id="1269" r:id="rId79"/>
    <p:sldId id="1270" r:id="rId80"/>
    <p:sldId id="1365" r:id="rId81"/>
    <p:sldId id="1271" r:id="rId82"/>
    <p:sldId id="1366" r:id="rId83"/>
    <p:sldId id="1272" r:id="rId84"/>
    <p:sldId id="1363" r:id="rId85"/>
    <p:sldId id="1273" r:id="rId86"/>
    <p:sldId id="1274" r:id="rId87"/>
    <p:sldId id="1275" r:id="rId88"/>
    <p:sldId id="1276" r:id="rId89"/>
    <p:sldId id="1367" r:id="rId90"/>
    <p:sldId id="1277" r:id="rId91"/>
    <p:sldId id="1278" r:id="rId92"/>
    <p:sldId id="1364" r:id="rId93"/>
    <p:sldId id="1279" r:id="rId94"/>
    <p:sldId id="1280" r:id="rId95"/>
    <p:sldId id="1281" r:id="rId96"/>
    <p:sldId id="1282" r:id="rId97"/>
    <p:sldId id="1283" r:id="rId98"/>
    <p:sldId id="1368" r:id="rId99"/>
    <p:sldId id="1284" r:id="rId100"/>
    <p:sldId id="1285" r:id="rId101"/>
    <p:sldId id="1286" r:id="rId102"/>
    <p:sldId id="1287" r:id="rId10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880">
          <p15:clr>
            <a:srgbClr val="A4A3A4"/>
          </p15:clr>
        </p15:guide>
        <p15:guide id="3"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7EC234"/>
    <a:srgbClr val="6BA42C"/>
    <a:srgbClr val="E20000"/>
    <a:srgbClr val="00A7E2"/>
    <a:srgbClr val="33889F"/>
    <a:srgbClr val="2C8C16"/>
    <a:srgbClr val="267713"/>
    <a:srgbClr val="339F19"/>
    <a:srgbClr val="008E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03" autoAdjust="0"/>
    <p:restoredTop sz="94316" autoAdjust="0"/>
  </p:normalViewPr>
  <p:slideViewPr>
    <p:cSldViewPr snapToObjects="1">
      <p:cViewPr varScale="1">
        <p:scale>
          <a:sx n="67" d="100"/>
          <a:sy n="67" d="100"/>
        </p:scale>
        <p:origin x="516" y="60"/>
      </p:cViewPr>
      <p:guideLst>
        <p:guide pos="2880"/>
        <p:guide orient="horz" pos="2160"/>
      </p:guideLst>
    </p:cSldViewPr>
  </p:slideViewPr>
  <p:notesTextViewPr>
    <p:cViewPr>
      <p:scale>
        <a:sx n="100" d="100"/>
        <a:sy n="100" d="100"/>
      </p:scale>
      <p:origin x="0" y="0"/>
    </p:cViewPr>
  </p:notesTextViewPr>
  <p:gridSpacing cx="82296" cy="82296"/>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FFD6A8-C9F9-4026-8BA0-75ECCD0F0EAF}" type="datetimeFigureOut">
              <a:rPr lang="en-US" smtClean="0"/>
              <a:t>08-Mar-16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A36DE9-3BAB-43D7-A8E2-A1DD2A558FCA}" type="slidenum">
              <a:rPr lang="en-US" smtClean="0"/>
              <a:t>‹#›</a:t>
            </a:fld>
            <a:endParaRPr lang="en-US" dirty="0"/>
          </a:p>
        </p:txBody>
      </p:sp>
    </p:spTree>
    <p:extLst>
      <p:ext uri="{BB962C8B-B14F-4D97-AF65-F5344CB8AC3E}">
        <p14:creationId xmlns:p14="http://schemas.microsoft.com/office/powerpoint/2010/main" val="2607091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a:t>
            </a:fld>
            <a:endParaRPr lang="en-US"/>
          </a:p>
        </p:txBody>
      </p:sp>
    </p:spTree>
    <p:extLst>
      <p:ext uri="{BB962C8B-B14F-4D97-AF65-F5344CB8AC3E}">
        <p14:creationId xmlns:p14="http://schemas.microsoft.com/office/powerpoint/2010/main" val="288008884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100</a:t>
            </a:fld>
            <a:endParaRPr lang="en-US">
              <a:solidFill>
                <a:prstClr val="black"/>
              </a:solidFill>
            </a:endParaRPr>
          </a:p>
        </p:txBody>
      </p:sp>
    </p:spTree>
    <p:extLst>
      <p:ext uri="{BB962C8B-B14F-4D97-AF65-F5344CB8AC3E}">
        <p14:creationId xmlns:p14="http://schemas.microsoft.com/office/powerpoint/2010/main" val="185477161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101</a:t>
            </a:fld>
            <a:endParaRPr lang="en-US">
              <a:solidFill>
                <a:prstClr val="black"/>
              </a:solidFill>
            </a:endParaRPr>
          </a:p>
        </p:txBody>
      </p:sp>
    </p:spTree>
    <p:extLst>
      <p:ext uri="{BB962C8B-B14F-4D97-AF65-F5344CB8AC3E}">
        <p14:creationId xmlns:p14="http://schemas.microsoft.com/office/powerpoint/2010/main" val="335813111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102</a:t>
            </a:fld>
            <a:endParaRPr lang="en-US">
              <a:solidFill>
                <a:prstClr val="black"/>
              </a:solidFill>
            </a:endParaRPr>
          </a:p>
        </p:txBody>
      </p:sp>
    </p:spTree>
    <p:extLst>
      <p:ext uri="{BB962C8B-B14F-4D97-AF65-F5344CB8AC3E}">
        <p14:creationId xmlns:p14="http://schemas.microsoft.com/office/powerpoint/2010/main" val="25365089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a:t>
            </a:fld>
            <a:endParaRPr lang="en-US"/>
          </a:p>
        </p:txBody>
      </p:sp>
    </p:spTree>
    <p:extLst>
      <p:ext uri="{BB962C8B-B14F-4D97-AF65-F5344CB8AC3E}">
        <p14:creationId xmlns:p14="http://schemas.microsoft.com/office/powerpoint/2010/main" val="1483941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a:t>
            </a:fld>
            <a:endParaRPr lang="en-US"/>
          </a:p>
        </p:txBody>
      </p:sp>
    </p:spTree>
    <p:extLst>
      <p:ext uri="{BB962C8B-B14F-4D97-AF65-F5344CB8AC3E}">
        <p14:creationId xmlns:p14="http://schemas.microsoft.com/office/powerpoint/2010/main" val="2787573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a:t>
            </a:fld>
            <a:endParaRPr lang="en-US"/>
          </a:p>
        </p:txBody>
      </p:sp>
    </p:spTree>
    <p:extLst>
      <p:ext uri="{BB962C8B-B14F-4D97-AF65-F5344CB8AC3E}">
        <p14:creationId xmlns:p14="http://schemas.microsoft.com/office/powerpoint/2010/main" val="35128288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a:t>
            </a:fld>
            <a:endParaRPr lang="en-US"/>
          </a:p>
        </p:txBody>
      </p:sp>
    </p:spTree>
    <p:extLst>
      <p:ext uri="{BB962C8B-B14F-4D97-AF65-F5344CB8AC3E}">
        <p14:creationId xmlns:p14="http://schemas.microsoft.com/office/powerpoint/2010/main" val="3618031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a:t>
            </a:fld>
            <a:endParaRPr lang="en-US"/>
          </a:p>
        </p:txBody>
      </p:sp>
    </p:spTree>
    <p:extLst>
      <p:ext uri="{BB962C8B-B14F-4D97-AF65-F5344CB8AC3E}">
        <p14:creationId xmlns:p14="http://schemas.microsoft.com/office/powerpoint/2010/main" val="3802436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a:t>
            </a:fld>
            <a:endParaRPr lang="en-US"/>
          </a:p>
        </p:txBody>
      </p:sp>
    </p:spTree>
    <p:extLst>
      <p:ext uri="{BB962C8B-B14F-4D97-AF65-F5344CB8AC3E}">
        <p14:creationId xmlns:p14="http://schemas.microsoft.com/office/powerpoint/2010/main" val="20101557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a:t>
            </a:fld>
            <a:endParaRPr lang="en-US"/>
          </a:p>
        </p:txBody>
      </p:sp>
    </p:spTree>
    <p:extLst>
      <p:ext uri="{BB962C8B-B14F-4D97-AF65-F5344CB8AC3E}">
        <p14:creationId xmlns:p14="http://schemas.microsoft.com/office/powerpoint/2010/main" val="39816789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a:t>
            </a:fld>
            <a:endParaRPr lang="en-US"/>
          </a:p>
        </p:txBody>
      </p:sp>
    </p:spTree>
    <p:extLst>
      <p:ext uri="{BB962C8B-B14F-4D97-AF65-F5344CB8AC3E}">
        <p14:creationId xmlns:p14="http://schemas.microsoft.com/office/powerpoint/2010/main" val="17874907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a:t>
            </a:fld>
            <a:endParaRPr lang="en-US"/>
          </a:p>
        </p:txBody>
      </p:sp>
    </p:spTree>
    <p:extLst>
      <p:ext uri="{BB962C8B-B14F-4D97-AF65-F5344CB8AC3E}">
        <p14:creationId xmlns:p14="http://schemas.microsoft.com/office/powerpoint/2010/main" val="4265002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20</a:t>
            </a:fld>
            <a:endParaRPr lang="en-US"/>
          </a:p>
        </p:txBody>
      </p:sp>
    </p:spTree>
    <p:extLst>
      <p:ext uri="{BB962C8B-B14F-4D97-AF65-F5344CB8AC3E}">
        <p14:creationId xmlns:p14="http://schemas.microsoft.com/office/powerpoint/2010/main" val="4065012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21</a:t>
            </a:fld>
            <a:endParaRPr lang="en-US"/>
          </a:p>
        </p:txBody>
      </p:sp>
    </p:spTree>
    <p:extLst>
      <p:ext uri="{BB962C8B-B14F-4D97-AF65-F5344CB8AC3E}">
        <p14:creationId xmlns:p14="http://schemas.microsoft.com/office/powerpoint/2010/main" val="30883364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22</a:t>
            </a:fld>
            <a:endParaRPr lang="en-US"/>
          </a:p>
        </p:txBody>
      </p:sp>
    </p:spTree>
    <p:extLst>
      <p:ext uri="{BB962C8B-B14F-4D97-AF65-F5344CB8AC3E}">
        <p14:creationId xmlns:p14="http://schemas.microsoft.com/office/powerpoint/2010/main" val="30883364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23</a:t>
            </a:fld>
            <a:endParaRPr lang="en-US"/>
          </a:p>
        </p:txBody>
      </p:sp>
    </p:spTree>
    <p:extLst>
      <p:ext uri="{BB962C8B-B14F-4D97-AF65-F5344CB8AC3E}">
        <p14:creationId xmlns:p14="http://schemas.microsoft.com/office/powerpoint/2010/main" val="4611075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24</a:t>
            </a:fld>
            <a:endParaRPr lang="en-US"/>
          </a:p>
        </p:txBody>
      </p:sp>
    </p:spTree>
    <p:extLst>
      <p:ext uri="{BB962C8B-B14F-4D97-AF65-F5344CB8AC3E}">
        <p14:creationId xmlns:p14="http://schemas.microsoft.com/office/powerpoint/2010/main" val="37764734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86238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42188181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8791523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0139823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391024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a:t>
            </a:fld>
            <a:endParaRPr lang="en-US"/>
          </a:p>
        </p:txBody>
      </p:sp>
    </p:spTree>
    <p:extLst>
      <p:ext uri="{BB962C8B-B14F-4D97-AF65-F5344CB8AC3E}">
        <p14:creationId xmlns:p14="http://schemas.microsoft.com/office/powerpoint/2010/main" val="26863925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8695999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33336250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3898792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3347174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0513341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3978551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8526913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41458451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17080475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39</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a:t>
            </a:fld>
            <a:endParaRPr lang="en-US"/>
          </a:p>
        </p:txBody>
      </p:sp>
    </p:spTree>
    <p:extLst>
      <p:ext uri="{BB962C8B-B14F-4D97-AF65-F5344CB8AC3E}">
        <p14:creationId xmlns:p14="http://schemas.microsoft.com/office/powerpoint/2010/main" val="35167979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40</a:t>
            </a:fld>
            <a:endParaRPr lang="en-US"/>
          </a:p>
        </p:txBody>
      </p:sp>
    </p:spTree>
    <p:extLst>
      <p:ext uri="{BB962C8B-B14F-4D97-AF65-F5344CB8AC3E}">
        <p14:creationId xmlns:p14="http://schemas.microsoft.com/office/powerpoint/2010/main" val="3385478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41</a:t>
            </a:fld>
            <a:endParaRPr lang="en-US"/>
          </a:p>
        </p:txBody>
      </p:sp>
    </p:spTree>
    <p:extLst>
      <p:ext uri="{BB962C8B-B14F-4D97-AF65-F5344CB8AC3E}">
        <p14:creationId xmlns:p14="http://schemas.microsoft.com/office/powerpoint/2010/main" val="10352511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42</a:t>
            </a:fld>
            <a:endParaRPr lang="en-US"/>
          </a:p>
        </p:txBody>
      </p:sp>
    </p:spTree>
    <p:extLst>
      <p:ext uri="{BB962C8B-B14F-4D97-AF65-F5344CB8AC3E}">
        <p14:creationId xmlns:p14="http://schemas.microsoft.com/office/powerpoint/2010/main" val="3392800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43</a:t>
            </a:fld>
            <a:endParaRPr lang="en-US"/>
          </a:p>
        </p:txBody>
      </p:sp>
    </p:spTree>
    <p:extLst>
      <p:ext uri="{BB962C8B-B14F-4D97-AF65-F5344CB8AC3E}">
        <p14:creationId xmlns:p14="http://schemas.microsoft.com/office/powerpoint/2010/main" val="25709688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44</a:t>
            </a:fld>
            <a:endParaRPr lang="en-US"/>
          </a:p>
        </p:txBody>
      </p:sp>
    </p:spTree>
    <p:extLst>
      <p:ext uri="{BB962C8B-B14F-4D97-AF65-F5344CB8AC3E}">
        <p14:creationId xmlns:p14="http://schemas.microsoft.com/office/powerpoint/2010/main" val="4254114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45</a:t>
            </a:fld>
            <a:endParaRPr lang="en-US"/>
          </a:p>
        </p:txBody>
      </p:sp>
    </p:spTree>
    <p:extLst>
      <p:ext uri="{BB962C8B-B14F-4D97-AF65-F5344CB8AC3E}">
        <p14:creationId xmlns:p14="http://schemas.microsoft.com/office/powerpoint/2010/main" val="41193408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46</a:t>
            </a:fld>
            <a:endParaRPr lang="en-US"/>
          </a:p>
        </p:txBody>
      </p:sp>
    </p:spTree>
    <p:extLst>
      <p:ext uri="{BB962C8B-B14F-4D97-AF65-F5344CB8AC3E}">
        <p14:creationId xmlns:p14="http://schemas.microsoft.com/office/powerpoint/2010/main" val="29209838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47</a:t>
            </a:fld>
            <a:endParaRPr lang="en-US"/>
          </a:p>
        </p:txBody>
      </p:sp>
    </p:spTree>
    <p:extLst>
      <p:ext uri="{BB962C8B-B14F-4D97-AF65-F5344CB8AC3E}">
        <p14:creationId xmlns:p14="http://schemas.microsoft.com/office/powerpoint/2010/main" val="4017806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48</a:t>
            </a:fld>
            <a:endParaRPr lang="en-US"/>
          </a:p>
        </p:txBody>
      </p:sp>
    </p:spTree>
    <p:extLst>
      <p:ext uri="{BB962C8B-B14F-4D97-AF65-F5344CB8AC3E}">
        <p14:creationId xmlns:p14="http://schemas.microsoft.com/office/powerpoint/2010/main" val="32329773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49</a:t>
            </a:fld>
            <a:endParaRPr lang="en-US"/>
          </a:p>
        </p:txBody>
      </p:sp>
    </p:spTree>
    <p:extLst>
      <p:ext uri="{BB962C8B-B14F-4D97-AF65-F5344CB8AC3E}">
        <p14:creationId xmlns:p14="http://schemas.microsoft.com/office/powerpoint/2010/main" val="4182203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a:t>
            </a:fld>
            <a:endParaRPr lang="en-US"/>
          </a:p>
        </p:txBody>
      </p:sp>
    </p:spTree>
    <p:extLst>
      <p:ext uri="{BB962C8B-B14F-4D97-AF65-F5344CB8AC3E}">
        <p14:creationId xmlns:p14="http://schemas.microsoft.com/office/powerpoint/2010/main" val="24251552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50</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7574927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31644044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37806606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17099615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55</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316870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37854831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14906136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4103192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a:t>
            </a:fld>
            <a:endParaRPr lang="en-US"/>
          </a:p>
        </p:txBody>
      </p:sp>
    </p:spTree>
    <p:extLst>
      <p:ext uri="{BB962C8B-B14F-4D97-AF65-F5344CB8AC3E}">
        <p14:creationId xmlns:p14="http://schemas.microsoft.com/office/powerpoint/2010/main" val="9173757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34417735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5084032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96101062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36770742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340627013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172166254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41222247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171961824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29548837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1447643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a:t>
            </a:fld>
            <a:endParaRPr lang="en-US"/>
          </a:p>
        </p:txBody>
      </p:sp>
    </p:spTree>
    <p:extLst>
      <p:ext uri="{BB962C8B-B14F-4D97-AF65-F5344CB8AC3E}">
        <p14:creationId xmlns:p14="http://schemas.microsoft.com/office/powerpoint/2010/main" val="6294399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70</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1920901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3149712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196510375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423122531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25573978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305286850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77</a:t>
            </a:fld>
            <a:endParaRPr lang="en-US">
              <a:solidFill>
                <a:prstClr val="black"/>
              </a:solidFill>
            </a:endParaRPr>
          </a:p>
        </p:txBody>
      </p:sp>
    </p:spTree>
    <p:extLst>
      <p:ext uri="{BB962C8B-B14F-4D97-AF65-F5344CB8AC3E}">
        <p14:creationId xmlns:p14="http://schemas.microsoft.com/office/powerpoint/2010/main" val="23857980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78</a:t>
            </a:fld>
            <a:endParaRPr lang="en-US">
              <a:solidFill>
                <a:prstClr val="black"/>
              </a:solidFill>
            </a:endParaRPr>
          </a:p>
        </p:txBody>
      </p:sp>
    </p:spTree>
    <p:extLst>
      <p:ext uri="{BB962C8B-B14F-4D97-AF65-F5344CB8AC3E}">
        <p14:creationId xmlns:p14="http://schemas.microsoft.com/office/powerpoint/2010/main" val="158348630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79</a:t>
            </a:fld>
            <a:endParaRPr lang="en-US">
              <a:solidFill>
                <a:prstClr val="black"/>
              </a:solidFill>
            </a:endParaRPr>
          </a:p>
        </p:txBody>
      </p:sp>
    </p:spTree>
    <p:extLst>
      <p:ext uri="{BB962C8B-B14F-4D97-AF65-F5344CB8AC3E}">
        <p14:creationId xmlns:p14="http://schemas.microsoft.com/office/powerpoint/2010/main" val="906785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a:t>
            </a:fld>
            <a:endParaRPr lang="en-US"/>
          </a:p>
        </p:txBody>
      </p:sp>
    </p:spTree>
    <p:extLst>
      <p:ext uri="{BB962C8B-B14F-4D97-AF65-F5344CB8AC3E}">
        <p14:creationId xmlns:p14="http://schemas.microsoft.com/office/powerpoint/2010/main" val="150171838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80</a:t>
            </a:fld>
            <a:endParaRPr lang="en-US">
              <a:solidFill>
                <a:prstClr val="black"/>
              </a:solidFill>
            </a:endParaRPr>
          </a:p>
        </p:txBody>
      </p:sp>
    </p:spTree>
    <p:extLst>
      <p:ext uri="{BB962C8B-B14F-4D97-AF65-F5344CB8AC3E}">
        <p14:creationId xmlns:p14="http://schemas.microsoft.com/office/powerpoint/2010/main" val="90678522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81</a:t>
            </a:fld>
            <a:endParaRPr lang="en-US">
              <a:solidFill>
                <a:prstClr val="black"/>
              </a:solidFill>
            </a:endParaRPr>
          </a:p>
        </p:txBody>
      </p:sp>
    </p:spTree>
    <p:extLst>
      <p:ext uri="{BB962C8B-B14F-4D97-AF65-F5344CB8AC3E}">
        <p14:creationId xmlns:p14="http://schemas.microsoft.com/office/powerpoint/2010/main" val="35706182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82</a:t>
            </a:fld>
            <a:endParaRPr lang="en-US">
              <a:solidFill>
                <a:prstClr val="black"/>
              </a:solidFill>
            </a:endParaRPr>
          </a:p>
        </p:txBody>
      </p:sp>
    </p:spTree>
    <p:extLst>
      <p:ext uri="{BB962C8B-B14F-4D97-AF65-F5344CB8AC3E}">
        <p14:creationId xmlns:p14="http://schemas.microsoft.com/office/powerpoint/2010/main" val="377990575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83</a:t>
            </a:fld>
            <a:endParaRPr lang="en-US">
              <a:solidFill>
                <a:prstClr val="black"/>
              </a:solidFill>
            </a:endParaRPr>
          </a:p>
        </p:txBody>
      </p:sp>
    </p:spTree>
    <p:extLst>
      <p:ext uri="{BB962C8B-B14F-4D97-AF65-F5344CB8AC3E}">
        <p14:creationId xmlns:p14="http://schemas.microsoft.com/office/powerpoint/2010/main" val="377990575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84</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85</a:t>
            </a:fld>
            <a:endParaRPr lang="en-US">
              <a:solidFill>
                <a:prstClr val="black"/>
              </a:solidFill>
            </a:endParaRPr>
          </a:p>
        </p:txBody>
      </p:sp>
    </p:spTree>
    <p:extLst>
      <p:ext uri="{BB962C8B-B14F-4D97-AF65-F5344CB8AC3E}">
        <p14:creationId xmlns:p14="http://schemas.microsoft.com/office/powerpoint/2010/main" val="119644668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86</a:t>
            </a:fld>
            <a:endParaRPr lang="en-US">
              <a:solidFill>
                <a:prstClr val="black"/>
              </a:solidFill>
            </a:endParaRPr>
          </a:p>
        </p:txBody>
      </p:sp>
    </p:spTree>
    <p:extLst>
      <p:ext uri="{BB962C8B-B14F-4D97-AF65-F5344CB8AC3E}">
        <p14:creationId xmlns:p14="http://schemas.microsoft.com/office/powerpoint/2010/main" val="176787309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87</a:t>
            </a:fld>
            <a:endParaRPr lang="en-US">
              <a:solidFill>
                <a:prstClr val="black"/>
              </a:solidFill>
            </a:endParaRPr>
          </a:p>
        </p:txBody>
      </p:sp>
    </p:spTree>
    <p:extLst>
      <p:ext uri="{BB962C8B-B14F-4D97-AF65-F5344CB8AC3E}">
        <p14:creationId xmlns:p14="http://schemas.microsoft.com/office/powerpoint/2010/main" val="6684490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88</a:t>
            </a:fld>
            <a:endParaRPr lang="en-US">
              <a:solidFill>
                <a:prstClr val="black"/>
              </a:solidFill>
            </a:endParaRPr>
          </a:p>
        </p:txBody>
      </p:sp>
    </p:spTree>
    <p:extLst>
      <p:ext uri="{BB962C8B-B14F-4D97-AF65-F5344CB8AC3E}">
        <p14:creationId xmlns:p14="http://schemas.microsoft.com/office/powerpoint/2010/main" val="27020801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89</a:t>
            </a:fld>
            <a:endParaRPr lang="en-US">
              <a:solidFill>
                <a:prstClr val="black"/>
              </a:solidFill>
            </a:endParaRPr>
          </a:p>
        </p:txBody>
      </p:sp>
    </p:spTree>
    <p:extLst>
      <p:ext uri="{BB962C8B-B14F-4D97-AF65-F5344CB8AC3E}">
        <p14:creationId xmlns:p14="http://schemas.microsoft.com/office/powerpoint/2010/main" val="2702080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a:t>
            </a:fld>
            <a:endParaRPr lang="en-US"/>
          </a:p>
        </p:txBody>
      </p:sp>
    </p:spTree>
    <p:extLst>
      <p:ext uri="{BB962C8B-B14F-4D97-AF65-F5344CB8AC3E}">
        <p14:creationId xmlns:p14="http://schemas.microsoft.com/office/powerpoint/2010/main" val="6582158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90</a:t>
            </a:fld>
            <a:endParaRPr lang="en-US">
              <a:solidFill>
                <a:prstClr val="black"/>
              </a:solidFill>
            </a:endParaRPr>
          </a:p>
        </p:txBody>
      </p:sp>
    </p:spTree>
    <p:extLst>
      <p:ext uri="{BB962C8B-B14F-4D97-AF65-F5344CB8AC3E}">
        <p14:creationId xmlns:p14="http://schemas.microsoft.com/office/powerpoint/2010/main" val="272018161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91</a:t>
            </a:fld>
            <a:endParaRPr lang="en-US">
              <a:solidFill>
                <a:prstClr val="black"/>
              </a:solidFill>
            </a:endParaRPr>
          </a:p>
        </p:txBody>
      </p:sp>
    </p:spTree>
    <p:extLst>
      <p:ext uri="{BB962C8B-B14F-4D97-AF65-F5344CB8AC3E}">
        <p14:creationId xmlns:p14="http://schemas.microsoft.com/office/powerpoint/2010/main" val="357124265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92</a:t>
            </a:fld>
            <a:endParaRPr lang="en-US"/>
          </a:p>
        </p:txBody>
      </p:sp>
    </p:spTree>
    <p:extLst>
      <p:ext uri="{BB962C8B-B14F-4D97-AF65-F5344CB8AC3E}">
        <p14:creationId xmlns:p14="http://schemas.microsoft.com/office/powerpoint/2010/main" val="69276082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93</a:t>
            </a:fld>
            <a:endParaRPr lang="en-US">
              <a:solidFill>
                <a:prstClr val="black"/>
              </a:solidFill>
            </a:endParaRPr>
          </a:p>
        </p:txBody>
      </p:sp>
    </p:spTree>
    <p:extLst>
      <p:ext uri="{BB962C8B-B14F-4D97-AF65-F5344CB8AC3E}">
        <p14:creationId xmlns:p14="http://schemas.microsoft.com/office/powerpoint/2010/main" val="27291285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94</a:t>
            </a:fld>
            <a:endParaRPr lang="en-US">
              <a:solidFill>
                <a:prstClr val="black"/>
              </a:solidFill>
            </a:endParaRPr>
          </a:p>
        </p:txBody>
      </p:sp>
    </p:spTree>
    <p:extLst>
      <p:ext uri="{BB962C8B-B14F-4D97-AF65-F5344CB8AC3E}">
        <p14:creationId xmlns:p14="http://schemas.microsoft.com/office/powerpoint/2010/main" val="213849345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95</a:t>
            </a:fld>
            <a:endParaRPr lang="en-US">
              <a:solidFill>
                <a:prstClr val="black"/>
              </a:solidFill>
            </a:endParaRPr>
          </a:p>
        </p:txBody>
      </p:sp>
    </p:spTree>
    <p:extLst>
      <p:ext uri="{BB962C8B-B14F-4D97-AF65-F5344CB8AC3E}">
        <p14:creationId xmlns:p14="http://schemas.microsoft.com/office/powerpoint/2010/main" val="188671738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96</a:t>
            </a:fld>
            <a:endParaRPr lang="en-US">
              <a:solidFill>
                <a:prstClr val="black"/>
              </a:solidFill>
            </a:endParaRPr>
          </a:p>
        </p:txBody>
      </p:sp>
    </p:spTree>
    <p:extLst>
      <p:ext uri="{BB962C8B-B14F-4D97-AF65-F5344CB8AC3E}">
        <p14:creationId xmlns:p14="http://schemas.microsoft.com/office/powerpoint/2010/main" val="345693314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97</a:t>
            </a:fld>
            <a:endParaRPr lang="en-US">
              <a:solidFill>
                <a:prstClr val="black"/>
              </a:solidFill>
            </a:endParaRPr>
          </a:p>
        </p:txBody>
      </p:sp>
    </p:spTree>
    <p:extLst>
      <p:ext uri="{BB962C8B-B14F-4D97-AF65-F5344CB8AC3E}">
        <p14:creationId xmlns:p14="http://schemas.microsoft.com/office/powerpoint/2010/main" val="66148905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98</a:t>
            </a:fld>
            <a:endParaRPr lang="en-US">
              <a:solidFill>
                <a:prstClr val="black"/>
              </a:solidFill>
            </a:endParaRPr>
          </a:p>
        </p:txBody>
      </p:sp>
    </p:spTree>
    <p:extLst>
      <p:ext uri="{BB962C8B-B14F-4D97-AF65-F5344CB8AC3E}">
        <p14:creationId xmlns:p14="http://schemas.microsoft.com/office/powerpoint/2010/main" val="66148905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solidFill>
                  <a:prstClr val="black"/>
                </a:solidFill>
              </a:rPr>
              <a:pPr/>
              <a:t>99</a:t>
            </a:fld>
            <a:endParaRPr lang="en-US">
              <a:solidFill>
                <a:prstClr val="black"/>
              </a:solidFill>
            </a:endParaRPr>
          </a:p>
        </p:txBody>
      </p:sp>
    </p:spTree>
    <p:extLst>
      <p:ext uri="{BB962C8B-B14F-4D97-AF65-F5344CB8AC3E}">
        <p14:creationId xmlns:p14="http://schemas.microsoft.com/office/powerpoint/2010/main" val="590570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08-Mar-16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08-Mar-16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08-Mar-16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08-Mar-16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08-Mar-16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08-Mar-16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08-Mar-16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08-Mar-16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08-Mar-16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08-Mar-16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08-Mar-16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08-Mar-16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pic>
        <p:nvPicPr>
          <p:cNvPr id="1026" name="Picture 2" descr="C:\Users\HP\Downloads\Arrow Blocks WB+LB Final 80 Percent (1).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Stress Interview</a:t>
            </a:r>
            <a:endParaRPr lang="en-US" sz="3800" dirty="0">
              <a:latin typeface="Britannic Bold" panose="020B0903060703020204" pitchFamily="34" charset="0"/>
              <a:cs typeface="Arial" panose="020B0604020202020204" pitchFamily="34" charset="0"/>
            </a:endParaRPr>
          </a:p>
        </p:txBody>
      </p:sp>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Stress Interview</a:t>
            </a:r>
          </a:p>
        </p:txBody>
      </p:sp>
    </p:spTree>
    <p:extLst>
      <p:ext uri="{BB962C8B-B14F-4D97-AF65-F5344CB8AC3E}">
        <p14:creationId xmlns:p14="http://schemas.microsoft.com/office/powerpoint/2010/main" val="261784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b="1" i="1" dirty="0" smtClean="0">
                <a:solidFill>
                  <a:srgbClr val="FF0000"/>
                </a:solidFill>
                <a:latin typeface="Adobe Caslon Pro Bold"/>
              </a:rPr>
              <a:t>4-</a:t>
            </a:r>
            <a:r>
              <a:rPr lang="en-US" sz="2600" dirty="0" smtClean="0">
                <a:latin typeface="Adobe Caslon Pro Bold"/>
              </a:rPr>
              <a:t> The </a:t>
            </a:r>
            <a:r>
              <a:rPr lang="en-US" sz="2600" dirty="0">
                <a:latin typeface="Adobe Caslon Pro Bold"/>
              </a:rPr>
              <a:t>interviewer invites the applicant to sit in a chair with one leg </a:t>
            </a:r>
            <a:r>
              <a:rPr lang="en-US" sz="2600" dirty="0" smtClean="0">
                <a:latin typeface="Adobe Caslon Pro Bold"/>
              </a:rPr>
              <a:t>slightly shorter </a:t>
            </a:r>
            <a:r>
              <a:rPr lang="en-US" sz="2600" dirty="0">
                <a:latin typeface="Adobe Caslon Pro Bold"/>
              </a:rPr>
              <a:t>than the others, causing it to wobble anytime the applicants shifts </a:t>
            </a:r>
            <a:r>
              <a:rPr lang="en-US" sz="2600" dirty="0" smtClean="0">
                <a:latin typeface="Adobe Caslon Pro Bold"/>
              </a:rPr>
              <a:t>in </a:t>
            </a:r>
            <a:r>
              <a:rPr lang="en-GB" sz="2600" dirty="0" smtClean="0">
                <a:latin typeface="Adobe Caslon Pro Bold"/>
              </a:rPr>
              <a:t>her </a:t>
            </a:r>
            <a:r>
              <a:rPr lang="en-GB" sz="2600" dirty="0">
                <a:latin typeface="Adobe Caslon Pro Bold"/>
              </a:rPr>
              <a:t>seat.</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1457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798064" cy="3693319"/>
          </a:xfrm>
          <a:prstGeom prst="rect">
            <a:avLst/>
          </a:prstGeom>
        </p:spPr>
        <p:txBody>
          <a:bodyPr wrap="square">
            <a:spAutoFit/>
          </a:bodyPr>
          <a:lstStyle/>
          <a:p>
            <a:r>
              <a:rPr lang="en-US" sz="2600" dirty="0" smtClean="0">
                <a:solidFill>
                  <a:prstClr val="black"/>
                </a:solidFill>
                <a:latin typeface="Adobe Calsson Blod pro"/>
                <a:ea typeface="Calibri" panose="020F0502020204030204" pitchFamily="34" charset="0"/>
                <a:cs typeface="Times New Roman" panose="02020603050405020304" pitchFamily="18" charset="0"/>
              </a:rPr>
              <a:t>If </a:t>
            </a:r>
            <a:r>
              <a:rPr lang="en-US" sz="2600" dirty="0">
                <a:solidFill>
                  <a:prstClr val="black"/>
                </a:solidFill>
                <a:latin typeface="Adobe Calsson Blod pro"/>
                <a:ea typeface="Calibri" panose="020F0502020204030204" pitchFamily="34" charset="0"/>
                <a:cs typeface="Times New Roman" panose="02020603050405020304" pitchFamily="18" charset="0"/>
              </a:rPr>
              <a:t>necessary use a sign language interpreter, but be sure to always speak directly to the applicant don’t say to the interpreter “tell her that..”</a:t>
            </a:r>
            <a:endParaRPr lang="en-GB" sz="2600" dirty="0">
              <a:solidFill>
                <a:prstClr val="black"/>
              </a:solidFill>
              <a:latin typeface="Adobe Calsson Blod pro"/>
            </a:endParaRPr>
          </a:p>
        </p:txBody>
      </p:sp>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2284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83709"/>
            <a:ext cx="2962656" cy="4378763"/>
          </a:xfrm>
          <a:prstGeom prst="rect">
            <a:avLst/>
          </a:prstGeom>
        </p:spPr>
        <p:txBody>
          <a:bodyPr wrap="square">
            <a:spAutoFit/>
          </a:bodyPr>
          <a:lstStyle/>
          <a:p>
            <a:pPr>
              <a:lnSpc>
                <a:spcPct val="107000"/>
              </a:lnSpc>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Review the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Application Form</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spcAft>
                <a:spcPts val="800"/>
              </a:spcAft>
            </a:pPr>
            <a:r>
              <a:rPr lang="en-US" sz="2600" dirty="0">
                <a:solidFill>
                  <a:prstClr val="black"/>
                </a:solidFill>
                <a:latin typeface="Adobe Calsson Blod pro"/>
                <a:ea typeface="Calibri" panose="020F0502020204030204" pitchFamily="34" charset="0"/>
                <a:cs typeface="Times New Roman" panose="02020603050405020304" pitchFamily="18" charset="0"/>
              </a:rPr>
              <a:t>The interviewer should review the written application to determine whether additional information is needed.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0529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For </a:t>
            </a:r>
            <a:r>
              <a:rPr lang="en-US" sz="2600" dirty="0">
                <a:solidFill>
                  <a:prstClr val="black"/>
                </a:solidFill>
                <a:latin typeface="Adobe Calsson Blod pro"/>
                <a:ea typeface="Calibri" panose="020F0502020204030204" pitchFamily="34" charset="0"/>
                <a:cs typeface="Times New Roman" panose="02020603050405020304" pitchFamily="18" charset="0"/>
              </a:rPr>
              <a:t>examples of items that may need clarification for example include unexplained gaps in employment history, such as dates left out and employers not named.</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82792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b="1" i="1" dirty="0" smtClean="0">
                <a:solidFill>
                  <a:srgbClr val="FF0000"/>
                </a:solidFill>
                <a:latin typeface="Adobe Caslon Pro Bold"/>
              </a:rPr>
              <a:t>5-</a:t>
            </a:r>
            <a:r>
              <a:rPr lang="en-US" sz="2600" dirty="0" smtClean="0">
                <a:latin typeface="Adobe Caslon Pro Bold"/>
              </a:rPr>
              <a:t> The </a:t>
            </a:r>
            <a:r>
              <a:rPr lang="en-US" sz="2600" dirty="0">
                <a:latin typeface="Adobe Caslon Pro Bold"/>
              </a:rPr>
              <a:t>interviewer leaves the room for several minutes.</a:t>
            </a:r>
          </a:p>
          <a:p>
            <a:r>
              <a:rPr lang="en-US" sz="2600" b="1" i="1" dirty="0" smtClean="0">
                <a:solidFill>
                  <a:srgbClr val="FF0000"/>
                </a:solidFill>
                <a:latin typeface="Adobe Caslon Pro Bold"/>
              </a:rPr>
              <a:t>6- </a:t>
            </a:r>
            <a:r>
              <a:rPr lang="en-US" sz="2600" dirty="0" smtClean="0">
                <a:latin typeface="Adobe Caslon Pro Bold"/>
              </a:rPr>
              <a:t>The </a:t>
            </a:r>
            <a:r>
              <a:rPr lang="en-US" sz="2600" dirty="0">
                <a:latin typeface="Adobe Caslon Pro Bold"/>
              </a:rPr>
              <a:t>interviewer begins by saying, ‘‘Go </a:t>
            </a:r>
            <a:r>
              <a:rPr lang="en-US" sz="2600" dirty="0" smtClean="0">
                <a:latin typeface="Adobe Caslon Pro Bold"/>
              </a:rPr>
              <a:t>ahead impress </a:t>
            </a:r>
            <a:r>
              <a:rPr lang="en-US" sz="2600" dirty="0">
                <a:latin typeface="Adobe Caslon Pro Bold"/>
              </a:rPr>
              <a:t>me.’’</a:t>
            </a:r>
            <a:endParaRPr lang="en-GB" sz="2600" dirty="0">
              <a:latin typeface="Adobe Casl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04528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Mealtime Stress Interview</a:t>
            </a:r>
            <a:endParaRPr lang="en-US" sz="3800" dirty="0">
              <a:latin typeface="Britannic Bold" panose="020B0903060703020204" pitchFamily="34" charset="0"/>
              <a:cs typeface="Arial" panose="020B0604020202020204" pitchFamily="34" charset="0"/>
            </a:endParaRPr>
          </a:p>
        </p:txBody>
      </p:sp>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Mealtime Stress Interview</a:t>
            </a:r>
          </a:p>
        </p:txBody>
      </p:sp>
    </p:spTree>
    <p:extLst>
      <p:ext uri="{BB962C8B-B14F-4D97-AF65-F5344CB8AC3E}">
        <p14:creationId xmlns:p14="http://schemas.microsoft.com/office/powerpoint/2010/main" val="3827480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67153"/>
            <a:ext cx="2962656" cy="2954655"/>
          </a:xfrm>
          <a:prstGeom prst="rect">
            <a:avLst/>
          </a:prstGeom>
        </p:spPr>
        <p:txBody>
          <a:bodyPr wrap="square">
            <a:spAutoFit/>
          </a:bodyPr>
          <a:lstStyle/>
          <a:p>
            <a:r>
              <a:rPr lang="en-GB" sz="2800" b="1" dirty="0">
                <a:solidFill>
                  <a:srgbClr val="C00000"/>
                </a:solidFill>
                <a:latin typeface="Cambria" panose="02040503050406030204" pitchFamily="18" charset="0"/>
              </a:rPr>
              <a:t>Mealtime Stress </a:t>
            </a:r>
            <a:r>
              <a:rPr lang="en-GB" sz="2800" b="1" dirty="0" smtClean="0">
                <a:solidFill>
                  <a:srgbClr val="C00000"/>
                </a:solidFill>
                <a:latin typeface="Cambria" panose="02040503050406030204" pitchFamily="18" charset="0"/>
              </a:rPr>
              <a:t>Interviews</a:t>
            </a:r>
          </a:p>
          <a:p>
            <a:r>
              <a:rPr lang="en-US" sz="2600" dirty="0">
                <a:latin typeface="Adobe Caslon Pro Bold"/>
              </a:rPr>
              <a:t>Mealtime interviews are generally reserved for professional-level applicants</a:t>
            </a:r>
            <a:r>
              <a:rPr lang="en-US" dirty="0"/>
              <a:t>.</a:t>
            </a:r>
            <a:endParaRPr lang="en-GB" dirty="0"/>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Mealtime 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594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GB" sz="2600" dirty="0" smtClean="0">
                <a:latin typeface="Adobe Caslon Pro Bold"/>
              </a:rPr>
              <a:t>They </a:t>
            </a:r>
            <a:r>
              <a:rPr lang="en-US" sz="2600" dirty="0" smtClean="0">
                <a:latin typeface="Adobe Caslon Pro Bold"/>
              </a:rPr>
              <a:t>can </a:t>
            </a:r>
            <a:r>
              <a:rPr lang="en-US" sz="2600" dirty="0">
                <a:latin typeface="Adobe Caslon Pro Bold"/>
              </a:rPr>
              <a:t>be appropriate and quite comfortable for both the interviewer and the applicant</a:t>
            </a:r>
          </a:p>
          <a:p>
            <a:r>
              <a:rPr lang="en-US" sz="2600" dirty="0">
                <a:latin typeface="Adobe Caslon Pro Bold"/>
              </a:rPr>
              <a:t>if the same guidelines that govern office interviews are adhered to.</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Mealtime 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31988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400" dirty="0">
                <a:latin typeface="Adobe Caslon Pro Bold"/>
              </a:rPr>
              <a:t>Unfortunately,</a:t>
            </a:r>
          </a:p>
          <a:p>
            <a:r>
              <a:rPr lang="en-US" sz="2400" dirty="0">
                <a:latin typeface="Adobe Caslon Pro Bold"/>
              </a:rPr>
              <a:t>meals also provide an ideal arena for proponents of stress interviews, based on </a:t>
            </a:r>
            <a:r>
              <a:rPr lang="en-US" sz="2400" dirty="0" smtClean="0">
                <a:latin typeface="Adobe Caslon Pro Bold"/>
              </a:rPr>
              <a:t>their perceived </a:t>
            </a:r>
            <a:r>
              <a:rPr lang="en-US" sz="2400" dirty="0">
                <a:latin typeface="Adobe Caslon Pro Bold"/>
              </a:rPr>
              <a:t>justification that eating and drinking habits may be a valid reflection of </a:t>
            </a:r>
            <a:r>
              <a:rPr lang="en-US" sz="2400" dirty="0" smtClean="0">
                <a:latin typeface="Adobe Caslon Pro Bold"/>
              </a:rPr>
              <a:t>the applicant’s </a:t>
            </a:r>
            <a:r>
              <a:rPr lang="en-US" sz="2400" dirty="0">
                <a:latin typeface="Adobe Caslon Pro Bold"/>
              </a:rPr>
              <a:t>decision-making skills on the job.</a:t>
            </a:r>
            <a:endParaRPr lang="en-GB" sz="24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Mealtime 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38075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880360" cy="3293209"/>
          </a:xfrm>
          <a:prstGeom prst="rect">
            <a:avLst/>
          </a:prstGeom>
        </p:spPr>
        <p:txBody>
          <a:bodyPr wrap="square">
            <a:spAutoFit/>
          </a:bodyPr>
          <a:lstStyle/>
          <a:p>
            <a:r>
              <a:rPr lang="en-GB" sz="2600" dirty="0">
                <a:latin typeface="Adobe Caslon Pro Bold"/>
              </a:rPr>
              <a:t>Consider these examples</a:t>
            </a:r>
            <a:r>
              <a:rPr lang="en-GB" sz="2600" dirty="0" smtClean="0">
                <a:latin typeface="Adobe Caslon Pro Bold"/>
              </a:rPr>
              <a:t>:</a:t>
            </a:r>
          </a:p>
          <a:p>
            <a:r>
              <a:rPr lang="en-US" sz="2600" b="1" i="1" dirty="0" smtClean="0">
                <a:solidFill>
                  <a:srgbClr val="FF0000"/>
                </a:solidFill>
                <a:latin typeface="Adobe Caslon Pro Bold"/>
              </a:rPr>
              <a:t>1-</a:t>
            </a:r>
            <a:r>
              <a:rPr lang="en-US" sz="2600" dirty="0" smtClean="0">
                <a:latin typeface="Adobe Caslon Pro Bold"/>
              </a:rPr>
              <a:t> The </a:t>
            </a:r>
            <a:r>
              <a:rPr lang="en-US" sz="2600" dirty="0">
                <a:latin typeface="Adobe Caslon Pro Bold"/>
              </a:rPr>
              <a:t>interviewer waits until the applicant has a mouthful of soup before asking</a:t>
            </a:r>
          </a:p>
          <a:p>
            <a:r>
              <a:rPr lang="en-GB" sz="2600" dirty="0">
                <a:latin typeface="Adobe Caslon Pro Bold"/>
              </a:rPr>
              <a:t>a question.</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Mealtime 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6046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715768" cy="4093428"/>
          </a:xfrm>
          <a:prstGeom prst="rect">
            <a:avLst/>
          </a:prstGeom>
        </p:spPr>
        <p:txBody>
          <a:bodyPr wrap="square">
            <a:spAutoFit/>
          </a:bodyPr>
          <a:lstStyle/>
          <a:p>
            <a:r>
              <a:rPr lang="en-US" sz="2600" b="1" i="1" dirty="0" smtClean="0">
                <a:solidFill>
                  <a:srgbClr val="FF0000"/>
                </a:solidFill>
                <a:latin typeface="Adobe Caslon Pro Bold"/>
              </a:rPr>
              <a:t>2-</a:t>
            </a:r>
            <a:r>
              <a:rPr lang="en-US" sz="2600" dirty="0" smtClean="0">
                <a:latin typeface="Adobe Caslon Pro Bold"/>
              </a:rPr>
              <a:t> The </a:t>
            </a:r>
            <a:r>
              <a:rPr lang="en-US" sz="2600" dirty="0">
                <a:latin typeface="Adobe Caslon Pro Bold"/>
              </a:rPr>
              <a:t>applicant is rejected because he orders a cheeseburger or some other</a:t>
            </a:r>
          </a:p>
          <a:p>
            <a:r>
              <a:rPr lang="en-US" sz="2600" dirty="0">
                <a:latin typeface="Adobe Caslon Pro Bold"/>
              </a:rPr>
              <a:t>food that requires direct handling with one’s hands.</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Mealtime 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81878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715768" cy="3293209"/>
          </a:xfrm>
          <a:prstGeom prst="rect">
            <a:avLst/>
          </a:prstGeom>
        </p:spPr>
        <p:txBody>
          <a:bodyPr wrap="square">
            <a:spAutoFit/>
          </a:bodyPr>
          <a:lstStyle/>
          <a:p>
            <a:r>
              <a:rPr lang="en-US" sz="2600" b="1" i="1" dirty="0" smtClean="0">
                <a:solidFill>
                  <a:srgbClr val="FF0000"/>
                </a:solidFill>
                <a:latin typeface="Adobe Caslon Pro Bold"/>
              </a:rPr>
              <a:t>3-</a:t>
            </a:r>
            <a:r>
              <a:rPr lang="en-US" sz="2600" dirty="0" smtClean="0">
                <a:latin typeface="Adobe Caslon Pro Bold"/>
              </a:rPr>
              <a:t> The </a:t>
            </a:r>
            <a:r>
              <a:rPr lang="en-US" sz="2600" dirty="0">
                <a:latin typeface="Adobe Caslon Pro Bold"/>
              </a:rPr>
              <a:t>applicant is evaluated on her knowledge of the correct utensils to </a:t>
            </a:r>
            <a:r>
              <a:rPr lang="en-US" sz="2600" dirty="0" smtClean="0">
                <a:latin typeface="Adobe Caslon Pro Bold"/>
              </a:rPr>
              <a:t>use during </a:t>
            </a:r>
            <a:r>
              <a:rPr lang="en-US" sz="2600" dirty="0">
                <a:latin typeface="Adobe Caslon Pro Bold"/>
              </a:rPr>
              <a:t>various courses of the meal.</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Mealtime 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0115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880360" cy="4093428"/>
          </a:xfrm>
          <a:prstGeom prst="rect">
            <a:avLst/>
          </a:prstGeom>
        </p:spPr>
        <p:txBody>
          <a:bodyPr wrap="square">
            <a:spAutoFit/>
          </a:bodyPr>
          <a:lstStyle/>
          <a:p>
            <a:r>
              <a:rPr lang="en-US" sz="2600" b="1" i="1" dirty="0" smtClean="0">
                <a:solidFill>
                  <a:srgbClr val="FF0000"/>
                </a:solidFill>
                <a:latin typeface="Adobe Caslon Pro Bold"/>
              </a:rPr>
              <a:t>4-</a:t>
            </a:r>
            <a:r>
              <a:rPr lang="en-US" sz="2600" dirty="0" smtClean="0">
                <a:latin typeface="Adobe Caslon Pro Bold"/>
              </a:rPr>
              <a:t> The </a:t>
            </a:r>
            <a:r>
              <a:rPr lang="en-US" sz="2600" dirty="0">
                <a:latin typeface="Adobe Caslon Pro Bold"/>
              </a:rPr>
              <a:t>applicant is found acceptable because he orders something from </a:t>
            </a:r>
            <a:r>
              <a:rPr lang="en-US" sz="2600" dirty="0" smtClean="0">
                <a:latin typeface="Adobe Caslon Pro Bold"/>
              </a:rPr>
              <a:t>the menu </a:t>
            </a:r>
            <a:r>
              <a:rPr lang="en-US" sz="2600" dirty="0">
                <a:latin typeface="Adobe Caslon Pro Bold"/>
              </a:rPr>
              <a:t>that costs the same or less than what the interviewer orders.</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Mealtime 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63150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32859"/>
            <a:ext cx="2962656" cy="4247317"/>
          </a:xfrm>
          <a:prstGeom prst="rect">
            <a:avLst/>
          </a:prstGeom>
        </p:spPr>
        <p:txBody>
          <a:bodyPr wrap="square">
            <a:spAutoFit/>
          </a:bodyPr>
          <a:lstStyle/>
          <a:p>
            <a:r>
              <a:rPr lang="en-US" sz="2600" b="1" dirty="0">
                <a:solidFill>
                  <a:srgbClr val="C00000"/>
                </a:solidFill>
                <a:latin typeface="Cambria" panose="02040503050406030204" pitchFamily="18" charset="0"/>
              </a:rPr>
              <a:t>Stress Interviews (How </a:t>
            </a:r>
            <a:r>
              <a:rPr lang="en-US" sz="2600" b="1" dirty="0" smtClean="0">
                <a:solidFill>
                  <a:srgbClr val="C00000"/>
                </a:solidFill>
                <a:latin typeface="Cambria" panose="02040503050406030204" pitchFamily="18" charset="0"/>
              </a:rPr>
              <a:t>and Why </a:t>
            </a:r>
            <a:r>
              <a:rPr lang="en-US" sz="2600" b="1" dirty="0">
                <a:solidFill>
                  <a:srgbClr val="C00000"/>
                </a:solidFill>
                <a:latin typeface="Cambria" panose="02040503050406030204" pitchFamily="18" charset="0"/>
              </a:rPr>
              <a:t>to Avoid Them)</a:t>
            </a:r>
          </a:p>
          <a:p>
            <a:r>
              <a:rPr lang="en-US" sz="2400" dirty="0">
                <a:latin typeface="Adobe Caslon Pro Bold"/>
              </a:rPr>
              <a:t>In a stress interview the applicant is deliberately put on guard, made to feel </a:t>
            </a:r>
            <a:r>
              <a:rPr lang="en-US" sz="2400" dirty="0" smtClean="0">
                <a:latin typeface="Adobe Caslon Pro Bold"/>
              </a:rPr>
              <a:t>at</a:t>
            </a:r>
            <a:r>
              <a:rPr lang="en-US" sz="2400" dirty="0">
                <a:latin typeface="Adobe Caslon Pro Bold"/>
              </a:rPr>
              <a:t> </a:t>
            </a:r>
            <a:r>
              <a:rPr lang="en-US" sz="2400" dirty="0" smtClean="0">
                <a:latin typeface="Adobe Caslon Pro Bold"/>
              </a:rPr>
              <a:t>ease</a:t>
            </a:r>
            <a:r>
              <a:rPr lang="en-US" sz="2400" dirty="0">
                <a:latin typeface="Adobe Caslon Pro Bold"/>
              </a:rPr>
              <a:t>, or ‘‘tested’’ for some purpose known only to the interviewer.</a:t>
            </a:r>
            <a:endParaRPr lang="en-GB" sz="24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79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93428"/>
          </a:xfrm>
          <a:prstGeom prst="rect">
            <a:avLst/>
          </a:prstGeom>
        </p:spPr>
        <p:txBody>
          <a:bodyPr wrap="square">
            <a:spAutoFit/>
          </a:bodyPr>
          <a:lstStyle/>
          <a:p>
            <a:r>
              <a:rPr lang="en-US" sz="2600" b="1" i="1" dirty="0" smtClean="0">
                <a:solidFill>
                  <a:srgbClr val="FF0000"/>
                </a:solidFill>
                <a:latin typeface="Adobe Caslon Pro Bold"/>
              </a:rPr>
              <a:t>5-</a:t>
            </a:r>
            <a:r>
              <a:rPr lang="en-US" sz="2600" dirty="0" smtClean="0">
                <a:latin typeface="Adobe Caslon Pro Bold"/>
              </a:rPr>
              <a:t> The </a:t>
            </a:r>
            <a:r>
              <a:rPr lang="en-US" sz="2600" dirty="0">
                <a:latin typeface="Adobe Caslon Pro Bold"/>
              </a:rPr>
              <a:t>interviewer fires a steady stream of open-ended questions at the applicant</a:t>
            </a:r>
          </a:p>
          <a:p>
            <a:r>
              <a:rPr lang="en-US" sz="2600" dirty="0">
                <a:latin typeface="Adobe Caslon Pro Bold"/>
              </a:rPr>
              <a:t>as soon as her food arrives, to see whether she can eat and talk at </a:t>
            </a:r>
            <a:r>
              <a:rPr lang="en-US" sz="2600" dirty="0" smtClean="0">
                <a:latin typeface="Adobe Caslon Pro Bold"/>
              </a:rPr>
              <a:t>the </a:t>
            </a:r>
            <a:r>
              <a:rPr lang="en-GB" sz="2600" dirty="0" smtClean="0">
                <a:latin typeface="Adobe Caslon Pro Bold"/>
              </a:rPr>
              <a:t>same </a:t>
            </a:r>
            <a:r>
              <a:rPr lang="en-GB" sz="2600" dirty="0">
                <a:latin typeface="Adobe Caslon Pro Bold"/>
              </a:rPr>
              <a:t>time.</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Mealtime 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64097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84300"/>
            <a:ext cx="2715768" cy="2308324"/>
          </a:xfrm>
          <a:prstGeom prst="rect">
            <a:avLst/>
          </a:prstGeom>
        </p:spPr>
        <p:txBody>
          <a:bodyPr wrap="square">
            <a:spAutoFit/>
          </a:bodyPr>
          <a:lstStyle/>
          <a:p>
            <a:r>
              <a:rPr lang="en-US" sz="2400" b="1" i="1" dirty="0" smtClean="0">
                <a:solidFill>
                  <a:srgbClr val="FF0000"/>
                </a:solidFill>
                <a:latin typeface="Adobe Caslon Pro Bold"/>
              </a:rPr>
              <a:t>6-</a:t>
            </a:r>
            <a:r>
              <a:rPr lang="en-US" sz="2400" dirty="0" smtClean="0">
                <a:latin typeface="Adobe Caslon Pro Bold"/>
              </a:rPr>
              <a:t> The </a:t>
            </a:r>
            <a:r>
              <a:rPr lang="en-US" sz="2400" dirty="0">
                <a:latin typeface="Adobe Caslon Pro Bold"/>
              </a:rPr>
              <a:t>interviewer tries to slip in some non-job-related, illegal questions </a:t>
            </a:r>
            <a:r>
              <a:rPr lang="en-US" sz="2400" dirty="0" smtClean="0">
                <a:latin typeface="Adobe Caslon Pro Bold"/>
              </a:rPr>
              <a:t>during </a:t>
            </a:r>
            <a:r>
              <a:rPr lang="en-GB" sz="2400" dirty="0" smtClean="0">
                <a:latin typeface="Adobe Caslon Pro Bold"/>
              </a:rPr>
              <a:t>the </a:t>
            </a:r>
            <a:r>
              <a:rPr lang="en-GB" sz="2400" dirty="0">
                <a:latin typeface="Adobe Caslon Pro Bold"/>
              </a:rPr>
              <a:t>meal</a:t>
            </a:r>
            <a:r>
              <a:rPr lang="en-GB" sz="2400" dirty="0" smtClean="0">
                <a:latin typeface="Adobe Caslon Pro Bold"/>
              </a:rPr>
              <a:t>.</a:t>
            </a:r>
            <a:endParaRPr lang="en-GB" sz="24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Mealtime 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05968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39412"/>
            <a:ext cx="2798064" cy="3046988"/>
          </a:xfrm>
          <a:prstGeom prst="rect">
            <a:avLst/>
          </a:prstGeom>
        </p:spPr>
        <p:txBody>
          <a:bodyPr wrap="square">
            <a:spAutoFit/>
          </a:bodyPr>
          <a:lstStyle/>
          <a:p>
            <a:r>
              <a:rPr lang="en-US" sz="2400" b="1" i="1" dirty="0" smtClean="0">
                <a:solidFill>
                  <a:srgbClr val="FF0000"/>
                </a:solidFill>
                <a:latin typeface="Adobe Caslon Pro Bold"/>
              </a:rPr>
              <a:t>7- </a:t>
            </a:r>
            <a:r>
              <a:rPr lang="en-US" sz="2400" dirty="0" smtClean="0">
                <a:latin typeface="Adobe Caslon Pro Bold"/>
              </a:rPr>
              <a:t>The </a:t>
            </a:r>
            <a:r>
              <a:rPr lang="en-US" sz="2400" dirty="0">
                <a:latin typeface="Adobe Caslon Pro Bold"/>
              </a:rPr>
              <a:t>interviewer assesses the applicant’s level of assertiveness based on how</a:t>
            </a:r>
          </a:p>
          <a:p>
            <a:r>
              <a:rPr lang="en-US" sz="2400" dirty="0">
                <a:latin typeface="Adobe Caslon Pro Bold"/>
              </a:rPr>
              <a:t>she deals with a disagreeable waiter.</a:t>
            </a:r>
            <a:endParaRPr lang="en-GB" sz="24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Mealtime 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1738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US" sz="2600" b="1" i="1" dirty="0" smtClean="0">
                <a:solidFill>
                  <a:srgbClr val="FF0000"/>
                </a:solidFill>
                <a:latin typeface="Adobe Caslon Pro Bold"/>
              </a:rPr>
              <a:t>8- </a:t>
            </a:r>
            <a:r>
              <a:rPr lang="en-US" sz="2600" dirty="0" smtClean="0">
                <a:latin typeface="Adobe Caslon Pro Bold"/>
              </a:rPr>
              <a:t>The </a:t>
            </a:r>
            <a:r>
              <a:rPr lang="en-US" sz="2600" dirty="0">
                <a:latin typeface="Adobe Caslon Pro Bold"/>
              </a:rPr>
              <a:t>interviewer identifies several other diners who work at the same organization;</a:t>
            </a:r>
          </a:p>
          <a:p>
            <a:r>
              <a:rPr lang="en-US" sz="2600" dirty="0">
                <a:latin typeface="Adobe Caslon Pro Bold"/>
              </a:rPr>
              <a:t>later in the meal, she asks the applicant about them to determine</a:t>
            </a:r>
          </a:p>
          <a:p>
            <a:r>
              <a:rPr lang="en-US" sz="2600" dirty="0">
                <a:latin typeface="Adobe Caslon Pro Bold"/>
              </a:rPr>
              <a:t>how closely he was paying attention.</a:t>
            </a:r>
            <a:endParaRPr lang="en-GB" sz="2600" dirty="0">
              <a:latin typeface="Adobe Casl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Mealtime 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12266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Behavioral Interviewing</a:t>
            </a:r>
          </a:p>
        </p:txBody>
      </p:sp>
    </p:spTree>
    <p:extLst>
      <p:ext uri="{BB962C8B-B14F-4D97-AF65-F5344CB8AC3E}">
        <p14:creationId xmlns:p14="http://schemas.microsoft.com/office/powerpoint/2010/main" val="405353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62870"/>
          </a:xfrm>
          <a:prstGeom prst="rect">
            <a:avLst/>
          </a:prstGeom>
        </p:spPr>
        <p:txBody>
          <a:bodyPr wrap="square">
            <a:spAutoFit/>
          </a:bodyPr>
          <a:lstStyle/>
          <a:p>
            <a:r>
              <a:rPr lang="en-US"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Behavioral </a:t>
            </a:r>
            <a:r>
              <a:rPr lang="en-US" sz="30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Interview</a:t>
            </a:r>
            <a:endPar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500" dirty="0" smtClean="0">
                <a:solidFill>
                  <a:prstClr val="black"/>
                </a:solidFill>
                <a:latin typeface="Adobe Calsson Blod pro"/>
                <a:ea typeface="Calibri" panose="020F0502020204030204" pitchFamily="34" charset="0"/>
                <a:cs typeface="Times New Roman" panose="02020603050405020304" pitchFamily="18" charset="0"/>
              </a:rPr>
              <a:t>A special type of structured interview is the behavioral or situational interview, this is based on a detailed analysis of the skills required to perform the job to be </a:t>
            </a:r>
            <a:r>
              <a:rPr lang="en-US" sz="2500" dirty="0" smtClean="0">
                <a:solidFill>
                  <a:prstClr val="black"/>
                </a:solidFill>
                <a:latin typeface="Adobe Calsson Blod pro"/>
                <a:ea typeface="Calibri" panose="020F0502020204030204" pitchFamily="34" charset="0"/>
                <a:cs typeface="Times New Roman" panose="02020603050405020304" pitchFamily="18" charset="0"/>
              </a:rPr>
              <a:t>filled</a:t>
            </a:r>
            <a:r>
              <a:rPr lang="en-US" sz="2500" dirty="0" smtClean="0">
                <a:solidFill>
                  <a:prstClr val="black"/>
                </a:solidFill>
                <a:latin typeface="Adobe Calsson Blod pro"/>
                <a:ea typeface="Calibri" panose="020F0502020204030204" pitchFamily="34" charset="0"/>
                <a:cs typeface="Times New Roman" panose="02020603050405020304" pitchFamily="18" charset="0"/>
              </a:rPr>
              <a:t>. </a:t>
            </a:r>
            <a:endParaRPr lang="en-GB" sz="25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36542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798064" cy="3293209"/>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Behavioral </a:t>
            </a:r>
            <a:r>
              <a:rPr lang="en-US" sz="2600" dirty="0">
                <a:solidFill>
                  <a:prstClr val="black"/>
                </a:solidFill>
                <a:latin typeface="Adobe Calsson Blod pro"/>
                <a:ea typeface="Calibri" panose="020F0502020204030204" pitchFamily="34" charset="0"/>
                <a:cs typeface="Times New Roman" panose="02020603050405020304" pitchFamily="18" charset="0"/>
              </a:rPr>
              <a:t>specification aim to depict the job in term of how the individual must function in order to perform successfully</a:t>
            </a:r>
            <a:r>
              <a:rPr lang="en-US" dirty="0">
                <a:solidFill>
                  <a:prstClr val="black"/>
                </a:solidFill>
                <a:ea typeface="Calibri" panose="020F0502020204030204" pitchFamily="34" charset="0"/>
                <a:cs typeface="Times New Roman" panose="02020603050405020304" pitchFamily="18" charset="0"/>
              </a:rPr>
              <a:t>. </a:t>
            </a:r>
            <a:endParaRPr lang="en-GB" dirty="0">
              <a:solidFill>
                <a:prstClr val="black"/>
              </a:solidFill>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0425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Question </a:t>
            </a:r>
            <a:r>
              <a:rPr lang="en-US" sz="2600" dirty="0">
                <a:solidFill>
                  <a:prstClr val="black"/>
                </a:solidFill>
                <a:latin typeface="Adobe Calsson Blod pro"/>
                <a:ea typeface="Calibri" panose="020F0502020204030204" pitchFamily="34" charset="0"/>
                <a:cs typeface="Times New Roman" panose="02020603050405020304" pitchFamily="18" charset="0"/>
              </a:rPr>
              <a:t>are developed from the definition of the required skills the skills specification are listed so that they can be systematically explored during the interview.</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83549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880360" cy="4493538"/>
          </a:xfrm>
          <a:prstGeom prst="rect">
            <a:avLst/>
          </a:prstGeom>
        </p:spPr>
        <p:txBody>
          <a:bodyPr wrap="square">
            <a:spAutoFit/>
          </a:bodyPr>
          <a:lstStyle/>
          <a:p>
            <a:pPr>
              <a:spcAft>
                <a:spcPts val="800"/>
              </a:spcAft>
            </a:pPr>
            <a:r>
              <a:rPr lang="en-US" sz="2600" dirty="0">
                <a:solidFill>
                  <a:prstClr val="black"/>
                </a:solidFill>
                <a:latin typeface="Adobe Calsson Blod pro"/>
                <a:ea typeface="Calibri" panose="020F0502020204030204" pitchFamily="34" charset="0"/>
                <a:cs typeface="Times New Roman" panose="02020603050405020304" pitchFamily="18" charset="0"/>
              </a:rPr>
              <a:t>In behavioral interview, question should be aimed at specific life history events that give the interviewer insight into how the candidate will perform in the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job.</a:t>
            </a:r>
            <a:r>
              <a:rPr lang="en-US" dirty="0">
                <a:solidFill>
                  <a:prstClr val="black"/>
                </a:solidFill>
                <a:ea typeface="Calibri" panose="020F0502020204030204" pitchFamily="34" charset="0"/>
                <a:cs typeface="Times New Roman" panose="02020603050405020304" pitchFamily="18" charset="0"/>
              </a:rPr>
              <a:t> </a:t>
            </a:r>
            <a:endParaRPr lang="en-GB" dirty="0">
              <a:solidFill>
                <a:prstClr val="black"/>
              </a:solidFill>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3541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93428"/>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Behaviors </a:t>
            </a:r>
            <a:r>
              <a:rPr lang="en-US" sz="2600" dirty="0">
                <a:solidFill>
                  <a:prstClr val="black"/>
                </a:solidFill>
                <a:latin typeface="Adobe Calsson Blod pro"/>
                <a:ea typeface="Calibri" panose="020F0502020204030204" pitchFamily="34" charset="0"/>
                <a:cs typeface="Times New Roman" panose="02020603050405020304" pitchFamily="18" charset="0"/>
              </a:rPr>
              <a:t>descriptions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says </a:t>
            </a:r>
            <a:r>
              <a:rPr lang="en-US" sz="2600" dirty="0" err="1">
                <a:solidFill>
                  <a:prstClr val="black"/>
                </a:solidFill>
                <a:latin typeface="Adobe Calsson Blod pro"/>
                <a:ea typeface="Calibri" panose="020F0502020204030204" pitchFamily="34" charset="0"/>
                <a:cs typeface="Times New Roman" panose="02020603050405020304" pitchFamily="18" charset="0"/>
              </a:rPr>
              <a:t>Janz</a:t>
            </a:r>
            <a:r>
              <a:rPr lang="en-US" sz="2600" dirty="0">
                <a:solidFill>
                  <a:prstClr val="black"/>
                </a:solidFill>
                <a:latin typeface="Adobe Calsson Blod pro"/>
                <a:ea typeface="Calibri" panose="020F0502020204030204" pitchFamily="34" charset="0"/>
                <a:cs typeface="Times New Roman" panose="02020603050405020304" pitchFamily="18" charset="0"/>
              </a:rPr>
              <a:t>, reveal specific choices applicants have made in the past and the circumstances surrounding those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choices. </a:t>
            </a:r>
            <a:endParaRPr lang="en-GB" dirty="0">
              <a:solidFill>
                <a:prstClr val="black"/>
              </a:solidFill>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55722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GB" sz="2600" dirty="0">
                <a:latin typeface="Adobe Caslon Pro Bold"/>
              </a:rPr>
              <a:t>This technique is</a:t>
            </a:r>
          </a:p>
          <a:p>
            <a:r>
              <a:rPr lang="en-US" sz="2600" dirty="0">
                <a:latin typeface="Adobe Caslon Pro Bold"/>
              </a:rPr>
              <a:t>not recommended under any circumstance. Proponents of stress interviewing claim that</a:t>
            </a:r>
          </a:p>
          <a:p>
            <a:r>
              <a:rPr lang="en-US" sz="2600" dirty="0">
                <a:latin typeface="Adobe Caslon Pro Bold"/>
              </a:rPr>
              <a:t>they’re able to ferret out significant job-related </a:t>
            </a:r>
            <a:r>
              <a:rPr lang="en-US" sz="2600" dirty="0" smtClean="0">
                <a:latin typeface="Adobe Caslon Pro Bold"/>
              </a:rPr>
              <a:t>traits.</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91856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1804452"/>
            <a:ext cx="2962656" cy="4093428"/>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The </a:t>
            </a:r>
            <a:r>
              <a:rPr lang="en-US" sz="2600" dirty="0">
                <a:solidFill>
                  <a:prstClr val="black"/>
                </a:solidFill>
                <a:latin typeface="Adobe Calsson Blod pro"/>
                <a:ea typeface="Calibri" panose="020F0502020204030204" pitchFamily="34" charset="0"/>
                <a:cs typeface="Times New Roman" panose="02020603050405020304" pitchFamily="18" charset="0"/>
              </a:rPr>
              <a:t>interviewer probes the details of the situation and what the applicants did in that situation or what the applicant did the next time that same situation arose.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64590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93428"/>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This allows the interviewer to judge how well the applicant performed in that situation and to developed an idea of the applicants typical behavior patterns.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092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93428"/>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Behavioral interviews are thus based on the assumption that the past predicator of future performance is past performance in similar circumstances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34699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30934"/>
            <a:ext cx="2715768" cy="4596130"/>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Psychologist </a:t>
            </a:r>
            <a:r>
              <a:rPr lang="en-US" sz="2600" dirty="0" err="1" smtClean="0">
                <a:solidFill>
                  <a:prstClr val="black"/>
                </a:solidFill>
                <a:latin typeface="Adobe Calsson Blod pro"/>
                <a:ea typeface="Calibri" panose="020F0502020204030204" pitchFamily="34" charset="0"/>
                <a:cs typeface="Times New Roman" panose="02020603050405020304" pitchFamily="18" charset="0"/>
              </a:rPr>
              <a:t>Dr</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Paul Green recommend questions such as </a:t>
            </a:r>
          </a:p>
          <a:p>
            <a:pPr>
              <a:spcAft>
                <a:spcPts val="800"/>
              </a:spcAft>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1-</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Give me an example of a time when you had to deal with a difficult person at work?</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05591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962656" cy="3825150"/>
          </a:xfrm>
          <a:prstGeom prst="rect">
            <a:avLst/>
          </a:prstGeom>
        </p:spPr>
        <p:txBody>
          <a:bodyPr wrap="square">
            <a:spAutoFit/>
          </a:bodyPr>
          <a:lstStyle/>
          <a:p>
            <a:pPr>
              <a:lnSpc>
                <a:spcPct val="107000"/>
              </a:lnSpc>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He is not in favor of the question that begins with</a:t>
            </a:r>
          </a:p>
          <a:p>
            <a:pPr>
              <a:lnSpc>
                <a:spcPct val="107000"/>
              </a:lnSpc>
              <a:spcAft>
                <a:spcPts val="800"/>
              </a:spcAft>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1-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How do you feel about……</a:t>
            </a:r>
          </a:p>
          <a:p>
            <a:pPr>
              <a:lnSpc>
                <a:spcPct val="107000"/>
              </a:lnSpc>
              <a:spcAft>
                <a:spcPts val="800"/>
              </a:spcAft>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2-</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what would you do if …….</a:t>
            </a:r>
          </a:p>
          <a:p>
            <a:pPr>
              <a:lnSpc>
                <a:spcPct val="107000"/>
              </a:lnSpc>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18233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33619"/>
            <a:ext cx="3044952" cy="3517373"/>
          </a:xfrm>
          <a:prstGeom prst="rect">
            <a:avLst/>
          </a:prstGeom>
        </p:spPr>
        <p:txBody>
          <a:bodyPr wrap="square">
            <a:spAutoFit/>
          </a:bodyPr>
          <a:lstStyle/>
          <a:p>
            <a:pPr>
              <a:lnSpc>
                <a:spcPct val="107000"/>
              </a:lnSpc>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Green believes that by focusing on skills rather than personality traits the interview is less likely to prejudice the candidate.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20672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12264"/>
            <a:ext cx="3044952" cy="3517373"/>
          </a:xfrm>
          <a:prstGeom prst="rect">
            <a:avLst/>
          </a:prstGeom>
        </p:spPr>
        <p:txBody>
          <a:bodyPr wrap="square">
            <a:spAutoFit/>
          </a:bodyPr>
          <a:lstStyle/>
          <a:p>
            <a:pPr>
              <a:lnSpc>
                <a:spcPct val="107000"/>
              </a:lnSpc>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While research suggest that  behavioral interviews have much greater validity than unstructured interviews.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52317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715768" cy="3089244"/>
          </a:xfrm>
          <a:prstGeom prst="rect">
            <a:avLst/>
          </a:prstGeom>
        </p:spPr>
        <p:txBody>
          <a:bodyPr wrap="square">
            <a:spAutoFit/>
          </a:bodyPr>
          <a:lstStyle/>
          <a:p>
            <a:pPr>
              <a:lnSpc>
                <a:spcPct val="107000"/>
              </a:lnSpc>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The expense and the time required for development means that they are not widely used.</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18941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52376"/>
            <a:ext cx="2880360" cy="3945504"/>
          </a:xfrm>
          <a:prstGeom prst="rect">
            <a:avLst/>
          </a:prstGeom>
        </p:spPr>
        <p:txBody>
          <a:bodyPr wrap="square">
            <a:spAutoFit/>
          </a:bodyPr>
          <a:lstStyle/>
          <a:p>
            <a:pPr>
              <a:lnSpc>
                <a:spcPct val="107000"/>
              </a:lnSpc>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Arguably few other methods have been proven to be as effective as behavioral interviewing in signposting performance effectiveness.</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Behavioral Interviewing</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2312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Interviewing Pitfalls</a:t>
            </a:r>
            <a:endParaRPr lang="en-US" sz="3800" dirty="0">
              <a:latin typeface="Britannic Bold" panose="020B0903060703020204" pitchFamily="34" charset="0"/>
              <a:cs typeface="Arial" panose="020B0604020202020204" pitchFamily="34" charset="0"/>
            </a:endParaRPr>
          </a:p>
        </p:txBody>
      </p:sp>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Interviewing Pitfalls</a:t>
            </a:r>
          </a:p>
        </p:txBody>
      </p:sp>
    </p:spTree>
    <p:extLst>
      <p:ext uri="{BB962C8B-B14F-4D97-AF65-F5344CB8AC3E}">
        <p14:creationId xmlns:p14="http://schemas.microsoft.com/office/powerpoint/2010/main" val="2579960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3044952" cy="4524315"/>
          </a:xfrm>
          <a:prstGeom prst="rect">
            <a:avLst/>
          </a:prstGeom>
        </p:spPr>
        <p:txBody>
          <a:bodyPr wrap="square">
            <a:spAutoFit/>
          </a:bodyPr>
          <a:lstStyle/>
          <a:p>
            <a:r>
              <a:rPr lang="en-US" sz="2400" dirty="0" smtClean="0">
                <a:latin typeface="Adobe Caslon Pro Bold"/>
              </a:rPr>
              <a:t>Such </a:t>
            </a:r>
            <a:r>
              <a:rPr lang="en-US" sz="2400" dirty="0">
                <a:latin typeface="Adobe Caslon Pro Bold"/>
              </a:rPr>
              <a:t>as how applicants will</a:t>
            </a:r>
          </a:p>
          <a:p>
            <a:r>
              <a:rPr lang="en-US" sz="2400" dirty="0">
                <a:latin typeface="Adobe Caslon Pro Bold"/>
              </a:rPr>
              <a:t>handle uncomfortable situations that cannot be discovered through questioning, </a:t>
            </a:r>
            <a:r>
              <a:rPr lang="en-US" sz="2400" dirty="0" smtClean="0">
                <a:latin typeface="Adobe Caslon Pro Bold"/>
              </a:rPr>
              <a:t>assessing nonverbal </a:t>
            </a:r>
            <a:r>
              <a:rPr lang="en-US" sz="2400" dirty="0">
                <a:latin typeface="Adobe Caslon Pro Bold"/>
              </a:rPr>
              <a:t>communication skills, or weighing intangible factors.</a:t>
            </a:r>
            <a:endParaRPr lang="en-GB" sz="24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3102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947672"/>
            <a:ext cx="2962657" cy="3754874"/>
          </a:xfrm>
          <a:prstGeom prst="rect">
            <a:avLst/>
          </a:prstGeom>
        </p:spPr>
        <p:txBody>
          <a:bodyPr wrap="square">
            <a:spAutoFit/>
          </a:bodyPr>
          <a:lstStyle/>
          <a:p>
            <a:r>
              <a:rPr lang="en-GB" sz="2800" b="1" dirty="0">
                <a:solidFill>
                  <a:srgbClr val="C00000"/>
                </a:solidFill>
                <a:latin typeface="Cambria" panose="02040503050406030204" pitchFamily="18" charset="0"/>
              </a:rPr>
              <a:t>Interviewing </a:t>
            </a:r>
            <a:r>
              <a:rPr lang="en-GB" sz="2800" b="1" dirty="0" smtClean="0">
                <a:solidFill>
                  <a:srgbClr val="C00000"/>
                </a:solidFill>
                <a:latin typeface="Cambria" panose="02040503050406030204" pitchFamily="18" charset="0"/>
              </a:rPr>
              <a:t>Pitfalls</a:t>
            </a:r>
          </a:p>
          <a:p>
            <a:r>
              <a:rPr lang="en-US" sz="2600" dirty="0">
                <a:latin typeface="Adobe Caslon Pro Bold"/>
              </a:rPr>
              <a:t>Regardless of the type of interview you’re conducting, there are some pitfalls that all</a:t>
            </a:r>
          </a:p>
          <a:p>
            <a:r>
              <a:rPr lang="en-US" sz="2600" dirty="0">
                <a:latin typeface="Adobe Caslon Pro Bold"/>
              </a:rPr>
              <a:t>interviewers should be mindful </a:t>
            </a:r>
            <a:endParaRPr lang="en-GB" sz="2600" b="1" dirty="0" smtClean="0">
              <a:solidFill>
                <a:srgbClr val="C00000"/>
              </a:solidFill>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Interviewing Pitfalls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95687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US" sz="2600" b="1" i="1" dirty="0">
                <a:solidFill>
                  <a:srgbClr val="FF0000"/>
                </a:solidFill>
                <a:latin typeface="Adobe Caslon Pro Bold"/>
              </a:rPr>
              <a:t>1</a:t>
            </a:r>
            <a:r>
              <a:rPr lang="en-US" sz="2600" b="1" i="1" dirty="0" smtClean="0">
                <a:solidFill>
                  <a:srgbClr val="FF0000"/>
                </a:solidFill>
                <a:latin typeface="Adobe Caslon Pro Bold"/>
              </a:rPr>
              <a:t>-</a:t>
            </a:r>
            <a:r>
              <a:rPr lang="en-US" sz="2600" dirty="0" smtClean="0">
                <a:latin typeface="Adobe Caslon Pro Bold"/>
              </a:rPr>
              <a:t> Avoid </a:t>
            </a:r>
            <a:r>
              <a:rPr lang="en-US" sz="2600" dirty="0">
                <a:latin typeface="Adobe Caslon Pro Bold"/>
              </a:rPr>
              <a:t>interrupting the applicant, as long as he is saying something relevant.</a:t>
            </a:r>
          </a:p>
          <a:p>
            <a:r>
              <a:rPr lang="en-US" sz="2600" b="1" i="1" dirty="0">
                <a:solidFill>
                  <a:srgbClr val="FF0000"/>
                </a:solidFill>
                <a:latin typeface="Adobe Caslon Pro Bold"/>
              </a:rPr>
              <a:t>2</a:t>
            </a:r>
            <a:r>
              <a:rPr lang="en-US" sz="2600" b="1" i="1" dirty="0" smtClean="0">
                <a:solidFill>
                  <a:srgbClr val="FF0000"/>
                </a:solidFill>
                <a:latin typeface="Adobe Caslon Pro Bold"/>
              </a:rPr>
              <a:t>-</a:t>
            </a:r>
            <a:r>
              <a:rPr lang="en-US" sz="2600" dirty="0" smtClean="0">
                <a:latin typeface="Adobe Caslon Pro Bold"/>
              </a:rPr>
              <a:t> Avoid </a:t>
            </a:r>
            <a:r>
              <a:rPr lang="en-US" sz="2600" dirty="0">
                <a:latin typeface="Adobe Caslon Pro Bold"/>
              </a:rPr>
              <a:t>agreement or disagreement; instead, express interest and understanding.</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Interviewing Pitfalls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90417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b="1" i="1" dirty="0" smtClean="0">
                <a:solidFill>
                  <a:srgbClr val="FF0000"/>
                </a:solidFill>
                <a:latin typeface="Adobe Caslon Pro Bold"/>
              </a:rPr>
              <a:t>3-</a:t>
            </a:r>
            <a:r>
              <a:rPr lang="en-US" sz="2600" dirty="0" smtClean="0">
                <a:latin typeface="Adobe Caslon Pro Bold"/>
              </a:rPr>
              <a:t> Avoid </a:t>
            </a:r>
            <a:r>
              <a:rPr lang="en-US" sz="2600" dirty="0">
                <a:latin typeface="Adobe Caslon Pro Bold"/>
              </a:rPr>
              <a:t>using terminology with which the applicant is unlikely to be familiar.</a:t>
            </a:r>
          </a:p>
          <a:p>
            <a:r>
              <a:rPr lang="en-US" sz="2600" b="1" i="1" dirty="0" smtClean="0">
                <a:solidFill>
                  <a:srgbClr val="FF0000"/>
                </a:solidFill>
                <a:latin typeface="Adobe Caslon Pro Bold"/>
              </a:rPr>
              <a:t>4-</a:t>
            </a:r>
            <a:r>
              <a:rPr lang="en-US" sz="2600" dirty="0" smtClean="0">
                <a:latin typeface="Adobe Caslon Pro Bold"/>
              </a:rPr>
              <a:t> Avoid </a:t>
            </a:r>
            <a:r>
              <a:rPr lang="en-US" sz="2600" dirty="0">
                <a:latin typeface="Adobe Caslon Pro Bold"/>
              </a:rPr>
              <a:t>reading the application or resume back to the applicant.</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Interviewing Pitfalls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8002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96173"/>
            <a:ext cx="3044952" cy="3554819"/>
          </a:xfrm>
          <a:prstGeom prst="rect">
            <a:avLst/>
          </a:prstGeom>
        </p:spPr>
        <p:txBody>
          <a:bodyPr wrap="square">
            <a:spAutoFit/>
          </a:bodyPr>
          <a:lstStyle/>
          <a:p>
            <a:r>
              <a:rPr lang="en-US" sz="2500" b="1" i="1" dirty="0" smtClean="0">
                <a:solidFill>
                  <a:srgbClr val="FF0000"/>
                </a:solidFill>
                <a:latin typeface="Adobe Caslon Pro Bold"/>
              </a:rPr>
              <a:t>5- </a:t>
            </a:r>
            <a:r>
              <a:rPr lang="en-US" sz="2500" dirty="0" smtClean="0">
                <a:latin typeface="Adobe Caslon Pro Bold"/>
              </a:rPr>
              <a:t>Avoid </a:t>
            </a:r>
            <a:r>
              <a:rPr lang="en-US" sz="2500" dirty="0">
                <a:latin typeface="Adobe Caslon Pro Bold"/>
              </a:rPr>
              <a:t>comparisons with the incumbent, previous employees, yourself, or</a:t>
            </a:r>
          </a:p>
          <a:p>
            <a:r>
              <a:rPr lang="en-GB" sz="2500" dirty="0">
                <a:latin typeface="Adobe Caslon Pro Bold"/>
              </a:rPr>
              <a:t>other applicants.</a:t>
            </a:r>
          </a:p>
          <a:p>
            <a:r>
              <a:rPr lang="en-GB" sz="2500" b="1" i="1" dirty="0" smtClean="0">
                <a:solidFill>
                  <a:srgbClr val="FF0000"/>
                </a:solidFill>
                <a:latin typeface="Adobe Caslon Pro Bold"/>
              </a:rPr>
              <a:t>6-</a:t>
            </a:r>
            <a:r>
              <a:rPr lang="en-GB" sz="2500" dirty="0" smtClean="0">
                <a:latin typeface="Adobe Caslon Pro Bold"/>
              </a:rPr>
              <a:t> Avoid </a:t>
            </a:r>
            <a:r>
              <a:rPr lang="en-GB" sz="2500" dirty="0">
                <a:latin typeface="Adobe Caslon Pro Bold"/>
              </a:rPr>
              <a:t>asking unrelated questions</a:t>
            </a:r>
            <a:r>
              <a:rPr lang="en-GB" sz="2500" dirty="0" smtClean="0">
                <a:latin typeface="Adobe Caslon Pro Bold"/>
              </a:rPr>
              <a:t>.</a:t>
            </a:r>
            <a:endParaRPr lang="en-GB" sz="25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Interviewing Pitfalls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67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817447"/>
            <a:ext cx="2962656" cy="2092881"/>
          </a:xfrm>
          <a:prstGeom prst="rect">
            <a:avLst/>
          </a:prstGeom>
        </p:spPr>
        <p:txBody>
          <a:bodyPr wrap="square">
            <a:spAutoFit/>
          </a:bodyPr>
          <a:lstStyle/>
          <a:p>
            <a:r>
              <a:rPr lang="en-US" sz="2600" b="1" i="1" dirty="0">
                <a:solidFill>
                  <a:srgbClr val="FF0000"/>
                </a:solidFill>
                <a:latin typeface="Adobe Caslon Pro Bold"/>
              </a:rPr>
              <a:t>7</a:t>
            </a:r>
            <a:r>
              <a:rPr lang="en-US" sz="2600" b="1" i="1" dirty="0" smtClean="0">
                <a:solidFill>
                  <a:srgbClr val="FF0000"/>
                </a:solidFill>
                <a:latin typeface="Adobe Caslon Pro Bold"/>
              </a:rPr>
              <a:t>-</a:t>
            </a:r>
            <a:r>
              <a:rPr lang="en-US" sz="2600" dirty="0" smtClean="0">
                <a:latin typeface="Adobe Caslon Pro Bold"/>
              </a:rPr>
              <a:t> </a:t>
            </a:r>
            <a:r>
              <a:rPr lang="en-US" sz="2600" dirty="0" smtClean="0">
                <a:latin typeface="Adobe Caslon Pro Bold"/>
              </a:rPr>
              <a:t>Avoid </a:t>
            </a:r>
            <a:r>
              <a:rPr lang="en-US" sz="2600" dirty="0">
                <a:latin typeface="Adobe Caslon Pro Bold"/>
              </a:rPr>
              <a:t>talking down to an applicant.</a:t>
            </a:r>
          </a:p>
          <a:p>
            <a:r>
              <a:rPr lang="en-GB" sz="2600" b="1" i="1" dirty="0">
                <a:solidFill>
                  <a:srgbClr val="FF0000"/>
                </a:solidFill>
                <a:latin typeface="Adobe Caslon Pro Bold"/>
              </a:rPr>
              <a:t>8</a:t>
            </a:r>
            <a:r>
              <a:rPr lang="en-GB" sz="2600" b="1" i="1" dirty="0" smtClean="0">
                <a:solidFill>
                  <a:srgbClr val="FF0000"/>
                </a:solidFill>
                <a:latin typeface="Adobe Caslon Pro Bold"/>
              </a:rPr>
              <a:t>-</a:t>
            </a:r>
            <a:r>
              <a:rPr lang="en-GB" sz="2600" dirty="0" smtClean="0">
                <a:latin typeface="Adobe Caslon Pro Bold"/>
              </a:rPr>
              <a:t> </a:t>
            </a:r>
            <a:r>
              <a:rPr lang="en-GB" sz="2600" dirty="0" smtClean="0">
                <a:latin typeface="Adobe Caslon Pro Bold"/>
              </a:rPr>
              <a:t>Avoid </a:t>
            </a:r>
            <a:r>
              <a:rPr lang="en-GB" sz="2600" dirty="0">
                <a:latin typeface="Adobe Caslon Pro Bold"/>
              </a:rPr>
              <a:t>talking about yourself.</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Interviewing Pitfalls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10239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6040"/>
            <a:ext cx="2962656" cy="2492990"/>
          </a:xfrm>
          <a:prstGeom prst="rect">
            <a:avLst/>
          </a:prstGeom>
        </p:spPr>
        <p:txBody>
          <a:bodyPr wrap="square">
            <a:spAutoFit/>
          </a:bodyPr>
          <a:lstStyle/>
          <a:p>
            <a:r>
              <a:rPr lang="en-US" sz="2600" b="1" i="1" dirty="0">
                <a:solidFill>
                  <a:srgbClr val="FF0000"/>
                </a:solidFill>
                <a:latin typeface="Adobe Caslon Pro Bold"/>
              </a:rPr>
              <a:t>9</a:t>
            </a:r>
            <a:r>
              <a:rPr lang="en-US" sz="2600" b="1" i="1" dirty="0" smtClean="0">
                <a:solidFill>
                  <a:srgbClr val="FF0000"/>
                </a:solidFill>
                <a:latin typeface="Adobe Caslon Pro Bold"/>
              </a:rPr>
              <a:t>-</a:t>
            </a:r>
            <a:r>
              <a:rPr lang="en-US" sz="2600" dirty="0" smtClean="0">
                <a:latin typeface="Adobe Caslon Pro Bold"/>
              </a:rPr>
              <a:t> </a:t>
            </a:r>
            <a:r>
              <a:rPr lang="en-US" sz="2600" dirty="0" smtClean="0">
                <a:latin typeface="Adobe Caslon Pro Bold"/>
              </a:rPr>
              <a:t>Avoid </a:t>
            </a:r>
            <a:r>
              <a:rPr lang="en-US" sz="2600" dirty="0">
                <a:latin typeface="Adobe Caslon Pro Bold"/>
              </a:rPr>
              <a:t>hiring an unqualified applicant simply because you are desperate to fill</a:t>
            </a:r>
          </a:p>
          <a:p>
            <a:r>
              <a:rPr lang="en-GB" sz="2600" dirty="0">
                <a:latin typeface="Adobe Caslon Pro Bold"/>
              </a:rPr>
              <a:t>an opening.</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Interviewing Pitfalls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45174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880360" cy="3693319"/>
          </a:xfrm>
          <a:prstGeom prst="rect">
            <a:avLst/>
          </a:prstGeom>
        </p:spPr>
        <p:txBody>
          <a:bodyPr wrap="square">
            <a:spAutoFit/>
          </a:bodyPr>
          <a:lstStyle/>
          <a:p>
            <a:r>
              <a:rPr lang="en-US" sz="2600" b="1" i="1" dirty="0" smtClean="0">
                <a:solidFill>
                  <a:srgbClr val="FF0000"/>
                </a:solidFill>
                <a:latin typeface="Adobe Caslon Pro Bold"/>
              </a:rPr>
              <a:t>10-</a:t>
            </a:r>
            <a:r>
              <a:rPr lang="en-US" sz="2600" dirty="0" smtClean="0">
                <a:latin typeface="Adobe Caslon Pro Bold"/>
              </a:rPr>
              <a:t> </a:t>
            </a:r>
            <a:r>
              <a:rPr lang="en-US" sz="2600" dirty="0" smtClean="0">
                <a:latin typeface="Adobe Caslon Pro Bold"/>
              </a:rPr>
              <a:t>Avoid </a:t>
            </a:r>
            <a:r>
              <a:rPr lang="en-US" sz="2600" dirty="0">
                <a:latin typeface="Adobe Caslon Pro Bold"/>
              </a:rPr>
              <a:t>trying to duplicate someone else’s interviewing </a:t>
            </a:r>
            <a:r>
              <a:rPr lang="en-US" sz="2600" dirty="0" smtClean="0">
                <a:latin typeface="Adobe Caslon Pro Bold"/>
              </a:rPr>
              <a:t>style.</a:t>
            </a:r>
          </a:p>
          <a:p>
            <a:r>
              <a:rPr lang="en-US" sz="2600" b="1" i="1" dirty="0" smtClean="0">
                <a:solidFill>
                  <a:srgbClr val="FF0000"/>
                </a:solidFill>
                <a:latin typeface="Adobe Caslon Pro Bold"/>
              </a:rPr>
              <a:t>11- </a:t>
            </a:r>
            <a:r>
              <a:rPr lang="en-US" sz="2600" dirty="0" smtClean="0">
                <a:latin typeface="Adobe Caslon Pro Bold"/>
              </a:rPr>
              <a:t>Avoid </a:t>
            </a:r>
            <a:r>
              <a:rPr lang="en-US" sz="2600" dirty="0">
                <a:latin typeface="Adobe Caslon Pro Bold"/>
              </a:rPr>
              <a:t>allowing applicants to interview you or to control the interview.</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Interviewing Pitfalls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92041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b="1" i="1" dirty="0" smtClean="0">
                <a:solidFill>
                  <a:srgbClr val="FF0000"/>
                </a:solidFill>
                <a:latin typeface="Adobe Caslon Pro Bold"/>
              </a:rPr>
              <a:t>12-</a:t>
            </a:r>
            <a:r>
              <a:rPr lang="en-US" sz="2600" dirty="0" smtClean="0">
                <a:latin typeface="Adobe Caslon Pro Bold"/>
              </a:rPr>
              <a:t> </a:t>
            </a:r>
            <a:r>
              <a:rPr lang="en-US" sz="2600" dirty="0" smtClean="0">
                <a:latin typeface="Adobe Caslon Pro Bold"/>
              </a:rPr>
              <a:t>Avoid </a:t>
            </a:r>
            <a:r>
              <a:rPr lang="en-US" sz="2600" dirty="0">
                <a:latin typeface="Adobe Caslon Pro Bold"/>
              </a:rPr>
              <a:t>hasty decisions based solely upon first impressions, information from</a:t>
            </a:r>
          </a:p>
          <a:p>
            <a:r>
              <a:rPr lang="en-US" sz="2600" dirty="0">
                <a:latin typeface="Adobe Caslon Pro Bold"/>
              </a:rPr>
              <a:t>others, a single response, body language, or your biases</a:t>
            </a:r>
            <a:r>
              <a:rPr lang="en-US" sz="2600" dirty="0" smtClean="0">
                <a:latin typeface="Adobe Caslon Pro Bold"/>
              </a:rPr>
              <a:t>.</a:t>
            </a:r>
            <a:endParaRPr lang="en-US"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Interviewing Pitfalls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4697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962656" cy="2893100"/>
          </a:xfrm>
          <a:prstGeom prst="rect">
            <a:avLst/>
          </a:prstGeom>
        </p:spPr>
        <p:txBody>
          <a:bodyPr wrap="square">
            <a:spAutoFit/>
          </a:bodyPr>
          <a:lstStyle/>
          <a:p>
            <a:r>
              <a:rPr lang="en-US" sz="2600" b="1" i="1" dirty="0" smtClean="0">
                <a:solidFill>
                  <a:srgbClr val="FF0000"/>
                </a:solidFill>
                <a:latin typeface="Adobe Caslon Pro Bold"/>
              </a:rPr>
              <a:t>13- </a:t>
            </a:r>
            <a:r>
              <a:rPr lang="en-US" sz="2600" dirty="0" smtClean="0">
                <a:latin typeface="Adobe Caslon Pro Bold"/>
              </a:rPr>
              <a:t>Avoid </a:t>
            </a:r>
            <a:r>
              <a:rPr lang="en-US" sz="2600" dirty="0">
                <a:latin typeface="Adobe Caslon Pro Bold"/>
              </a:rPr>
              <a:t>asking questions even in a roundabout way that might be considered</a:t>
            </a:r>
          </a:p>
          <a:p>
            <a:r>
              <a:rPr lang="en-GB" sz="2600" dirty="0">
                <a:latin typeface="Adobe Caslon Pro Bold"/>
              </a:rPr>
              <a:t>violations of EEO laws.</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Interviewing Pitfalls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63968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b="1" i="1" dirty="0" smtClean="0">
                <a:solidFill>
                  <a:srgbClr val="FF0000"/>
                </a:solidFill>
                <a:latin typeface="Adobe Caslon Pro Bold"/>
              </a:rPr>
              <a:t>14-</a:t>
            </a:r>
            <a:r>
              <a:rPr lang="en-US" sz="2600" dirty="0" smtClean="0">
                <a:latin typeface="Adobe Caslon Pro Bold"/>
              </a:rPr>
              <a:t> </a:t>
            </a:r>
            <a:r>
              <a:rPr lang="en-US" sz="2600" dirty="0" smtClean="0">
                <a:latin typeface="Adobe Caslon Pro Bold"/>
              </a:rPr>
              <a:t>Avoid </a:t>
            </a:r>
            <a:r>
              <a:rPr lang="en-US" sz="2600" dirty="0">
                <a:latin typeface="Adobe Caslon Pro Bold"/>
              </a:rPr>
              <a:t>judging applicants on the basis of cultural or educational differences.</a:t>
            </a:r>
          </a:p>
          <a:p>
            <a:r>
              <a:rPr lang="en-US" sz="2600" b="1" i="1" dirty="0" smtClean="0">
                <a:solidFill>
                  <a:srgbClr val="FF0000"/>
                </a:solidFill>
                <a:latin typeface="Adobe Caslon Pro Bold"/>
              </a:rPr>
              <a:t>15-</a:t>
            </a:r>
            <a:r>
              <a:rPr lang="en-US" sz="2600" dirty="0" smtClean="0">
                <a:latin typeface="Adobe Caslon Pro Bold"/>
              </a:rPr>
              <a:t> </a:t>
            </a:r>
            <a:r>
              <a:rPr lang="en-US" sz="2600" dirty="0" smtClean="0">
                <a:latin typeface="Adobe Caslon Pro Bold"/>
              </a:rPr>
              <a:t>Avoid </a:t>
            </a:r>
            <a:r>
              <a:rPr lang="en-US" sz="2600" dirty="0">
                <a:latin typeface="Adobe Caslon Pro Bold"/>
              </a:rPr>
              <a:t>conducting stress interviews of any sort.</a:t>
            </a:r>
            <a:endParaRPr lang="en-GB" sz="2600" dirty="0">
              <a:latin typeface="Adobe Casl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Interviewing Pitfalls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93878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GB" sz="2600" dirty="0">
                <a:latin typeface="Adobe Caslon Pro Bold"/>
              </a:rPr>
              <a:t>In truth,</a:t>
            </a:r>
          </a:p>
          <a:p>
            <a:r>
              <a:rPr lang="en-US" sz="2600" dirty="0">
                <a:latin typeface="Adobe Caslon Pro Bold"/>
              </a:rPr>
              <a:t>stress interviews are often nothing more than a </a:t>
            </a:r>
            <a:r>
              <a:rPr lang="en-US" sz="2600" dirty="0" smtClean="0">
                <a:latin typeface="Adobe Caslon Pro Bold"/>
              </a:rPr>
              <a:t>deception </a:t>
            </a:r>
            <a:r>
              <a:rPr lang="en-US" sz="2600" dirty="0">
                <a:latin typeface="Adobe Caslon Pro Bold"/>
              </a:rPr>
              <a:t>for ineffective interviewing</a:t>
            </a:r>
          </a:p>
          <a:p>
            <a:r>
              <a:rPr lang="en-GB" sz="2600" dirty="0">
                <a:latin typeface="Adobe Caslon Pro Bold"/>
              </a:rPr>
              <a:t>skills.</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5858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a:t>
            </a:r>
            <a:endParaRPr lang="en-US" sz="3800" dirty="0">
              <a:latin typeface="Britannic Bold" panose="020B0903060703020204" pitchFamily="34" charset="0"/>
              <a:cs typeface="Arial" panose="020B0604020202020204" pitchFamily="34" charset="0"/>
            </a:endParaRPr>
          </a:p>
        </p:txBody>
      </p:sp>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How to Interview</a:t>
            </a:r>
          </a:p>
        </p:txBody>
      </p:sp>
    </p:spTree>
    <p:extLst>
      <p:ext uri="{BB962C8B-B14F-4D97-AF65-F5344CB8AC3E}">
        <p14:creationId xmlns:p14="http://schemas.microsoft.com/office/powerpoint/2010/main" val="46814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1548860"/>
            <a:ext cx="2962656" cy="4678204"/>
          </a:xfrm>
          <a:prstGeom prst="rect">
            <a:avLst/>
          </a:prstGeom>
        </p:spPr>
        <p:txBody>
          <a:bodyPr wrap="square">
            <a:spAutoFit/>
          </a:bodyPr>
          <a:lstStyle/>
          <a:p>
            <a:r>
              <a:rPr lang="en-US" sz="30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How to Interview </a:t>
            </a:r>
            <a:r>
              <a:rPr lang="en-US" sz="30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Successfully</a:t>
            </a:r>
            <a:endParaRPr lang="en-US" sz="30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1-</a:t>
            </a:r>
            <a:r>
              <a:rPr lang="en-US" sz="2600" dirty="0" smtClean="0">
                <a:latin typeface="Adobe Caslon Pro Bold"/>
                <a:ea typeface="Calibri" panose="020F0502020204030204" pitchFamily="34" charset="0"/>
                <a:cs typeface="Times New Roman" panose="02020603050405020304" pitchFamily="18" charset="0"/>
              </a:rPr>
              <a:t> Know the job</a:t>
            </a:r>
          </a:p>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2-</a:t>
            </a:r>
            <a:r>
              <a:rPr lang="en-US" sz="2600" dirty="0" smtClean="0">
                <a:latin typeface="Adobe Caslon Pro Bold"/>
                <a:ea typeface="Calibri" panose="020F0502020204030204" pitchFamily="34" charset="0"/>
                <a:cs typeface="Times New Roman" panose="02020603050405020304" pitchFamily="18" charset="0"/>
              </a:rPr>
              <a:t> Know the personal characteristic, skills and qualification</a:t>
            </a:r>
          </a:p>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3-</a:t>
            </a:r>
            <a:r>
              <a:rPr lang="en-US" sz="2600" dirty="0" smtClean="0">
                <a:latin typeface="Adobe Caslon Pro Bold"/>
                <a:ea typeface="Calibri" panose="020F0502020204030204" pitchFamily="34" charset="0"/>
                <a:cs typeface="Times New Roman" panose="02020603050405020304" pitchFamily="18" charset="0"/>
              </a:rPr>
              <a:t> Set specific objectives </a:t>
            </a:r>
            <a:endParaRPr lang="en-GB" sz="2600" dirty="0" smtClean="0">
              <a:latin typeface="Adobe Caslon Pro Bold"/>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04918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4- </a:t>
            </a:r>
            <a:r>
              <a:rPr lang="en-US" sz="2600" dirty="0" smtClean="0">
                <a:latin typeface="Adobe Caslon Pro Bold"/>
                <a:ea typeface="Calibri" panose="020F0502020204030204" pitchFamily="34" charset="0"/>
                <a:cs typeface="Times New Roman" panose="02020603050405020304" pitchFamily="18" charset="0"/>
              </a:rPr>
              <a:t>Provide the proper setting for the interview</a:t>
            </a:r>
          </a:p>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5- </a:t>
            </a:r>
            <a:r>
              <a:rPr lang="en-US" sz="2600" dirty="0" smtClean="0">
                <a:latin typeface="Adobe Caslon Pro Bold"/>
                <a:ea typeface="Calibri" panose="020F0502020204030204" pitchFamily="34" charset="0"/>
                <a:cs typeface="Times New Roman" panose="02020603050405020304" pitchFamily="18" charset="0"/>
              </a:rPr>
              <a:t>Review the application form or resume</a:t>
            </a:r>
          </a:p>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6-</a:t>
            </a:r>
            <a:r>
              <a:rPr lang="en-US" sz="2600" dirty="0" smtClean="0">
                <a:latin typeface="Adobe Caslon Pro Bold"/>
                <a:ea typeface="Calibri" panose="020F0502020204030204" pitchFamily="34" charset="0"/>
                <a:cs typeface="Times New Roman" panose="02020603050405020304" pitchFamily="18" charset="0"/>
              </a:rPr>
              <a:t> Beware of prejudice </a:t>
            </a:r>
          </a:p>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7-</a:t>
            </a:r>
            <a:r>
              <a:rPr lang="en-US" sz="2600" dirty="0" smtClean="0">
                <a:latin typeface="Adobe Caslon Pro Bold"/>
                <a:ea typeface="Calibri" panose="020F0502020204030204" pitchFamily="34" charset="0"/>
                <a:cs typeface="Times New Roman" panose="02020603050405020304" pitchFamily="18" charset="0"/>
              </a:rPr>
              <a:t> Don’t make snap decision</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79679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8-</a:t>
            </a:r>
            <a:r>
              <a:rPr lang="en-US" sz="2600" dirty="0" smtClean="0">
                <a:latin typeface="Adobe Caslon Pro Bold"/>
                <a:ea typeface="Calibri" panose="020F0502020204030204" pitchFamily="34" charset="0"/>
                <a:cs typeface="Times New Roman" panose="02020603050405020304" pitchFamily="18" charset="0"/>
              </a:rPr>
              <a:t> Put the applicant at ease</a:t>
            </a:r>
          </a:p>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9-</a:t>
            </a:r>
            <a:r>
              <a:rPr lang="en-US" sz="2600" dirty="0" smtClean="0">
                <a:latin typeface="Adobe Caslon Pro Bold"/>
                <a:ea typeface="Calibri" panose="020F0502020204030204" pitchFamily="34" charset="0"/>
                <a:cs typeface="Times New Roman" panose="02020603050405020304" pitchFamily="18" charset="0"/>
              </a:rPr>
              <a:t> Watch the body language</a:t>
            </a:r>
          </a:p>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10-</a:t>
            </a:r>
            <a:r>
              <a:rPr lang="en-US" sz="2600" dirty="0" smtClean="0">
                <a:latin typeface="Adobe Caslon Pro Bold"/>
                <a:ea typeface="Calibri" panose="020F0502020204030204" pitchFamily="34" charset="0"/>
                <a:cs typeface="Times New Roman" panose="02020603050405020304" pitchFamily="18" charset="0"/>
              </a:rPr>
              <a:t> Encourage the applicant to do most of the talking </a:t>
            </a:r>
          </a:p>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11-</a:t>
            </a:r>
            <a:r>
              <a:rPr lang="en-US" sz="2600" dirty="0" smtClean="0">
                <a:latin typeface="Adobe Caslon Pro Bold"/>
                <a:ea typeface="Calibri" panose="020F0502020204030204" pitchFamily="34" charset="0"/>
                <a:cs typeface="Times New Roman" panose="02020603050405020304" pitchFamily="18" charset="0"/>
              </a:rPr>
              <a:t> Keep control of the interview  </a:t>
            </a: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57242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715768" cy="3293209"/>
          </a:xfrm>
          <a:prstGeom prst="rect">
            <a:avLst/>
          </a:prstGeom>
        </p:spPr>
        <p:txBody>
          <a:bodyPr wrap="square">
            <a:spAutoFit/>
          </a:bodyPr>
          <a:lstStyle/>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12-</a:t>
            </a:r>
            <a:r>
              <a:rPr lang="en-US" sz="2600" dirty="0" smtClean="0">
                <a:latin typeface="Adobe Caslon Pro Bold"/>
                <a:ea typeface="Calibri" panose="020F0502020204030204" pitchFamily="34" charset="0"/>
                <a:cs typeface="Times New Roman" panose="02020603050405020304" pitchFamily="18" charset="0"/>
              </a:rPr>
              <a:t> Explain the job</a:t>
            </a:r>
          </a:p>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13- </a:t>
            </a:r>
            <a:r>
              <a:rPr lang="en-US" sz="2600" dirty="0" smtClean="0">
                <a:latin typeface="Adobe Caslon Pro Bold"/>
                <a:ea typeface="Calibri" panose="020F0502020204030204" pitchFamily="34" charset="0"/>
                <a:cs typeface="Times New Roman" panose="02020603050405020304" pitchFamily="18" charset="0"/>
              </a:rPr>
              <a:t>Close the interview</a:t>
            </a:r>
          </a:p>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14- </a:t>
            </a:r>
            <a:r>
              <a:rPr lang="en-US" sz="2600" dirty="0" smtClean="0">
                <a:latin typeface="Adobe Caslon Pro Bold"/>
                <a:ea typeface="Calibri" panose="020F0502020204030204" pitchFamily="34" charset="0"/>
                <a:cs typeface="Times New Roman" panose="02020603050405020304" pitchFamily="18" charset="0"/>
              </a:rPr>
              <a:t>Write up the interview </a:t>
            </a:r>
          </a:p>
          <a:p>
            <a:r>
              <a:rPr lang="en-US" sz="2600" b="1" i="1" dirty="0" smtClean="0">
                <a:solidFill>
                  <a:srgbClr val="FF0000"/>
                </a:solidFill>
                <a:latin typeface="Adobe Caslon Pro Bold"/>
                <a:ea typeface="Calibri" panose="020F0502020204030204" pitchFamily="34" charset="0"/>
                <a:cs typeface="Times New Roman" panose="02020603050405020304" pitchFamily="18" charset="0"/>
              </a:rPr>
              <a:t>15-</a:t>
            </a:r>
            <a:r>
              <a:rPr lang="en-US" sz="2600" dirty="0" smtClean="0">
                <a:latin typeface="Adobe Caslon Pro Bold"/>
                <a:ea typeface="Calibri" panose="020F0502020204030204" pitchFamily="34" charset="0"/>
                <a:cs typeface="Times New Roman" panose="02020603050405020304" pitchFamily="18" charset="0"/>
              </a:rPr>
              <a:t> Check reference </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30148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How to Interview 2</a:t>
            </a:r>
          </a:p>
        </p:txBody>
      </p:sp>
    </p:spTree>
    <p:extLst>
      <p:ext uri="{BB962C8B-B14F-4D97-AF65-F5344CB8AC3E}">
        <p14:creationId xmlns:p14="http://schemas.microsoft.com/office/powerpoint/2010/main" val="1457995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12264"/>
            <a:ext cx="2880360" cy="3847207"/>
          </a:xfrm>
          <a:prstGeom prst="rect">
            <a:avLst/>
          </a:prstGeom>
        </p:spPr>
        <p:txBody>
          <a:bodyPr wrap="square">
            <a:spAutoFit/>
          </a:bodyPr>
          <a:lstStyle/>
          <a:p>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1- Know the job</a:t>
            </a:r>
            <a:endParaRPr lang="en-GB"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400" dirty="0" smtClean="0">
                <a:solidFill>
                  <a:prstClr val="black"/>
                </a:solidFill>
                <a:latin typeface="Adobe Calsson Blod pro"/>
                <a:ea typeface="Calibri" panose="020F0502020204030204" pitchFamily="34" charset="0"/>
                <a:cs typeface="Times New Roman" panose="02020603050405020304" pitchFamily="18" charset="0"/>
              </a:rPr>
              <a:t>To select the right person, the HR manager and line managers must know the job to be filled, otherwise how can an accurate match be obtained? </a:t>
            </a:r>
            <a:endParaRPr lang="en-GB" sz="24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6099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The job description should list the job responsibilities, determine reporting relationships, identify where the position fits into the organization.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15813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52376"/>
            <a:ext cx="2962656" cy="3945504"/>
          </a:xfrm>
          <a:prstGeom prst="rect">
            <a:avLst/>
          </a:prstGeom>
        </p:spPr>
        <p:txBody>
          <a:bodyPr wrap="square">
            <a:spAutoFit/>
          </a:bodyPr>
          <a:lstStyle/>
          <a:p>
            <a:pPr>
              <a:lnSpc>
                <a:spcPct val="107000"/>
              </a:lnSpc>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Analyze the organizational climate and its impact on the job determine aspects about the job that make it unique. Such as regular international travel</a:t>
            </a:r>
            <a:r>
              <a:rPr lang="en-US" dirty="0" smtClean="0">
                <a:solidFill>
                  <a:prstClr val="black"/>
                </a:solidFill>
                <a:ea typeface="Calibri" panose="020F0502020204030204" pitchFamily="34" charset="0"/>
                <a:cs typeface="Times New Roman" panose="02020603050405020304" pitchFamily="18" charset="0"/>
              </a:rPr>
              <a:t>. </a:t>
            </a:r>
            <a:endParaRPr lang="en-GB" dirty="0">
              <a:solidFill>
                <a:prstClr val="black"/>
              </a:solidFill>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7732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90616"/>
          </a:xfrm>
          <a:prstGeom prst="rect">
            <a:avLst/>
          </a:prstGeom>
        </p:spPr>
        <p:txBody>
          <a:bodyPr wrap="square">
            <a:spAutoFit/>
          </a:bodyPr>
          <a:lstStyle/>
          <a:p>
            <a:pPr>
              <a:lnSpc>
                <a:spcPct val="107000"/>
              </a:lnSpc>
              <a:spcAft>
                <a:spcPts val="800"/>
              </a:spcAft>
            </a:pPr>
            <a:r>
              <a:rPr lang="en-US" sz="2500" dirty="0">
                <a:solidFill>
                  <a:prstClr val="black"/>
                </a:solidFill>
                <a:latin typeface="Adobe Calsson Blod pro"/>
                <a:ea typeface="Calibri" panose="020F0502020204030204" pitchFamily="34" charset="0"/>
                <a:cs typeface="Times New Roman" panose="02020603050405020304" pitchFamily="18" charset="0"/>
              </a:rPr>
              <a:t>R</a:t>
            </a:r>
            <a:r>
              <a:rPr lang="en-US" sz="2500" dirty="0" smtClean="0">
                <a:solidFill>
                  <a:prstClr val="black"/>
                </a:solidFill>
                <a:latin typeface="Adobe Calsson Blod pro"/>
                <a:ea typeface="Calibri" panose="020F0502020204030204" pitchFamily="34" charset="0"/>
                <a:cs typeface="Times New Roman" panose="02020603050405020304" pitchFamily="18" charset="0"/>
              </a:rPr>
              <a:t>esearch indicates that when job information is used to develop interview question as well as to evaluate the applicants answer. The validity of the interview is enhanced.</a:t>
            </a:r>
            <a:endParaRPr lang="en-GB" sz="25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73430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25192"/>
            <a:ext cx="2962656" cy="4154984"/>
          </a:xfrm>
          <a:prstGeom prst="rect">
            <a:avLst/>
          </a:prstGeom>
        </p:spPr>
        <p:txBody>
          <a:bodyPr wrap="square">
            <a:spAutoFit/>
          </a:bodyPr>
          <a:lstStyle/>
          <a:p>
            <a:r>
              <a:rPr lang="en-US" sz="2400" dirty="0" smtClean="0">
                <a:latin typeface="Adobe Caslon Pro Bold"/>
              </a:rPr>
              <a:t>Stress </a:t>
            </a:r>
            <a:r>
              <a:rPr lang="en-US" sz="2400" dirty="0">
                <a:latin typeface="Adobe Caslon Pro Bold"/>
              </a:rPr>
              <a:t>interviews in the office usually involve various ‘‘</a:t>
            </a:r>
            <a:r>
              <a:rPr lang="en-US" sz="2400" dirty="0" smtClean="0">
                <a:latin typeface="Adobe Caslon Pro Bold"/>
              </a:rPr>
              <a:t>props’’, such </a:t>
            </a:r>
            <a:r>
              <a:rPr lang="en-US" sz="2400" dirty="0">
                <a:latin typeface="Adobe Caslon Pro Bold"/>
              </a:rPr>
              <a:t>as chairs, exaggerated</a:t>
            </a:r>
          </a:p>
          <a:p>
            <a:r>
              <a:rPr lang="en-US" sz="2400" dirty="0">
                <a:latin typeface="Adobe Caslon Pro Bold"/>
              </a:rPr>
              <a:t>body language on the part of the interviewer, or unnecessary, </a:t>
            </a:r>
            <a:r>
              <a:rPr lang="en-GB" sz="2400" dirty="0" smtClean="0">
                <a:latin typeface="Adobe Caslon Pro Bold"/>
              </a:rPr>
              <a:t>inappropriate </a:t>
            </a:r>
            <a:r>
              <a:rPr lang="en-GB" sz="2400" dirty="0">
                <a:latin typeface="Adobe Caslon Pro Bold"/>
              </a:rPr>
              <a:t>comments</a:t>
            </a:r>
            <a:r>
              <a:rPr lang="en-GB" sz="2400" dirty="0" smtClean="0">
                <a:latin typeface="Adobe Caslon Pro Bold"/>
              </a:rPr>
              <a:t>. </a:t>
            </a:r>
            <a:endParaRPr lang="en-GB" sz="2400" dirty="0">
              <a:solidFill>
                <a:srgbClr val="C00000"/>
              </a:solidFill>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9058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33619"/>
            <a:ext cx="2962656" cy="3517373"/>
          </a:xfrm>
          <a:prstGeom prst="rect">
            <a:avLst/>
          </a:prstGeom>
        </p:spPr>
        <p:txBody>
          <a:bodyPr wrap="square">
            <a:spAutoFit/>
          </a:bodyPr>
          <a:lstStyle/>
          <a:p>
            <a:pPr>
              <a:lnSpc>
                <a:spcPct val="107000"/>
              </a:lnSpc>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Moreover interviewers who are given more complete job information make selection decision with higher inter-rater reliability.</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5068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Finally there is some evidence which indicate that job incumbents may be perceived  as more credible interviewers by applicants than interviewers from the HR department.</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13816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2082"/>
            <a:ext cx="2962656" cy="4278094"/>
          </a:xfrm>
          <a:prstGeom prst="rect">
            <a:avLst/>
          </a:prstGeom>
        </p:spPr>
        <p:txBody>
          <a:bodyPr wrap="square">
            <a:spAutoFit/>
          </a:bodyPr>
          <a:lstStyle/>
          <a:p>
            <a:r>
              <a:rPr lang="en-US"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2- </a:t>
            </a:r>
            <a:r>
              <a:rPr lang="en-US" sz="30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Know </a:t>
            </a:r>
            <a:r>
              <a:rPr lang="en-US"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the </a:t>
            </a:r>
            <a:r>
              <a:rPr lang="en-US" sz="30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Skills </a:t>
            </a:r>
            <a:r>
              <a:rPr lang="en-US"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and </a:t>
            </a:r>
            <a:r>
              <a:rPr lang="en-US" sz="30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Qualification</a:t>
            </a:r>
            <a:endParaRPr lang="en-GB" sz="30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600" dirty="0">
                <a:solidFill>
                  <a:prstClr val="black"/>
                </a:solidFill>
                <a:latin typeface="Adobe Calsson Blod pro"/>
                <a:ea typeface="Calibri" panose="020F0502020204030204" pitchFamily="34" charset="0"/>
                <a:cs typeface="Times New Roman" panose="02020603050405020304" pitchFamily="18" charset="0"/>
              </a:rPr>
              <a:t>It must be stressed that the formal qualification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experience, abilities </a:t>
            </a:r>
            <a:r>
              <a:rPr lang="en-US" sz="2600" dirty="0">
                <a:solidFill>
                  <a:prstClr val="black"/>
                </a:solidFill>
                <a:latin typeface="Adobe Calsson Blod pro"/>
                <a:ea typeface="Calibri" panose="020F0502020204030204" pitchFamily="34" charset="0"/>
                <a:cs typeface="Times New Roman" panose="02020603050405020304" pitchFamily="18" charset="0"/>
              </a:rPr>
              <a:t>and knowledge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skills…..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9803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dirty="0" smtClean="0">
                <a:solidFill>
                  <a:prstClr val="black"/>
                </a:solidFill>
                <a:latin typeface="Adobe Calsson Blod pro"/>
                <a:ea typeface="Calibri" panose="020F0502020204030204" pitchFamily="34" charset="0"/>
                <a:cs typeface="Times New Roman" panose="02020603050405020304" pitchFamily="18" charset="0"/>
              </a:rPr>
              <a:t>……Required </a:t>
            </a:r>
            <a:r>
              <a:rPr lang="en-US" sz="2600" dirty="0">
                <a:solidFill>
                  <a:prstClr val="black"/>
                </a:solidFill>
                <a:latin typeface="Adobe Calsson Blod pro"/>
                <a:ea typeface="Calibri" panose="020F0502020204030204" pitchFamily="34" charset="0"/>
                <a:cs typeface="Times New Roman" panose="02020603050405020304" pitchFamily="18" charset="0"/>
              </a:rPr>
              <a:t>must be relevant to job related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that is </a:t>
            </a:r>
            <a:r>
              <a:rPr lang="en-US" sz="2600" dirty="0">
                <a:solidFill>
                  <a:prstClr val="black"/>
                </a:solidFill>
                <a:latin typeface="Adobe Calsson Blod pro"/>
                <a:ea typeface="Calibri" panose="020F0502020204030204" pitchFamily="34" charset="0"/>
                <a:cs typeface="Times New Roman" panose="02020603050405020304" pitchFamily="18" charset="0"/>
              </a:rPr>
              <a:t>they must be present if the applicant is to perform the job successfully.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57991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4156"/>
            <a:ext cx="2962656" cy="4196020"/>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It is found </a:t>
            </a:r>
            <a:r>
              <a:rPr lang="en-US" sz="2600" dirty="0">
                <a:solidFill>
                  <a:prstClr val="black"/>
                </a:solidFill>
                <a:latin typeface="Adobe Calsson Blod pro"/>
                <a:ea typeface="Calibri" panose="020F0502020204030204" pitchFamily="34" charset="0"/>
                <a:cs typeface="Times New Roman" panose="02020603050405020304" pitchFamily="18" charset="0"/>
              </a:rPr>
              <a:t>that while interviewers claim to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select candidates </a:t>
            </a:r>
            <a:r>
              <a:rPr lang="en-US" sz="2600" dirty="0">
                <a:solidFill>
                  <a:prstClr val="black"/>
                </a:solidFill>
                <a:latin typeface="Adobe Calsson Blod pro"/>
                <a:ea typeface="Calibri" panose="020F0502020204030204" pitchFamily="34" charset="0"/>
                <a:cs typeface="Times New Roman" panose="02020603050405020304" pitchFamily="18" charset="0"/>
              </a:rPr>
              <a:t>high on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conscientiousness</a:t>
            </a:r>
          </a:p>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It </a:t>
            </a:r>
            <a:r>
              <a:rPr lang="en-US" sz="2600" dirty="0">
                <a:solidFill>
                  <a:prstClr val="black"/>
                </a:solidFill>
                <a:latin typeface="Adobe Calsson Blod pro"/>
                <a:ea typeface="Calibri" panose="020F0502020204030204" pitchFamily="34" charset="0"/>
                <a:cs typeface="Times New Roman" panose="02020603050405020304" pitchFamily="18" charset="0"/>
              </a:rPr>
              <a:t>was extroversion that was most correlated with interviewer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success.</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62990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715768" cy="3293209"/>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This </a:t>
            </a:r>
            <a:r>
              <a:rPr lang="en-US" sz="2600" dirty="0">
                <a:solidFill>
                  <a:prstClr val="black"/>
                </a:solidFill>
                <a:latin typeface="Adobe Calsson Blod pro"/>
                <a:ea typeface="Calibri" panose="020F0502020204030204" pitchFamily="34" charset="0"/>
                <a:cs typeface="Times New Roman" panose="02020603050405020304" pitchFamily="18" charset="0"/>
              </a:rPr>
              <a:t>suggest that interviewer may not be assessing the right characteristics and thus not hiring the best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candidates.</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1342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68934"/>
            <a:ext cx="2962656" cy="4493538"/>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A combination of screening devices such as personality tests and work sample tests should be used to reduce the discrepancy between desired and actual selection criteria.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69502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Establishing unnecessary requirements may eliminates many good candidates and lead to charges of discrimination.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05501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19673"/>
            <a:ext cx="2798064" cy="3795911"/>
          </a:xfrm>
          <a:prstGeom prst="rect">
            <a:avLst/>
          </a:prstGeom>
        </p:spPr>
        <p:txBody>
          <a:bodyPr wrap="square">
            <a:spAutoFit/>
          </a:bodyPr>
          <a:lstStyle/>
          <a:p>
            <a:pPr>
              <a:spcAft>
                <a:spcPts val="800"/>
              </a:spcAft>
            </a:pPr>
            <a:r>
              <a:rPr lang="en-US" sz="2600" dirty="0">
                <a:solidFill>
                  <a:prstClr val="black"/>
                </a:solidFill>
                <a:latin typeface="Adobe Calsson Blod pro"/>
                <a:ea typeface="Calibri" panose="020F0502020204030204" pitchFamily="34" charset="0"/>
                <a:cs typeface="Times New Roman" panose="02020603050405020304" pitchFamily="18" charset="0"/>
              </a:rPr>
              <a:t>Requirements should be reduce to four or five critical elements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that are absolutely essential and can be clearly shown to be job related.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4960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If candidates are to be measured on common standards. It is vital for the HR manager to discuss critical selection factors with line manager involved in the selection process.</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11068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GB" sz="2400" dirty="0">
                <a:latin typeface="Adobe Caslon Pro Bold"/>
              </a:rPr>
              <a:t>Here are some examples</a:t>
            </a:r>
            <a:r>
              <a:rPr lang="en-GB" sz="2400" dirty="0" smtClean="0">
                <a:latin typeface="Adobe Caslon Pro Bold"/>
              </a:rPr>
              <a:t>:</a:t>
            </a:r>
          </a:p>
          <a:p>
            <a:r>
              <a:rPr lang="en-US" sz="2400" b="1" i="1" dirty="0" smtClean="0">
                <a:solidFill>
                  <a:srgbClr val="FF0000"/>
                </a:solidFill>
                <a:latin typeface="Adobe Caslon Pro Bold"/>
              </a:rPr>
              <a:t>1- </a:t>
            </a:r>
            <a:r>
              <a:rPr lang="en-US" sz="2400" dirty="0" smtClean="0">
                <a:latin typeface="Adobe Caslon Pro Bold"/>
              </a:rPr>
              <a:t>The </a:t>
            </a:r>
            <a:r>
              <a:rPr lang="en-US" sz="2400" dirty="0">
                <a:latin typeface="Adobe Caslon Pro Bold"/>
              </a:rPr>
              <a:t>interviewer slowly eyes the applicant from head to toe, staring for </a:t>
            </a:r>
            <a:r>
              <a:rPr lang="en-US" sz="2400" dirty="0" smtClean="0">
                <a:latin typeface="Adobe Caslon Pro Bold"/>
              </a:rPr>
              <a:t>some time </a:t>
            </a:r>
            <a:r>
              <a:rPr lang="en-US" sz="2400" dirty="0">
                <a:latin typeface="Adobe Caslon Pro Bold"/>
              </a:rPr>
              <a:t>at the applicant’s feet. Finally he says, ‘‘I never would have worn </a:t>
            </a:r>
            <a:r>
              <a:rPr lang="en-US" sz="2400" dirty="0" smtClean="0">
                <a:latin typeface="Adobe Caslon Pro Bold"/>
              </a:rPr>
              <a:t>those </a:t>
            </a:r>
            <a:r>
              <a:rPr lang="en-GB" sz="2400" dirty="0" smtClean="0">
                <a:latin typeface="Adobe Caslon Pro Bold"/>
              </a:rPr>
              <a:t>socks </a:t>
            </a:r>
            <a:r>
              <a:rPr lang="en-GB" sz="2400" dirty="0">
                <a:latin typeface="Adobe Caslon Pro Bold"/>
              </a:rPr>
              <a:t>with those shoes</a:t>
            </a:r>
            <a:r>
              <a:rPr lang="en-GB" sz="2400" dirty="0" smtClean="0">
                <a:latin typeface="Adobe Caslon Pro Bold"/>
              </a:rPr>
              <a:t>.’’</a:t>
            </a:r>
            <a:endParaRPr lang="en-GB" sz="24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98187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How to Interview 3</a:t>
            </a:r>
          </a:p>
        </p:txBody>
      </p:sp>
    </p:spTree>
    <p:extLst>
      <p:ext uri="{BB962C8B-B14F-4D97-AF65-F5344CB8AC3E}">
        <p14:creationId xmlns:p14="http://schemas.microsoft.com/office/powerpoint/2010/main" val="3589151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07008"/>
            <a:ext cx="2962656" cy="5077031"/>
          </a:xfrm>
          <a:prstGeom prst="rect">
            <a:avLst/>
          </a:prstGeom>
        </p:spPr>
        <p:txBody>
          <a:bodyPr wrap="square">
            <a:spAutoFit/>
          </a:bodyPr>
          <a:lstStyle/>
          <a:p>
            <a:pPr>
              <a:lnSpc>
                <a:spcPct val="107000"/>
              </a:lnSpc>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3- Set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Specific Job Objectives </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400" dirty="0">
                <a:solidFill>
                  <a:prstClr val="black"/>
                </a:solidFill>
                <a:latin typeface="Adobe Calsson Blod pro"/>
                <a:ea typeface="Calibri" panose="020F0502020204030204" pitchFamily="34" charset="0"/>
                <a:cs typeface="Times New Roman" panose="02020603050405020304" pitchFamily="18" charset="0"/>
              </a:rPr>
              <a:t>HR managers must establish what information they wish to get and what topics they wish to cover. It is important to note that the interview should not be rehash of questions on the application form</a:t>
            </a:r>
            <a:r>
              <a:rPr lang="en-US" sz="2400" dirty="0" smtClean="0">
                <a:solidFill>
                  <a:prstClr val="black"/>
                </a:solidFill>
                <a:latin typeface="Adobe Calsson Blod pro"/>
                <a:ea typeface="Calibri" panose="020F0502020204030204" pitchFamily="34" charset="0"/>
                <a:cs typeface="Times New Roman" panose="02020603050405020304" pitchFamily="18" charset="0"/>
              </a:rPr>
              <a:t>. </a:t>
            </a:r>
            <a:endParaRPr lang="en-GB" sz="24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4606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880360" cy="4493538"/>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The </a:t>
            </a:r>
            <a:r>
              <a:rPr lang="en-US" sz="2600" dirty="0">
                <a:solidFill>
                  <a:prstClr val="black"/>
                </a:solidFill>
                <a:latin typeface="Adobe Calsson Blod pro"/>
                <a:ea typeface="Calibri" panose="020F0502020204030204" pitchFamily="34" charset="0"/>
                <a:cs typeface="Times New Roman" panose="02020603050405020304" pitchFamily="18" charset="0"/>
              </a:rPr>
              <a:t>purpose of the employment interview is to give and get information that will help the interviewer to make a decision about the applicant suitability.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86289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324261"/>
          </a:xfrm>
          <a:prstGeom prst="rect">
            <a:avLst/>
          </a:prstGeom>
        </p:spPr>
        <p:txBody>
          <a:bodyPr wrap="square">
            <a:spAutoFit/>
          </a:bodyPr>
          <a:lstStyle/>
          <a:p>
            <a:pPr>
              <a:spcAft>
                <a:spcPts val="800"/>
              </a:spcAft>
            </a:pPr>
            <a:r>
              <a:rPr lang="en-US" sz="2500" dirty="0" smtClean="0">
                <a:solidFill>
                  <a:prstClr val="black"/>
                </a:solidFill>
                <a:latin typeface="Adobe Calsson Blod pro"/>
                <a:ea typeface="Calibri" panose="020F0502020204030204" pitchFamily="34" charset="0"/>
                <a:cs typeface="Times New Roman" panose="02020603050405020304" pitchFamily="18" charset="0"/>
              </a:rPr>
              <a:t>One </a:t>
            </a:r>
            <a:r>
              <a:rPr lang="en-US" sz="2500" dirty="0">
                <a:solidFill>
                  <a:prstClr val="black"/>
                </a:solidFill>
                <a:latin typeface="Adobe Calsson Blod pro"/>
                <a:ea typeface="Calibri" panose="020F0502020204030204" pitchFamily="34" charset="0"/>
                <a:cs typeface="Times New Roman" panose="02020603050405020304" pitchFamily="18" charset="0"/>
              </a:rPr>
              <a:t>need to keep in mind that the interview is being used to predict future performance, on the job and that performance is a function of both motivation and ability and not of ability alone. </a:t>
            </a:r>
            <a:endParaRPr lang="en-GB" sz="25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00140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798064" cy="4324261"/>
          </a:xfrm>
          <a:prstGeom prst="rect">
            <a:avLst/>
          </a:prstGeom>
        </p:spPr>
        <p:txBody>
          <a:bodyPr wrap="square">
            <a:spAutoFit/>
          </a:bodyPr>
          <a:lstStyle/>
          <a:p>
            <a:pPr>
              <a:spcAft>
                <a:spcPts val="800"/>
              </a:spcAft>
            </a:pPr>
            <a:r>
              <a:rPr lang="en-US" sz="2500" dirty="0" smtClean="0">
                <a:solidFill>
                  <a:prstClr val="black"/>
                </a:solidFill>
                <a:latin typeface="Adobe Calsson Blod pro"/>
                <a:ea typeface="Calibri" panose="020F0502020204030204" pitchFamily="34" charset="0"/>
                <a:cs typeface="Times New Roman" panose="02020603050405020304" pitchFamily="18" charset="0"/>
              </a:rPr>
              <a:t>Time should be taken before hand to develop a range of questions pertinent to the job and applicants background to enable the development of sustained themes of questions.</a:t>
            </a:r>
            <a:endParaRPr lang="en-GB" sz="25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84308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68880"/>
            <a:ext cx="2962656" cy="3117520"/>
          </a:xfrm>
          <a:prstGeom prst="rect">
            <a:avLst/>
          </a:prstGeom>
        </p:spPr>
        <p:txBody>
          <a:bodyPr wrap="square">
            <a:spAutoFit/>
          </a:bodyPr>
          <a:lstStyle/>
          <a:p>
            <a:pPr>
              <a:lnSpc>
                <a:spcPct val="107000"/>
              </a:lnSpc>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4- Provide t</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he Proper Setting </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spcAft>
                <a:spcPts val="800"/>
              </a:spcAft>
            </a:pPr>
            <a:r>
              <a:rPr lang="en-US" sz="2600" dirty="0">
                <a:solidFill>
                  <a:prstClr val="black"/>
                </a:solidFill>
                <a:latin typeface="Adobe Calsson Blod pro"/>
                <a:ea typeface="Calibri" panose="020F0502020204030204" pitchFamily="34" charset="0"/>
                <a:cs typeface="Times New Roman" panose="02020603050405020304" pitchFamily="18" charset="0"/>
              </a:rPr>
              <a:t>The interview is important to the application and to the image of the company.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75201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13807"/>
            <a:ext cx="2715768" cy="3089244"/>
          </a:xfrm>
          <a:prstGeom prst="rect">
            <a:avLst/>
          </a:prstGeom>
        </p:spPr>
        <p:txBody>
          <a:bodyPr wrap="square">
            <a:spAutoFit/>
          </a:bodyPr>
          <a:lstStyle/>
          <a:p>
            <a:pPr>
              <a:lnSpc>
                <a:spcPct val="107000"/>
              </a:lnSpc>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Consequently</a:t>
            </a:r>
            <a:r>
              <a:rPr lang="en-US" sz="2600" dirty="0">
                <a:solidFill>
                  <a:prstClr val="black"/>
                </a:solidFill>
                <a:latin typeface="Adobe Calsson Blod pro"/>
                <a:ea typeface="Calibri" panose="020F0502020204030204" pitchFamily="34" charset="0"/>
                <a:cs typeface="Times New Roman" panose="02020603050405020304" pitchFamily="18" charset="0"/>
              </a:rPr>
              <a:t>, t</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he </a:t>
            </a:r>
            <a:r>
              <a:rPr lang="en-US" sz="2600" dirty="0">
                <a:solidFill>
                  <a:prstClr val="black"/>
                </a:solidFill>
                <a:latin typeface="Adobe Calsson Blod pro"/>
                <a:ea typeface="Calibri" panose="020F0502020204030204" pitchFamily="34" charset="0"/>
                <a:cs typeface="Times New Roman" panose="02020603050405020304" pitchFamily="18" charset="0"/>
              </a:rPr>
              <a:t>interview should be conducted in private and in a setting free from interruption.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03763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Lighting </a:t>
            </a:r>
            <a:r>
              <a:rPr lang="en-US" sz="2600" dirty="0">
                <a:solidFill>
                  <a:prstClr val="black"/>
                </a:solidFill>
                <a:latin typeface="Adobe Calsson Blod pro"/>
                <a:ea typeface="Calibri" panose="020F0502020204030204" pitchFamily="34" charset="0"/>
                <a:cs typeface="Times New Roman" panose="02020603050405020304" pitchFamily="18" charset="0"/>
              </a:rPr>
              <a:t>temperature, seating arrangement and accessibility, for applications with disabilities must also be considered.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88213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410503"/>
          </a:xfrm>
          <a:prstGeom prst="rect">
            <a:avLst/>
          </a:prstGeom>
        </p:spPr>
        <p:txBody>
          <a:bodyPr wrap="square">
            <a:spAutoFit/>
          </a:bodyPr>
          <a:lstStyle/>
          <a:p>
            <a:pPr>
              <a:lnSpc>
                <a:spcPct val="107000"/>
              </a:lnSpc>
              <a:spcAft>
                <a:spcPts val="800"/>
              </a:spcAft>
            </a:pPr>
            <a:r>
              <a:rPr lang="en-US" sz="2400" dirty="0" smtClean="0">
                <a:solidFill>
                  <a:prstClr val="black"/>
                </a:solidFill>
                <a:latin typeface="Adobe Calsson Blod pro"/>
                <a:ea typeface="Calibri" panose="020F0502020204030204" pitchFamily="34" charset="0"/>
                <a:cs typeface="Times New Roman" panose="02020603050405020304" pitchFamily="18" charset="0"/>
              </a:rPr>
              <a:t>Not </a:t>
            </a:r>
            <a:r>
              <a:rPr lang="en-US" sz="2400" dirty="0">
                <a:solidFill>
                  <a:prstClr val="black"/>
                </a:solidFill>
                <a:latin typeface="Adobe Calsson Blod pro"/>
                <a:ea typeface="Calibri" panose="020F0502020204030204" pitchFamily="34" charset="0"/>
                <a:cs typeface="Times New Roman" panose="02020603050405020304" pitchFamily="18" charset="0"/>
              </a:rPr>
              <a:t>to do so create a negative impact on the applicants by communicating that the interviewer does not think that they are important enough to justify the courtesy of a professionally conducted </a:t>
            </a:r>
            <a:r>
              <a:rPr lang="en-US" sz="2400" dirty="0" smtClean="0">
                <a:solidFill>
                  <a:prstClr val="black"/>
                </a:solidFill>
                <a:latin typeface="Adobe Calsson Blod pro"/>
                <a:ea typeface="Calibri" panose="020F0502020204030204" pitchFamily="34" charset="0"/>
                <a:cs typeface="Times New Roman" panose="02020603050405020304" pitchFamily="18" charset="0"/>
              </a:rPr>
              <a:t>interview.</a:t>
            </a:r>
            <a:endParaRPr lang="en-GB" sz="24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026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84404"/>
            <a:ext cx="2798064" cy="3648884"/>
          </a:xfrm>
          <a:prstGeom prst="rect">
            <a:avLst/>
          </a:prstGeom>
        </p:spPr>
        <p:txBody>
          <a:bodyPr wrap="square">
            <a:spAutoFit/>
          </a:bodyPr>
          <a:lstStyle/>
          <a:p>
            <a:pPr>
              <a:lnSpc>
                <a:spcPct val="107000"/>
              </a:lnSpc>
              <a:spcAft>
                <a:spcPts val="800"/>
              </a:spcAft>
            </a:pPr>
            <a:r>
              <a:rPr lang="en-US" sz="2400" dirty="0" smtClean="0">
                <a:solidFill>
                  <a:prstClr val="black"/>
                </a:solidFill>
                <a:latin typeface="Adobe Calsson Blod pro"/>
                <a:ea typeface="Calibri" panose="020F0502020204030204" pitchFamily="34" charset="0"/>
                <a:cs typeface="Times New Roman" panose="02020603050405020304" pitchFamily="18" charset="0"/>
              </a:rPr>
              <a:t>Research by </a:t>
            </a:r>
            <a:r>
              <a:rPr lang="en-US" sz="2400" dirty="0" err="1" smtClean="0">
                <a:solidFill>
                  <a:prstClr val="black"/>
                </a:solidFill>
                <a:latin typeface="Adobe Calsson Blod pro"/>
                <a:ea typeface="Calibri" panose="020F0502020204030204" pitchFamily="34" charset="0"/>
                <a:cs typeface="Times New Roman" panose="02020603050405020304" pitchFamily="18" charset="0"/>
              </a:rPr>
              <a:t>Harn</a:t>
            </a:r>
            <a:r>
              <a:rPr lang="en-US" sz="2400" dirty="0" smtClean="0">
                <a:solidFill>
                  <a:prstClr val="black"/>
                </a:solidFill>
                <a:latin typeface="Adobe Calsson Blod pro"/>
                <a:ea typeface="Calibri" panose="020F0502020204030204" pitchFamily="34" charset="0"/>
                <a:cs typeface="Times New Roman" panose="02020603050405020304" pitchFamily="18" charset="0"/>
              </a:rPr>
              <a:t> and Thornton found that the behaviors of interviewers towards applicants can influence their decision to accept or reject a job offer. </a:t>
            </a:r>
            <a:endParaRPr lang="en-GB" sz="24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10485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b="1" i="1" dirty="0" smtClean="0">
                <a:solidFill>
                  <a:srgbClr val="FF0000"/>
                </a:solidFill>
                <a:latin typeface="Adobe Caslon Pro Bold"/>
              </a:rPr>
              <a:t>2-</a:t>
            </a:r>
            <a:r>
              <a:rPr lang="en-US" sz="2600" dirty="0" smtClean="0">
                <a:latin typeface="Adobe Caslon Pro Bold"/>
              </a:rPr>
              <a:t> The </a:t>
            </a:r>
            <a:r>
              <a:rPr lang="en-US" sz="2600" dirty="0">
                <a:latin typeface="Adobe Caslon Pro Bold"/>
              </a:rPr>
              <a:t>interviewer makes certain that his chair is elevated considerably higher</a:t>
            </a:r>
          </a:p>
          <a:p>
            <a:r>
              <a:rPr lang="en-US" sz="2600" dirty="0">
                <a:latin typeface="Adobe Caslon Pro Bold"/>
              </a:rPr>
              <a:t>than that of the applicant.</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58706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842133"/>
            <a:ext cx="2962656" cy="2068195"/>
          </a:xfrm>
          <a:prstGeom prst="rect">
            <a:avLst/>
          </a:prstGeom>
        </p:spPr>
        <p:txBody>
          <a:bodyPr wrap="square">
            <a:spAutoFit/>
          </a:bodyPr>
          <a:lstStyle/>
          <a:p>
            <a:pPr>
              <a:lnSpc>
                <a:spcPct val="107000"/>
              </a:lnSpc>
              <a:spcAft>
                <a:spcPts val="800"/>
              </a:spcAft>
            </a:pPr>
            <a:r>
              <a:rPr lang="en-US" sz="2400" dirty="0" smtClean="0">
                <a:solidFill>
                  <a:prstClr val="black"/>
                </a:solidFill>
                <a:latin typeface="Adobe Calsson Blod pro"/>
                <a:ea typeface="Calibri" panose="020F0502020204030204" pitchFamily="34" charset="0"/>
                <a:cs typeface="Times New Roman" panose="02020603050405020304" pitchFamily="18" charset="0"/>
              </a:rPr>
              <a:t>This is particularly so when interviewing job applicants with disability   </a:t>
            </a:r>
            <a:endParaRPr lang="en-GB" sz="24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3570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68934"/>
            <a:ext cx="2962656" cy="4493538"/>
          </a:xfrm>
          <a:prstGeom prst="rect">
            <a:avLst/>
          </a:prstGeom>
        </p:spPr>
        <p:txBody>
          <a:bodyPr wrap="square">
            <a:spAutoFit/>
          </a:bodyPr>
          <a:lstStyle/>
          <a:p>
            <a:pPr>
              <a:spcAft>
                <a:spcPts val="800"/>
              </a:spcAft>
            </a:pPr>
            <a:r>
              <a:rPr lang="en-US" sz="2600" dirty="0" smtClean="0">
                <a:solidFill>
                  <a:prstClr val="black"/>
                </a:solidFill>
                <a:latin typeface="Adobe Calsson Blod pro"/>
                <a:ea typeface="Calibri" panose="020F0502020204030204" pitchFamily="34" charset="0"/>
                <a:cs typeface="Times New Roman" panose="02020603050405020304" pitchFamily="18" charset="0"/>
              </a:rPr>
              <a:t>Similarly applicants react very negatively to interviewers who are uncertain and hesitant. According to Gold rick, Interviewers of have the interviewing skills and confidence…</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56484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23744"/>
            <a:ext cx="2962656" cy="2858539"/>
          </a:xfrm>
          <a:prstGeom prst="rect">
            <a:avLst/>
          </a:prstGeom>
        </p:spPr>
        <p:txBody>
          <a:bodyPr wrap="square">
            <a:spAutoFit/>
          </a:bodyPr>
          <a:lstStyle/>
          <a:p>
            <a:pPr>
              <a:lnSpc>
                <a:spcPct val="107000"/>
              </a:lnSpc>
              <a:spcAft>
                <a:spcPts val="800"/>
              </a:spcAft>
            </a:pPr>
            <a:r>
              <a:rPr lang="en-US" sz="2400" dirty="0" smtClean="0">
                <a:solidFill>
                  <a:prstClr val="black"/>
                </a:solidFill>
                <a:latin typeface="Adobe Calsson Blod pro"/>
                <a:ea typeface="Calibri" panose="020F0502020204030204" pitchFamily="34" charset="0"/>
                <a:cs typeface="Times New Roman" panose="02020603050405020304" pitchFamily="18" charset="0"/>
              </a:rPr>
              <a:t>….to make a good impression and facilitate open communication will create a positive experience for the candidates……</a:t>
            </a:r>
            <a:endParaRPr lang="en-GB" sz="24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46395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63269"/>
            <a:ext cx="2798064" cy="2858539"/>
          </a:xfrm>
          <a:prstGeom prst="rect">
            <a:avLst/>
          </a:prstGeom>
        </p:spPr>
        <p:txBody>
          <a:bodyPr wrap="square">
            <a:spAutoFit/>
          </a:bodyPr>
          <a:lstStyle/>
          <a:p>
            <a:pPr>
              <a:lnSpc>
                <a:spcPct val="107000"/>
              </a:lnSpc>
              <a:spcAft>
                <a:spcPts val="800"/>
              </a:spcAft>
            </a:pPr>
            <a:r>
              <a:rPr lang="en-US" sz="2400" dirty="0" smtClean="0">
                <a:solidFill>
                  <a:prstClr val="black"/>
                </a:solidFill>
                <a:latin typeface="Adobe Calsson Blod pro"/>
                <a:ea typeface="Calibri" panose="020F0502020204030204" pitchFamily="34" charset="0"/>
                <a:cs typeface="Times New Roman" panose="02020603050405020304" pitchFamily="18" charset="0"/>
              </a:rPr>
              <a:t>…..enhance organizational image be perceived as fair and increase the number of job offers accepted. </a:t>
            </a:r>
            <a:endParaRPr lang="en-GB" sz="2400" dirty="0">
              <a:solidFill>
                <a:prstClr val="black"/>
              </a:solidFill>
              <a:latin typeface="Adobe Calsson Blod pro"/>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86529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4</a:t>
            </a:r>
            <a:endParaRPr lang="en-US" sz="3800" dirty="0">
              <a:latin typeface="Britannic Bold" panose="020B0903060703020204" pitchFamily="34" charset="0"/>
              <a:cs typeface="Arial" panose="020B0604020202020204" pitchFamily="34" charset="0"/>
            </a:endParaRPr>
          </a:p>
        </p:txBody>
      </p:sp>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How to Interview 4</a:t>
            </a:r>
          </a:p>
        </p:txBody>
      </p:sp>
    </p:spTree>
    <p:extLst>
      <p:ext uri="{BB962C8B-B14F-4D97-AF65-F5344CB8AC3E}">
        <p14:creationId xmlns:p14="http://schemas.microsoft.com/office/powerpoint/2010/main" val="2087181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88336"/>
            <a:ext cx="2962656" cy="2363852"/>
          </a:xfrm>
          <a:prstGeom prst="rect">
            <a:avLst/>
          </a:prstGeom>
        </p:spPr>
        <p:txBody>
          <a:bodyPr wrap="square">
            <a:spAutoFit/>
          </a:bodyPr>
          <a:lstStyle/>
          <a:p>
            <a:pPr>
              <a:lnSpc>
                <a:spcPct val="107000"/>
              </a:lnSpc>
              <a:spcAft>
                <a:spcPts val="800"/>
              </a:spcAft>
            </a:pP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There must be Etiquette for interviewing candidates with disabilities  </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23084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0506"/>
            <a:ext cx="2962656" cy="4179670"/>
          </a:xfrm>
          <a:prstGeom prst="rect">
            <a:avLst/>
          </a:prstGeom>
        </p:spPr>
        <p:txBody>
          <a:bodyPr wrap="square">
            <a:spAutoFit/>
          </a:bodyPr>
          <a:lstStyle/>
          <a:p>
            <a:pPr>
              <a:lnSpc>
                <a:spcPct val="107000"/>
              </a:lnSpc>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When interviewing an applicant with disability</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1-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Always </a:t>
            </a:r>
            <a:r>
              <a:rPr lang="en-US" sz="2600" dirty="0">
                <a:solidFill>
                  <a:prstClr val="black"/>
                </a:solidFill>
                <a:latin typeface="Adobe Calsson Blod pro"/>
                <a:ea typeface="Calibri" panose="020F0502020204030204" pitchFamily="34" charset="0"/>
                <a:cs typeface="Times New Roman" panose="02020603050405020304" pitchFamily="18" charset="0"/>
              </a:rPr>
              <a:t>offer to shake hands, do not avoid eye contact, but don’t stair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either </a:t>
            </a:r>
            <a:endParaRPr lang="en-GB" sz="2600" dirty="0" smtClean="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72615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3023179"/>
            <a:ext cx="2880360" cy="1804853"/>
          </a:xfrm>
          <a:prstGeom prst="rect">
            <a:avLst/>
          </a:prstGeom>
        </p:spPr>
        <p:txBody>
          <a:bodyPr wrap="square">
            <a:spAutoFit/>
          </a:bodyPr>
          <a:lstStyle/>
          <a:p>
            <a:pPr>
              <a:lnSpc>
                <a:spcPct val="107000"/>
              </a:lnSpc>
            </a:pPr>
            <a:r>
              <a:rPr lang="en-GB" sz="2600" b="1" i="1" dirty="0" smtClean="0">
                <a:solidFill>
                  <a:srgbClr val="FF0000"/>
                </a:solidFill>
                <a:latin typeface="Adobe Calsson Blod pro"/>
                <a:ea typeface="Calibri" panose="020F0502020204030204" pitchFamily="34" charset="0"/>
                <a:cs typeface="Times New Roman" panose="02020603050405020304" pitchFamily="18" charset="0"/>
              </a:rPr>
              <a:t>2-</a:t>
            </a:r>
            <a:r>
              <a:rPr lang="en-GB" sz="2600" dirty="0" smtClean="0">
                <a:solidFill>
                  <a:prstClr val="black"/>
                </a:solidFill>
                <a:latin typeface="Adobe Calsson Blod pro"/>
                <a:ea typeface="Calibri" panose="020F0502020204030204" pitchFamily="34" charset="0"/>
                <a:cs typeface="Times New Roman" panose="02020603050405020304" pitchFamily="18" charset="0"/>
              </a:rPr>
              <a:t>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If </a:t>
            </a:r>
            <a:r>
              <a:rPr lang="en-US" sz="2600" dirty="0">
                <a:solidFill>
                  <a:prstClr val="black"/>
                </a:solidFill>
                <a:latin typeface="Adobe Calsson Blod pro"/>
                <a:ea typeface="Calibri" panose="020F0502020204030204" pitchFamily="34" charset="0"/>
                <a:cs typeface="Times New Roman" panose="02020603050405020304" pitchFamily="18" charset="0"/>
              </a:rPr>
              <a:t>you feel it appropriate offer the applicant assistance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07987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852928"/>
            <a:ext cx="2715768" cy="2068195"/>
          </a:xfrm>
          <a:prstGeom prst="rect">
            <a:avLst/>
          </a:prstGeom>
        </p:spPr>
        <p:txBody>
          <a:bodyPr wrap="square">
            <a:spAutoFit/>
          </a:bodyPr>
          <a:lstStyle/>
          <a:p>
            <a:pPr>
              <a:lnSpc>
                <a:spcPct val="107000"/>
              </a:lnSpc>
              <a:spcAft>
                <a:spcPts val="800"/>
              </a:spcAft>
            </a:pPr>
            <a:r>
              <a:rPr lang="en-US" sz="2400" b="1" i="1" dirty="0" smtClean="0">
                <a:solidFill>
                  <a:srgbClr val="FF0000"/>
                </a:solidFill>
                <a:latin typeface="Adobe Calsson Blod pro"/>
                <a:ea typeface="Calibri" panose="020F0502020204030204" pitchFamily="34" charset="0"/>
                <a:cs typeface="Times New Roman" panose="02020603050405020304" pitchFamily="18" charset="0"/>
              </a:rPr>
              <a:t>3-</a:t>
            </a:r>
            <a:r>
              <a:rPr lang="en-US" sz="2400" dirty="0" smtClean="0">
                <a:solidFill>
                  <a:prstClr val="black"/>
                </a:solidFill>
                <a:latin typeface="Adobe Calsson Blod pro"/>
                <a:ea typeface="Calibri" panose="020F0502020204030204" pitchFamily="34" charset="0"/>
                <a:cs typeface="Times New Roman" panose="02020603050405020304" pitchFamily="18" charset="0"/>
              </a:rPr>
              <a:t> If </a:t>
            </a:r>
            <a:r>
              <a:rPr lang="en-US" sz="2400" dirty="0">
                <a:solidFill>
                  <a:prstClr val="black"/>
                </a:solidFill>
                <a:latin typeface="Adobe Calsson Blod pro"/>
                <a:ea typeface="Calibri" panose="020F0502020204030204" pitchFamily="34" charset="0"/>
                <a:cs typeface="Times New Roman" panose="02020603050405020304" pitchFamily="18" charset="0"/>
              </a:rPr>
              <a:t>you know in advance that the applicant has a particular disability. </a:t>
            </a:r>
            <a:endParaRPr lang="en-GB" sz="24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11552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715768" cy="4044056"/>
          </a:xfrm>
          <a:prstGeom prst="rect">
            <a:avLst/>
          </a:prstGeom>
        </p:spPr>
        <p:txBody>
          <a:bodyPr wrap="square">
            <a:spAutoFit/>
          </a:bodyPr>
          <a:lstStyle/>
          <a:p>
            <a:pPr>
              <a:lnSpc>
                <a:spcPct val="107000"/>
              </a:lnSpc>
              <a:spcAft>
                <a:spcPts val="800"/>
              </a:spcAft>
            </a:pPr>
            <a:r>
              <a:rPr lang="en-US" sz="2400" dirty="0" smtClean="0">
                <a:solidFill>
                  <a:prstClr val="black"/>
                </a:solidFill>
                <a:latin typeface="Adobe Calsson Blod pro"/>
                <a:ea typeface="Calibri" panose="020F0502020204030204" pitchFamily="34" charset="0"/>
                <a:cs typeface="Times New Roman" panose="02020603050405020304" pitchFamily="18" charset="0"/>
              </a:rPr>
              <a:t>Try </a:t>
            </a:r>
            <a:r>
              <a:rPr lang="en-US" sz="2400" dirty="0">
                <a:solidFill>
                  <a:prstClr val="black"/>
                </a:solidFill>
                <a:latin typeface="Adobe Calsson Blod pro"/>
                <a:ea typeface="Calibri" panose="020F0502020204030204" pitchFamily="34" charset="0"/>
                <a:cs typeface="Times New Roman" panose="02020603050405020304" pitchFamily="18" charset="0"/>
              </a:rPr>
              <a:t>to get some information before the interview on how the limitation of the disability may affect the performance on the essential functions of the job.  </a:t>
            </a:r>
            <a:endParaRPr lang="en-GB" sz="24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7542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3191"/>
            <a:ext cx="2880360" cy="3293209"/>
          </a:xfrm>
          <a:prstGeom prst="rect">
            <a:avLst/>
          </a:prstGeom>
        </p:spPr>
        <p:txBody>
          <a:bodyPr wrap="square">
            <a:spAutoFit/>
          </a:bodyPr>
          <a:lstStyle/>
          <a:p>
            <a:r>
              <a:rPr lang="en-US" sz="2600" b="1" i="1" dirty="0" smtClean="0">
                <a:solidFill>
                  <a:srgbClr val="FF0000"/>
                </a:solidFill>
                <a:latin typeface="Adobe Caslon Pro Bold"/>
              </a:rPr>
              <a:t>3- </a:t>
            </a:r>
            <a:r>
              <a:rPr lang="en-US" sz="2600" dirty="0" smtClean="0">
                <a:latin typeface="Adobe Caslon Pro Bold"/>
              </a:rPr>
              <a:t>The interviewer </a:t>
            </a:r>
            <a:r>
              <a:rPr lang="en-US" sz="2600" dirty="0">
                <a:latin typeface="Adobe Caslon Pro Bold"/>
              </a:rPr>
              <a:t>invites the applicant to sit in an oversize chair, making it</a:t>
            </a:r>
          </a:p>
          <a:p>
            <a:r>
              <a:rPr lang="en-US" sz="2600" dirty="0">
                <a:latin typeface="Adobe Caslon Pro Bold"/>
              </a:rPr>
              <a:t>difficult for the applicant to rise up out of it.</a:t>
            </a:r>
            <a:endParaRPr lang="en-GB" sz="2600" dirty="0">
              <a:latin typeface="Adobe Caslon Pro Bold"/>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Stress Interview</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9602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38755"/>
            <a:ext cx="2962656" cy="4059125"/>
          </a:xfrm>
          <a:prstGeom prst="rect">
            <a:avLst/>
          </a:prstGeom>
        </p:spPr>
        <p:txBody>
          <a:bodyPr wrap="square">
            <a:spAutoFit/>
          </a:bodyPr>
          <a:lstStyle/>
          <a:p>
            <a:pPr>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When interviewing an applicant who use a wheelchair</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1-</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Make </a:t>
            </a:r>
            <a:r>
              <a:rPr lang="en-US" sz="2600" dirty="0">
                <a:solidFill>
                  <a:prstClr val="black"/>
                </a:solidFill>
                <a:latin typeface="Adobe Calsson Blod pro"/>
                <a:ea typeface="Calibri" panose="020F0502020204030204" pitchFamily="34" charset="0"/>
                <a:cs typeface="Times New Roman" panose="02020603050405020304" pitchFamily="18" charset="0"/>
              </a:rPr>
              <a:t>sure you get on the same eye level with the applicant during the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interview</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4383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78399"/>
            <a:ext cx="2880360" cy="2661113"/>
          </a:xfrm>
          <a:prstGeom prst="rect">
            <a:avLst/>
          </a:prstGeom>
        </p:spPr>
        <p:txBody>
          <a:bodyPr wrap="square">
            <a:spAutoFit/>
          </a:bodyPr>
          <a:lstStyle/>
          <a:p>
            <a:pPr>
              <a:lnSpc>
                <a:spcPct val="107000"/>
              </a:lnSpc>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2-</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Don’t </a:t>
            </a:r>
            <a:r>
              <a:rPr lang="en-US" sz="2600" dirty="0">
                <a:solidFill>
                  <a:prstClr val="black"/>
                </a:solidFill>
                <a:latin typeface="Adobe Calsson Blod pro"/>
                <a:ea typeface="Calibri" panose="020F0502020204030204" pitchFamily="34" charset="0"/>
                <a:cs typeface="Times New Roman" panose="02020603050405020304" pitchFamily="18" charset="0"/>
              </a:rPr>
              <a:t>push the wheel chair unless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asked.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a:p>
            <a:pPr>
              <a:lnSpc>
                <a:spcPct val="107000"/>
              </a:lnSpc>
              <a:spcAft>
                <a:spcPts val="800"/>
              </a:spcAft>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3-</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Keep </a:t>
            </a:r>
            <a:r>
              <a:rPr lang="en-US" sz="2600" dirty="0">
                <a:solidFill>
                  <a:prstClr val="black"/>
                </a:solidFill>
                <a:latin typeface="Adobe Calsson Blod pro"/>
                <a:ea typeface="Calibri" panose="020F0502020204030204" pitchFamily="34" charset="0"/>
                <a:cs typeface="Times New Roman" panose="02020603050405020304" pitchFamily="18" charset="0"/>
              </a:rPr>
              <a:t>accessibility in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mind.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8"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50178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5</a:t>
            </a:r>
            <a:endParaRPr lang="en-US" sz="3800" dirty="0">
              <a:latin typeface="Britannic Bold" panose="020B0903060703020204" pitchFamily="34" charset="0"/>
              <a:cs typeface="Arial" panose="020B0604020202020204" pitchFamily="34" charset="0"/>
            </a:endParaRPr>
          </a:p>
        </p:txBody>
      </p:sp>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How to Interview 5</a:t>
            </a:r>
          </a:p>
        </p:txBody>
      </p:sp>
    </p:spTree>
    <p:extLst>
      <p:ext uri="{BB962C8B-B14F-4D97-AF65-F5344CB8AC3E}">
        <p14:creationId xmlns:p14="http://schemas.microsoft.com/office/powerpoint/2010/main" val="2836744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607800"/>
          </a:xfrm>
          <a:prstGeom prst="rect">
            <a:avLst/>
          </a:prstGeom>
        </p:spPr>
        <p:txBody>
          <a:bodyPr wrap="square">
            <a:spAutoFit/>
          </a:bodyPr>
          <a:lstStyle/>
          <a:p>
            <a:pPr>
              <a:lnSpc>
                <a:spcPct val="107000"/>
              </a:lnSpc>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When interviewing an applicant who is blind </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1-</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Identify </a:t>
            </a:r>
            <a:r>
              <a:rPr lang="en-US" sz="2600" dirty="0">
                <a:solidFill>
                  <a:prstClr val="black"/>
                </a:solidFill>
                <a:latin typeface="Adobe Calsson Blod pro"/>
                <a:ea typeface="Calibri" panose="020F0502020204030204" pitchFamily="34" charset="0"/>
                <a:cs typeface="Times New Roman" panose="02020603050405020304" pitchFamily="18" charset="0"/>
              </a:rPr>
              <a:t>yourself and others present immediately, and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do</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a:t>
            </a:r>
            <a:r>
              <a:rPr lang="en-US" sz="2600" dirty="0">
                <a:solidFill>
                  <a:prstClr val="black"/>
                </a:solidFill>
                <a:latin typeface="Adobe Calsson Blod pro"/>
                <a:ea typeface="Calibri" panose="020F0502020204030204" pitchFamily="34" charset="0"/>
                <a:cs typeface="Times New Roman" panose="02020603050405020304" pitchFamily="18" charset="0"/>
              </a:rPr>
              <a:t>a hand shake verbally or physically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49763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52376"/>
            <a:ext cx="2962656" cy="3945504"/>
          </a:xfrm>
          <a:prstGeom prst="rect">
            <a:avLst/>
          </a:prstGeom>
        </p:spPr>
        <p:txBody>
          <a:bodyPr wrap="square">
            <a:spAutoFit/>
          </a:bodyPr>
          <a:lstStyle/>
          <a:p>
            <a:pPr>
              <a:lnSpc>
                <a:spcPct val="107000"/>
              </a:lnSpc>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2-</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Be </a:t>
            </a:r>
            <a:r>
              <a:rPr lang="en-US" sz="2600" dirty="0">
                <a:solidFill>
                  <a:prstClr val="black"/>
                </a:solidFill>
                <a:latin typeface="Adobe Calsson Blod pro"/>
                <a:ea typeface="Calibri" panose="020F0502020204030204" pitchFamily="34" charset="0"/>
                <a:cs typeface="Times New Roman" panose="02020603050405020304" pitchFamily="18" charset="0"/>
              </a:rPr>
              <a:t>descriptive in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given </a:t>
            </a:r>
            <a:r>
              <a:rPr lang="en-US" sz="2600" dirty="0">
                <a:solidFill>
                  <a:prstClr val="black"/>
                </a:solidFill>
                <a:latin typeface="Adobe Calsson Blod pro"/>
                <a:ea typeface="Calibri" panose="020F0502020204030204" pitchFamily="34" charset="0"/>
                <a:cs typeface="Times New Roman" panose="02020603050405020304" pitchFamily="18" charset="0"/>
              </a:rPr>
              <a:t>the directions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a:p>
            <a:pPr>
              <a:lnSpc>
                <a:spcPct val="107000"/>
              </a:lnSpc>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3-</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Don’t </a:t>
            </a:r>
            <a:r>
              <a:rPr lang="en-US" sz="2600" dirty="0">
                <a:solidFill>
                  <a:prstClr val="black"/>
                </a:solidFill>
                <a:latin typeface="Adobe Calsson Blod pro"/>
                <a:ea typeface="Calibri" panose="020F0502020204030204" pitchFamily="34" charset="0"/>
                <a:cs typeface="Times New Roman" panose="02020603050405020304" pitchFamily="18" charset="0"/>
              </a:rPr>
              <a:t>shout</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a:p>
            <a:pPr>
              <a:lnSpc>
                <a:spcPct val="107000"/>
              </a:lnSpc>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4-</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Keep </a:t>
            </a:r>
            <a:r>
              <a:rPr lang="en-US" sz="2600" dirty="0">
                <a:solidFill>
                  <a:prstClr val="black"/>
                </a:solidFill>
                <a:latin typeface="Adobe Calsson Blod pro"/>
                <a:ea typeface="Calibri" panose="020F0502020204030204" pitchFamily="34" charset="0"/>
                <a:cs typeface="Times New Roman" panose="02020603050405020304" pitchFamily="18" charset="0"/>
              </a:rPr>
              <a:t>doors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either </a:t>
            </a:r>
            <a:r>
              <a:rPr lang="en-US" sz="2600" dirty="0">
                <a:solidFill>
                  <a:prstClr val="black"/>
                </a:solidFill>
                <a:latin typeface="Adobe Calsson Blod pro"/>
                <a:ea typeface="Calibri" panose="020F0502020204030204" pitchFamily="34" charset="0"/>
                <a:cs typeface="Times New Roman" panose="02020603050405020304" pitchFamily="18" charset="0"/>
              </a:rPr>
              <a:t>open or closed, not half opened, as this is a serious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hazard</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5690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373633"/>
          </a:xfrm>
          <a:prstGeom prst="rect">
            <a:avLst/>
          </a:prstGeom>
        </p:spPr>
        <p:txBody>
          <a:bodyPr wrap="square">
            <a:spAutoFit/>
          </a:bodyPr>
          <a:lstStyle/>
          <a:p>
            <a:pPr>
              <a:lnSpc>
                <a:spcPct val="107000"/>
              </a:lnSpc>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5-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Don’t </a:t>
            </a:r>
            <a:r>
              <a:rPr lang="en-US" sz="2600" dirty="0">
                <a:solidFill>
                  <a:prstClr val="black"/>
                </a:solidFill>
                <a:latin typeface="Adobe Calsson Blod pro"/>
                <a:ea typeface="Calibri" panose="020F0502020204030204" pitchFamily="34" charset="0"/>
                <a:cs typeface="Times New Roman" panose="02020603050405020304" pitchFamily="18" charset="0"/>
              </a:rPr>
              <a:t>touch an applicant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walking stick </a:t>
            </a:r>
            <a:r>
              <a:rPr lang="en-US" sz="2600" dirty="0">
                <a:solidFill>
                  <a:prstClr val="black"/>
                </a:solidFill>
                <a:latin typeface="Adobe Calsson Blod pro"/>
                <a:ea typeface="Calibri" panose="020F0502020204030204" pitchFamily="34" charset="0"/>
                <a:cs typeface="Times New Roman" panose="02020603050405020304" pitchFamily="18" charset="0"/>
              </a:rPr>
              <a:t>do no touch or pat a guide dog</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a:p>
            <a:pPr>
              <a:lnSpc>
                <a:spcPct val="107000"/>
              </a:lnSpc>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6-</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Offer </a:t>
            </a:r>
            <a:r>
              <a:rPr lang="en-US" sz="2600" dirty="0">
                <a:solidFill>
                  <a:prstClr val="black"/>
                </a:solidFill>
                <a:latin typeface="Adobe Calsson Blod pro"/>
                <a:ea typeface="Calibri" panose="020F0502020204030204" pitchFamily="34" charset="0"/>
                <a:cs typeface="Times New Roman" panose="02020603050405020304" pitchFamily="18" charset="0"/>
              </a:rPr>
              <a:t>assistance in travel by letting the applicant grasp your left arm just above the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elbow</a:t>
            </a:r>
            <a:endParaRPr lang="en-GB" sz="2600" dirty="0" smtClean="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936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715768" cy="4077078"/>
          </a:xfrm>
          <a:prstGeom prst="rect">
            <a:avLst/>
          </a:prstGeom>
        </p:spPr>
        <p:txBody>
          <a:bodyPr wrap="square">
            <a:spAutoFit/>
          </a:bodyPr>
          <a:lstStyle/>
          <a:p>
            <a:pPr>
              <a:lnSpc>
                <a:spcPct val="107000"/>
              </a:lnSpc>
            </a:pP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When </a:t>
            </a: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interviewing an applicant who is deaf</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pPr>
            <a:r>
              <a:rPr lang="en-US" sz="2600" b="1" i="1" dirty="0">
                <a:solidFill>
                  <a:srgbClr val="FF0000"/>
                </a:solidFill>
                <a:latin typeface="Adobe Calsson Blod pro"/>
                <a:ea typeface="Calibri" panose="020F0502020204030204" pitchFamily="34" charset="0"/>
                <a:cs typeface="Times New Roman" panose="02020603050405020304" pitchFamily="18" charset="0"/>
              </a:rPr>
              <a:t>7</a:t>
            </a: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You </a:t>
            </a:r>
            <a:r>
              <a:rPr lang="en-US" sz="2600" dirty="0">
                <a:solidFill>
                  <a:prstClr val="black"/>
                </a:solidFill>
                <a:latin typeface="Adobe Calsson Blod pro"/>
                <a:ea typeface="Calibri" panose="020F0502020204030204" pitchFamily="34" charset="0"/>
                <a:cs typeface="Times New Roman" panose="02020603050405020304" pitchFamily="18" charset="0"/>
              </a:rPr>
              <a:t>may need to use a physical signal to get the applicant attention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83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30213"/>
            <a:ext cx="2715768" cy="2973891"/>
          </a:xfrm>
          <a:prstGeom prst="rect">
            <a:avLst/>
          </a:prstGeom>
        </p:spPr>
        <p:txBody>
          <a:bodyPr wrap="square">
            <a:spAutoFit/>
          </a:bodyPr>
          <a:lstStyle/>
          <a:p>
            <a:pPr>
              <a:lnSpc>
                <a:spcPct val="107000"/>
              </a:lnSpc>
            </a:pPr>
            <a:r>
              <a:rPr lang="en-US" sz="2500" b="1" i="1" dirty="0">
                <a:solidFill>
                  <a:srgbClr val="FF0000"/>
                </a:solidFill>
                <a:latin typeface="Adobe Calsson Blod pro"/>
                <a:ea typeface="Calibri" panose="020F0502020204030204" pitchFamily="34" charset="0"/>
                <a:cs typeface="Times New Roman" panose="02020603050405020304" pitchFamily="18" charset="0"/>
              </a:rPr>
              <a:t>8</a:t>
            </a:r>
            <a:r>
              <a:rPr lang="en-US" sz="2500" b="1" i="1" dirty="0" smtClean="0">
                <a:solidFill>
                  <a:srgbClr val="FF0000"/>
                </a:solidFill>
                <a:latin typeface="Adobe Calsson Blod pro"/>
                <a:ea typeface="Calibri" panose="020F0502020204030204" pitchFamily="34" charset="0"/>
                <a:cs typeface="Times New Roman" panose="02020603050405020304" pitchFamily="18" charset="0"/>
              </a:rPr>
              <a:t>-</a:t>
            </a:r>
            <a:r>
              <a:rPr lang="en-US" sz="2500" dirty="0" smtClean="0">
                <a:solidFill>
                  <a:prstClr val="black"/>
                </a:solidFill>
                <a:latin typeface="Adobe Calsson Blod pro"/>
                <a:ea typeface="Calibri" panose="020F0502020204030204" pitchFamily="34" charset="0"/>
                <a:cs typeface="Times New Roman" panose="02020603050405020304" pitchFamily="18" charset="0"/>
              </a:rPr>
              <a:t> </a:t>
            </a:r>
            <a:r>
              <a:rPr lang="en-US" sz="2500" dirty="0" smtClean="0">
                <a:solidFill>
                  <a:prstClr val="black"/>
                </a:solidFill>
                <a:latin typeface="Adobe Calsson Blod pro"/>
                <a:ea typeface="Calibri" panose="020F0502020204030204" pitchFamily="34" charset="0"/>
                <a:cs typeface="Times New Roman" panose="02020603050405020304" pitchFamily="18" charset="0"/>
              </a:rPr>
              <a:t>If </a:t>
            </a:r>
            <a:r>
              <a:rPr lang="en-US" sz="2500" dirty="0">
                <a:solidFill>
                  <a:prstClr val="black"/>
                </a:solidFill>
                <a:latin typeface="Adobe Calsson Blod pro"/>
                <a:ea typeface="Calibri" panose="020F0502020204030204" pitchFamily="34" charset="0"/>
                <a:cs typeface="Times New Roman" panose="02020603050405020304" pitchFamily="18" charset="0"/>
              </a:rPr>
              <a:t>the applicant is lip reading enunciate early and place yourself where there is ample lighting </a:t>
            </a:r>
            <a:endParaRPr lang="en-GB" sz="25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32569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24856"/>
            <a:ext cx="2962656" cy="2562240"/>
          </a:xfrm>
          <a:prstGeom prst="rect">
            <a:avLst/>
          </a:prstGeom>
        </p:spPr>
        <p:txBody>
          <a:bodyPr wrap="square">
            <a:spAutoFit/>
          </a:bodyPr>
          <a:lstStyle/>
          <a:p>
            <a:pPr>
              <a:lnSpc>
                <a:spcPct val="107000"/>
              </a:lnSpc>
            </a:pPr>
            <a:r>
              <a:rPr lang="en-US" sz="2500" b="1" i="1" dirty="0">
                <a:solidFill>
                  <a:srgbClr val="FF0000"/>
                </a:solidFill>
                <a:latin typeface="Adobe Calsson Blod pro"/>
                <a:ea typeface="Calibri" panose="020F0502020204030204" pitchFamily="34" charset="0"/>
                <a:cs typeface="Times New Roman" panose="02020603050405020304" pitchFamily="18" charset="0"/>
              </a:rPr>
              <a:t>9</a:t>
            </a:r>
            <a:r>
              <a:rPr lang="en-US" sz="2500" b="1" i="1" dirty="0" smtClean="0">
                <a:solidFill>
                  <a:srgbClr val="FF0000"/>
                </a:solidFill>
                <a:latin typeface="Adobe Calsson Blod pro"/>
                <a:ea typeface="Calibri" panose="020F0502020204030204" pitchFamily="34" charset="0"/>
                <a:cs typeface="Times New Roman" panose="02020603050405020304" pitchFamily="18" charset="0"/>
              </a:rPr>
              <a:t>-</a:t>
            </a:r>
            <a:r>
              <a:rPr lang="en-US" sz="2500" b="1" i="1" dirty="0" smtClean="0">
                <a:solidFill>
                  <a:prstClr val="black"/>
                </a:solidFill>
                <a:latin typeface="Adobe Calsson Blod pro"/>
                <a:ea typeface="Calibri" panose="020F0502020204030204" pitchFamily="34" charset="0"/>
                <a:cs typeface="Times New Roman" panose="02020603050405020304" pitchFamily="18" charset="0"/>
              </a:rPr>
              <a:t> </a:t>
            </a:r>
            <a:r>
              <a:rPr lang="en-US" sz="2500" dirty="0" smtClean="0">
                <a:solidFill>
                  <a:prstClr val="black"/>
                </a:solidFill>
                <a:latin typeface="Adobe Calsson Blod pro"/>
                <a:ea typeface="Calibri" panose="020F0502020204030204" pitchFamily="34" charset="0"/>
                <a:cs typeface="Times New Roman" panose="02020603050405020304" pitchFamily="18" charset="0"/>
              </a:rPr>
              <a:t>Communicate </a:t>
            </a:r>
            <a:r>
              <a:rPr lang="en-US" sz="2500" dirty="0">
                <a:solidFill>
                  <a:prstClr val="black"/>
                </a:solidFill>
                <a:latin typeface="Adobe Calsson Blod pro"/>
                <a:ea typeface="Calibri" panose="020F0502020204030204" pitchFamily="34" charset="0"/>
                <a:cs typeface="Times New Roman" panose="02020603050405020304" pitchFamily="18" charset="0"/>
              </a:rPr>
              <a:t>by using a combination of gesture facial expression and note passing </a:t>
            </a:r>
            <a:endParaRPr lang="en-GB" sz="25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62438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33619"/>
            <a:ext cx="2962656" cy="3517373"/>
          </a:xfrm>
          <a:prstGeom prst="rect">
            <a:avLst/>
          </a:prstGeom>
        </p:spPr>
        <p:txBody>
          <a:bodyPr wrap="square">
            <a:spAutoFit/>
          </a:bodyPr>
          <a:lstStyle/>
          <a:p>
            <a:pPr>
              <a:lnSpc>
                <a:spcPct val="107000"/>
              </a:lnSpc>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10-</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If </a:t>
            </a:r>
            <a:r>
              <a:rPr lang="en-US" sz="2600" dirty="0">
                <a:solidFill>
                  <a:prstClr val="black"/>
                </a:solidFill>
                <a:latin typeface="Adobe Calsson Blod pro"/>
                <a:ea typeface="Calibri" panose="020F0502020204030204" pitchFamily="34" charset="0"/>
                <a:cs typeface="Times New Roman" panose="02020603050405020304" pitchFamily="18" charset="0"/>
              </a:rPr>
              <a:t>you don’t understand what the applicant is telling you ask them to repeat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a:p>
            <a:pPr>
              <a:lnSpc>
                <a:spcPct val="107000"/>
              </a:lnSpc>
              <a:spcAft>
                <a:spcPts val="800"/>
              </a:spcAft>
            </a:pP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11</a:t>
            </a:r>
            <a:r>
              <a:rPr lang="en-US" sz="2600" b="1" i="1" dirty="0" smtClean="0">
                <a:solidFill>
                  <a:srgbClr val="FF0000"/>
                </a:solidFill>
                <a:latin typeface="Adobe Calsson Blod pro"/>
                <a:ea typeface="Calibri" panose="020F0502020204030204" pitchFamily="34" charset="0"/>
                <a:cs typeface="Times New Roman" panose="02020603050405020304" pitchFamily="18" charset="0"/>
              </a:rPr>
              <a:t>-</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 </a:t>
            </a:r>
            <a:r>
              <a:rPr lang="en-US" sz="2600" dirty="0" smtClean="0">
                <a:solidFill>
                  <a:prstClr val="black"/>
                </a:solidFill>
                <a:latin typeface="Adobe Calsson Blod pro"/>
                <a:ea typeface="Calibri" panose="020F0502020204030204" pitchFamily="34" charset="0"/>
                <a:cs typeface="Times New Roman" panose="02020603050405020304" pitchFamily="18" charset="0"/>
              </a:rPr>
              <a:t>Don’t </a:t>
            </a:r>
            <a:r>
              <a:rPr lang="en-US" sz="2600" dirty="0">
                <a:solidFill>
                  <a:prstClr val="black"/>
                </a:solidFill>
                <a:latin typeface="Adobe Calsson Blod pro"/>
                <a:ea typeface="Calibri" panose="020F0502020204030204" pitchFamily="34" charset="0"/>
                <a:cs typeface="Times New Roman" panose="02020603050405020304" pitchFamily="18" charset="0"/>
              </a:rPr>
              <a:t>pretend that you understand </a:t>
            </a:r>
            <a:endParaRPr lang="en-GB" sz="2600" dirty="0">
              <a:solidFill>
                <a:prstClr val="black"/>
              </a:solidFill>
              <a:latin typeface="Adobe Calsson Blod pro"/>
              <a:ea typeface="Calibri" panose="020F0502020204030204" pitchFamily="34" charset="0"/>
              <a:cs typeface="Times New Roman" panose="02020603050405020304" pitchFamily="18" charset="0"/>
            </a:endParaRPr>
          </a:p>
        </p:txBody>
      </p:sp>
      <p:sp>
        <p:nvSpPr>
          <p:cNvPr id="4" name="Rectangle 3"/>
          <p:cNvSpPr/>
          <p:nvPr/>
        </p:nvSpPr>
        <p:spPr>
          <a:xfrm>
            <a:off x="868680" y="281471"/>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Interview 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9567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400"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17497</TotalTime>
  <Words>2635</Words>
  <Application>Microsoft Office PowerPoint</Application>
  <PresentationFormat>On-screen Show (4:3)</PresentationFormat>
  <Paragraphs>372</Paragraphs>
  <Slides>102</Slides>
  <Notes>102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102</vt:i4>
      </vt:variant>
    </vt:vector>
  </HeadingPairs>
  <TitlesOfParts>
    <vt:vector size="110" baseType="lpstr">
      <vt:lpstr>Adobe Calsson Blod pro</vt:lpstr>
      <vt:lpstr>Adobe Caslon Pro Bold</vt:lpstr>
      <vt:lpstr>Arial</vt:lpstr>
      <vt:lpstr>Britannic Bold</vt:lpstr>
      <vt:lpstr>Calibri</vt:lpstr>
      <vt:lpstr>Cambria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Tariq Mansuri</dc:creator>
  <cp:lastModifiedBy>Administrator</cp:lastModifiedBy>
  <cp:revision>921</cp:revision>
  <dcterms:created xsi:type="dcterms:W3CDTF">2006-08-16T00:00:00Z</dcterms:created>
  <dcterms:modified xsi:type="dcterms:W3CDTF">2016-03-08T15:53:35Z</dcterms:modified>
</cp:coreProperties>
</file>